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5" r:id="rId1"/>
  </p:sldMasterIdLst>
  <p:notesMasterIdLst>
    <p:notesMasterId r:id="rId57"/>
  </p:notesMasterIdLst>
  <p:handoutMasterIdLst>
    <p:handoutMasterId r:id="rId58"/>
  </p:handoutMasterIdLst>
  <p:sldIdLst>
    <p:sldId id="256" r:id="rId2"/>
    <p:sldId id="698" r:id="rId3"/>
    <p:sldId id="699" r:id="rId4"/>
    <p:sldId id="700" r:id="rId5"/>
    <p:sldId id="474" r:id="rId6"/>
    <p:sldId id="475" r:id="rId7"/>
    <p:sldId id="691" r:id="rId8"/>
    <p:sldId id="549" r:id="rId9"/>
    <p:sldId id="545" r:id="rId10"/>
    <p:sldId id="670" r:id="rId11"/>
    <p:sldId id="548" r:id="rId12"/>
    <p:sldId id="601" r:id="rId13"/>
    <p:sldId id="672" r:id="rId14"/>
    <p:sldId id="605" r:id="rId15"/>
    <p:sldId id="606" r:id="rId16"/>
    <p:sldId id="607" r:id="rId17"/>
    <p:sldId id="610" r:id="rId18"/>
    <p:sldId id="611" r:id="rId19"/>
    <p:sldId id="612" r:id="rId20"/>
    <p:sldId id="613" r:id="rId21"/>
    <p:sldId id="614" r:id="rId22"/>
    <p:sldId id="673" r:id="rId23"/>
    <p:sldId id="618" r:id="rId24"/>
    <p:sldId id="617" r:id="rId25"/>
    <p:sldId id="615" r:id="rId26"/>
    <p:sldId id="616" r:id="rId27"/>
    <p:sldId id="640" r:id="rId28"/>
    <p:sldId id="641" r:id="rId29"/>
    <p:sldId id="659" r:id="rId30"/>
    <p:sldId id="660" r:id="rId31"/>
    <p:sldId id="692" r:id="rId32"/>
    <p:sldId id="674" r:id="rId33"/>
    <p:sldId id="675" r:id="rId34"/>
    <p:sldId id="676" r:id="rId35"/>
    <p:sldId id="677" r:id="rId36"/>
    <p:sldId id="678" r:id="rId37"/>
    <p:sldId id="694" r:id="rId38"/>
    <p:sldId id="693" r:id="rId39"/>
    <p:sldId id="701" r:id="rId40"/>
    <p:sldId id="702" r:id="rId41"/>
    <p:sldId id="600" r:id="rId42"/>
    <p:sldId id="661" r:id="rId43"/>
    <p:sldId id="680" r:id="rId44"/>
    <p:sldId id="681" r:id="rId45"/>
    <p:sldId id="682" r:id="rId46"/>
    <p:sldId id="686" r:id="rId47"/>
    <p:sldId id="683" r:id="rId48"/>
    <p:sldId id="657" r:id="rId49"/>
    <p:sldId id="684" r:id="rId50"/>
    <p:sldId id="695" r:id="rId51"/>
    <p:sldId id="689" r:id="rId52"/>
    <p:sldId id="696" r:id="rId53"/>
    <p:sldId id="665" r:id="rId54"/>
    <p:sldId id="649" r:id="rId55"/>
    <p:sldId id="697" r:id="rId5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879" autoAdjust="0"/>
    <p:restoredTop sz="78312" autoAdjust="0"/>
  </p:normalViewPr>
  <p:slideViewPr>
    <p:cSldViewPr>
      <p:cViewPr>
        <p:scale>
          <a:sx n="90" d="100"/>
          <a:sy n="90" d="100"/>
        </p:scale>
        <p:origin x="-9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0356" eaLnBrk="1" hangingPunct="1">
              <a:defRPr sz="13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0356" eaLnBrk="1" hangingPunct="1">
              <a:defRPr sz="13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123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0356" eaLnBrk="1" hangingPunct="1">
              <a:defRPr sz="13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3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0356" eaLnBrk="1" hangingPunct="1">
              <a:defRPr sz="1300">
                <a:latin typeface="Trebuchet MS" pitchFamily="34" charset="0"/>
              </a:defRPr>
            </a:lvl1pPr>
          </a:lstStyle>
          <a:p>
            <a:fld id="{9A5056A5-711B-4A1C-96CF-4EE441FEBB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17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0356" eaLnBrk="1" hangingPunct="1">
              <a:defRPr sz="13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9" y="2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0356" eaLnBrk="1" hangingPunct="1">
              <a:defRPr sz="13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4561"/>
            <a:ext cx="5142177" cy="418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59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0356" eaLnBrk="1" hangingPunct="1">
              <a:defRPr sz="13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9" y="8830659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0356" eaLnBrk="1" hangingPunct="1">
              <a:defRPr sz="1300">
                <a:latin typeface="Trebuchet MS" pitchFamily="34" charset="0"/>
              </a:defRPr>
            </a:lvl1pPr>
          </a:lstStyle>
          <a:p>
            <a:fld id="{6972B477-A43E-4EBA-B80C-97198713B79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55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5B31C-6263-49BE-AADC-87888DF4C29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goal is to serve as a catalyst.</a:t>
            </a:r>
            <a:endParaRPr lang="en-US" dirty="0"/>
          </a:p>
          <a:p>
            <a:r>
              <a:rPr lang="en-US" dirty="0" smtClean="0"/>
              <a:t>What</a:t>
            </a:r>
            <a:r>
              <a:rPr lang="en-US" baseline="0" dirty="0" smtClean="0"/>
              <a:t> are the characteristics of a catalyst?</a:t>
            </a:r>
          </a:p>
          <a:p>
            <a:r>
              <a:rPr lang="en-US" baseline="0" dirty="0" smtClean="0"/>
              <a:t>Interact with reactants – me talking to you</a:t>
            </a:r>
          </a:p>
          <a:p>
            <a:r>
              <a:rPr lang="en-US" baseline="0" dirty="0" smtClean="0"/>
              <a:t>Lower activation energy – me telling how</a:t>
            </a:r>
          </a:p>
          <a:p>
            <a:r>
              <a:rPr lang="en-US" baseline="0" dirty="0" smtClean="0"/>
              <a:t>Unchanged by reaction – getting on the plane and leaving</a:t>
            </a:r>
          </a:p>
          <a:p>
            <a:r>
              <a:rPr lang="en-US" dirty="0" smtClean="0"/>
              <a:t>Ineffective</a:t>
            </a:r>
            <a:r>
              <a:rPr lang="en-US" baseline="0" dirty="0" smtClean="0"/>
              <a:t> with nonspontaneous reaction – you staying the same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DF7C3C-E45F-4209-B930-814D89E162D7}" type="slidenum">
              <a:rPr lang="en-US" smtClean="0">
                <a:latin typeface="Trebuchet MS" pitchFamily="34" charset="0"/>
              </a:rPr>
              <a:pPr eaLnBrk="1" hangingPunct="1"/>
              <a:t>18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90D03B-1279-401E-BE72-895150758A10}" type="slidenum">
              <a:rPr lang="en-US" smtClean="0">
                <a:latin typeface="Trebuchet MS" pitchFamily="34" charset="0"/>
              </a:rPr>
              <a:pPr eaLnBrk="1" hangingPunct="1"/>
              <a:t>19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080DAC-AFD8-4236-9B76-32D263B0E3D8}" type="slidenum">
              <a:rPr lang="en-US" smtClean="0">
                <a:latin typeface="Trebuchet MS" pitchFamily="34" charset="0"/>
              </a:rPr>
              <a:pPr eaLnBrk="1" hangingPunct="1"/>
              <a:t>20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6A7C3C-4112-49E9-A243-EB75D61249DF}" type="slidenum">
              <a:rPr lang="en-US" smtClean="0">
                <a:latin typeface="Trebuchet MS" pitchFamily="34" charset="0"/>
              </a:rPr>
              <a:pPr eaLnBrk="1" hangingPunct="1"/>
              <a:t>21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DE885-FD39-467B-9DB8-97FDF74F830D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4562"/>
            <a:ext cx="5142177" cy="418399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One step thinking vs. 2 and 3 step thinking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9C78E9-C2C5-415C-B8C4-1B48FEDD3889}" type="slidenum">
              <a:rPr lang="en-US" smtClean="0">
                <a:latin typeface="Trebuchet MS" pitchFamily="34" charset="0"/>
              </a:rPr>
              <a:pPr eaLnBrk="1" hangingPunct="1"/>
              <a:t>23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These will  correlate later with steps in concept mapping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2882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288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288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288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288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288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288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288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54FE96-E1C8-41CF-98C7-8F79A1A90C89}" type="slidenum">
              <a:rPr lang="en-US" smtClean="0">
                <a:latin typeface="Trebuchet MS" pitchFamily="34" charset="0"/>
              </a:rPr>
              <a:pPr eaLnBrk="1" hangingPunct="1"/>
              <a:t>24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The initial goal was to help linear learners acquire skills used by the integrative learners.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51A80D-B373-4BDA-9D3D-4E13A5820D47}" type="slidenum">
              <a:rPr lang="en-US" smtClean="0">
                <a:latin typeface="Trebuchet MS" pitchFamily="34" charset="0"/>
              </a:rPr>
              <a:pPr eaLnBrk="1" hangingPunct="1"/>
              <a:t>25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D3181E-FFF5-4CA2-B47F-809862A4CE77}" type="slidenum">
              <a:rPr lang="en-US" smtClean="0">
                <a:latin typeface="Trebuchet MS" pitchFamily="34" charset="0"/>
              </a:rPr>
              <a:pPr eaLnBrk="1" hangingPunct="1"/>
              <a:t>26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D6719-A01C-479F-8F6F-7FDB3CC66F1C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4561"/>
            <a:ext cx="5142177" cy="4185532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Before looking at personality type let’s consider brain function. </a:t>
            </a:r>
          </a:p>
          <a:p>
            <a:pPr eaLnBrk="1" hangingPunct="1"/>
            <a:r>
              <a:rPr lang="en-US" dirty="0" smtClean="0"/>
              <a:t>Personality is better understood when brain function is understood.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2CFC7-1951-45AA-B829-EE72290E7394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824" y="4416099"/>
            <a:ext cx="5610754" cy="4183995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Welcome slide.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How do we help students learn? Generally by telling them what to learn and then letting them go learn it. 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We expect that this learning will be remembered,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We teach by organizing, by giving examples, and by modeling thinking.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In fact, we do everything for them while they watch.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You don't help people by doing their thinking for them. 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The students must learn how and when to act on what they are supposed to learn.</a:t>
            </a: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54888-6FE4-4C53-A182-C41242C4A8DD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Nerves grow physically the same way muscles do. </a:t>
            </a:r>
          </a:p>
          <a:p>
            <a:r>
              <a:rPr lang="en-US" dirty="0"/>
              <a:t>Muscles don’t grow by reading workout magazines and Step 1 brains don’t grow by reading books.</a:t>
            </a:r>
          </a:p>
          <a:p>
            <a:r>
              <a:rPr lang="en-US" dirty="0"/>
              <a:t>The question is how to “work-out” the brain. </a:t>
            </a:r>
          </a:p>
          <a:p>
            <a:r>
              <a:rPr lang="en-US" dirty="0"/>
              <a:t>The Experiential Learning Cycle defines how to work-out the brain so that it grows dendrites. </a:t>
            </a:r>
          </a:p>
          <a:p>
            <a:r>
              <a:rPr lang="en-US" dirty="0"/>
              <a:t>Dendrite growth isn’t just long-term memory, it is also metacognitive knowledge, i.e. knowing how to use knowledge to solve problems.</a:t>
            </a:r>
          </a:p>
          <a:p>
            <a:r>
              <a:rPr lang="en-US" dirty="0"/>
              <a:t>There is no other way to grow dendrites just as there is no other way to grow muscle.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8F41C-4F15-49A9-936C-DEA100101E76}" type="slidenum">
              <a:rPr lang="en-US"/>
              <a:pPr/>
              <a:t>31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way to interpret</a:t>
            </a:r>
            <a:r>
              <a:rPr lang="en-US" baseline="0" dirty="0" smtClean="0"/>
              <a:t> the results is that greater branching is a good thing.  It represents processing power.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end result of transforming experience into knowledge through action is LTP cells with expanded dendritic trees.  </a:t>
            </a:r>
          </a:p>
          <a:p>
            <a:r>
              <a:rPr lang="en-US" baseline="0" dirty="0" smtClean="0"/>
              <a:t>The hippocampus rehearses the activities of the previous day during stage 4 sleep and retains information that is emotionally important.</a:t>
            </a:r>
          </a:p>
          <a:p>
            <a:r>
              <a:rPr lang="en-US" baseline="0" dirty="0" smtClean="0"/>
              <a:t>Dendritic growth is consolidation.  Can occur in any area and is responsible for neuroplasticity.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65C94-6FE3-4C60-AE30-404BDE1C8C07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make a decision based on new information.</a:t>
            </a:r>
          </a:p>
          <a:p>
            <a:r>
              <a:rPr lang="en-US" dirty="0"/>
              <a:t>The decision is whether the new information relates to anything we know, or anything we need to know.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F0E5A-E446-4557-9FF2-6E6EE352C877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6" y="4416099"/>
            <a:ext cx="5607711" cy="418399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0F3B4-1672-4371-A9FF-BBCE753FDE84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NEJM (2006) 355:25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F0E5A-E446-4557-9FF2-6E6EE352C877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6" y="4416099"/>
            <a:ext cx="5607711" cy="418399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0F3B4-1672-4371-A9FF-BBCE753FDE84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NEJM (2006) 355:25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00"/>
            <a:fld id="{7D9E5E81-3385-4F1A-BABD-5B37EAA3A7D5}" type="slidenum">
              <a:rPr lang="en-US" smtClean="0"/>
              <a:pPr defTabSz="929400"/>
              <a:t>37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Our curriculum doesn’t ask for this cycle to be completed.  Therefore,</a:t>
            </a:r>
            <a:r>
              <a:rPr lang="en-US" baseline="0" dirty="0" smtClean="0"/>
              <a:t> you have to decide to complete it for yourself.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Next week, Rob Carroll’s presentation will refer to this cycle with the admonition that medical </a:t>
            </a:r>
            <a:r>
              <a:rPr lang="en-US" dirty="0" smtClean="0"/>
              <a:t>education should offer opportunities to address all four steps.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221"/>
            <a:fld id="{64E26063-4B62-4FFC-A420-8EE369AB8071}" type="slidenum">
              <a:rPr lang="en-US" smtClean="0"/>
              <a:pPr defTabSz="929221"/>
              <a:t>38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 smtClean="0"/>
              <a:t>Thinking and memory skills are what we evaluate on written tests.  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baseline="0" dirty="0" smtClean="0"/>
              <a:t>We think that if students remember information that they can think with it.</a:t>
            </a:r>
          </a:p>
          <a:p>
            <a:pPr eaLnBrk="1" hangingPunct="1"/>
            <a:r>
              <a:rPr lang="en-US" baseline="0" dirty="0" smtClean="0"/>
              <a:t>Motor and sensory are also learned skills.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DA57C-794D-438C-B535-F67D6BAEC4E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general flow of</a:t>
            </a:r>
            <a:r>
              <a:rPr lang="en-US" baseline="0" dirty="0" smtClean="0"/>
              <a:t> information is “sense-integrate-act” (from Zull, see references)</a:t>
            </a:r>
          </a:p>
          <a:p>
            <a:pPr eaLnBrk="1" hangingPunct="1"/>
            <a:r>
              <a:rPr lang="en-US" baseline="0" dirty="0" smtClean="0"/>
              <a:t>Until a decision is made, new input from experience remains a simple experience.</a:t>
            </a:r>
          </a:p>
          <a:p>
            <a:pPr eaLnBrk="1" hangingPunct="1"/>
            <a:r>
              <a:rPr lang="en-US" baseline="0" dirty="0" smtClean="0"/>
              <a:t>When experience is integrated by the frontal cortex to produce a decision, an action results.</a:t>
            </a:r>
          </a:p>
          <a:p>
            <a:pPr eaLnBrk="1" hangingPunct="1"/>
            <a:r>
              <a:rPr lang="en-US" baseline="0" dirty="0" smtClean="0"/>
              <a:t>It is through the decision/action step that experience is transformed into knowledge.</a:t>
            </a:r>
          </a:p>
          <a:p>
            <a:pPr eaLnBrk="1" hangingPunct="1"/>
            <a:r>
              <a:rPr lang="en-US" baseline="0" dirty="0" smtClean="0"/>
              <a:t>The outcome of the action is the reinforcement, positive or negative, that serves as feedback.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Is there a correlation between the areas of the brain and HOTS?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82386-8963-406A-8B31-2B4DC1AEE12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51375" cy="348773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receiver of information cannot be a problem solver until they become a producer of knowledge.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Recognition</a:t>
            </a:r>
            <a:r>
              <a:rPr lang="en-US" baseline="0" dirty="0" smtClean="0"/>
              <a:t> is the ability to recognize, to process sensory input to match new input with remembered information.  This is done by the temporal area.</a:t>
            </a:r>
          </a:p>
          <a:p>
            <a:r>
              <a:rPr lang="en-US" baseline="0" dirty="0" smtClean="0"/>
              <a:t>Recall is the ability to reconstruct remembered information without the aid of sensory input usually to be used in making a decision.  This is done by the frontal cortex.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8EB4F4-08B7-4C8F-B522-6F0A56C0E95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32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582"/>
            <a:fld id="{75CDA852-304E-4DE9-B664-6511582BEB47}" type="slidenum">
              <a:rPr lang="en-US" smtClean="0"/>
              <a:pPr defTabSz="929582"/>
              <a:t>41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50" y="4416429"/>
            <a:ext cx="5606703" cy="418147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engage the pre-frontal cortex as we progress into more complex learning.</a:t>
            </a:r>
            <a:r>
              <a:rPr lang="en-US" baseline="0" dirty="0" smtClean="0"/>
              <a:t>  If you build the front the back will follow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98B2F2-0090-4AD4-9B8A-BA8C9A5CCF6F}" type="slidenum">
              <a:rPr lang="en-US" smtClean="0">
                <a:latin typeface="Trebuchet MS" pitchFamily="34" charset="0"/>
              </a:rPr>
              <a:pPr eaLnBrk="1" hangingPunct="1"/>
              <a:t>45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Map of water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91EBDC-DAD4-4BEC-8957-5F3F99519DC3}" type="slidenum">
              <a:rPr lang="en-US" smtClean="0">
                <a:latin typeface="Trebuchet MS" pitchFamily="34" charset="0"/>
              </a:rPr>
              <a:pPr eaLnBrk="1" hangingPunct="1"/>
              <a:t>47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637CAE-BA89-4ABE-9416-7C4F8B92F22F}" type="slidenum">
              <a:rPr lang="en-US" smtClean="0">
                <a:latin typeface="Trebuchet MS" pitchFamily="34" charset="0"/>
              </a:rPr>
              <a:pPr eaLnBrk="1" hangingPunct="1"/>
              <a:t>49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who refine their maps on weekends, never look at the book or their notes again – only their maps.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40A8-CC11-4317-98DB-4358CC69EB29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942FB-8B89-4BD2-B248-DAFC4D5AB478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Asking for minimum knowledge needed requires the student to make a decision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85C9D-6FFA-4564-8934-CA97DF36AD23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B8B318A-9F76-4BE2-B4B9-CFB176DC2DD6}" type="datetime1">
              <a:rPr lang="en-US"/>
              <a:pPr/>
              <a:t>8/27/2013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6A9D3-4DC2-4828-9BD7-202B7469B4CC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47FCC-0D62-4DA8-BE93-910308F6707C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582"/>
            <a:fld id="{1753A077-12E0-4891-B08F-DC967F271788}" type="slidenum">
              <a:rPr lang="en-US" smtClean="0"/>
              <a:pPr defTabSz="929582"/>
              <a:t>6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50" y="4416429"/>
            <a:ext cx="5606703" cy="41814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593BB-19F2-4326-8A55-950D890F8C4B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31CA39-EE74-41B6-9526-9AA836399B78}" type="slidenum">
              <a:rPr lang="en-US" smtClean="0">
                <a:latin typeface="Trebuchet MS" pitchFamily="34" charset="0"/>
              </a:rPr>
              <a:pPr eaLnBrk="1" hangingPunct="1"/>
              <a:t>14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Make sure these are referred to in sensing vs. n comparison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B0EC34-18AB-44A9-9470-ADF45D829A89}" type="slidenum">
              <a:rPr lang="en-US" smtClean="0">
                <a:latin typeface="Trebuchet MS" pitchFamily="34" charset="0"/>
              </a:rPr>
              <a:pPr eaLnBrk="1" hangingPunct="1"/>
              <a:t>15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A44509-18E4-4DD0-84F2-E94400968F77}" type="slidenum">
              <a:rPr lang="en-US" smtClean="0">
                <a:latin typeface="Trebuchet MS" pitchFamily="34" charset="0"/>
              </a:rPr>
              <a:pPr eaLnBrk="1" hangingPunct="1"/>
              <a:t>16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7F1E84-113A-4642-B982-362616B8FDA6}" type="slidenum">
              <a:rPr lang="en-US" smtClean="0">
                <a:latin typeface="Trebuchet MS" pitchFamily="34" charset="0"/>
              </a:rPr>
              <a:pPr eaLnBrk="1" hangingPunct="1"/>
              <a:t>17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9680-6F6B-4FD4-A0A0-76DC8E68F8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DFC0-E996-4299-934B-9F438E919A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BA8-6CB3-4587-A113-B81C10E9C9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D5AC-2AE4-4D21-B7FD-DFD8CD5E30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3A4D-021A-4FAE-A5F7-189D5C573D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150E-DD66-4A71-8FD9-3D7D8E07C7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7DFB-2DD5-40E6-AE45-18A0BA9772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16DF-2002-484F-9C9A-D2C73A9B31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D057-3CA1-4AED-B065-710F81057A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9D85-C8DE-441C-92DB-547B28A6F9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4C07-94B4-4545-BCE5-49778FE9D0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458200" cy="32004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Neurobiology Of </a:t>
            </a:r>
            <a:br>
              <a:rPr lang="en-US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Learning</a:t>
            </a:r>
            <a:endParaRPr lang="en-US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733800"/>
            <a:ext cx="7239000" cy="2362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John W. Pelley, PhD</a:t>
            </a:r>
          </a:p>
          <a:p>
            <a:r>
              <a:rPr lang="en-US" dirty="0">
                <a:solidFill>
                  <a:schemeClr val="tx1"/>
                </a:solidFill>
              </a:rPr>
              <a:t>john.pelley@ttuhsc.edu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www.ttuhsc.edu/SOM/success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C77B985-4657-4F7E-A79B-05F2CDECC796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20762"/>
          </a:xfrm>
        </p:spPr>
        <p:txBody>
          <a:bodyPr/>
          <a:lstStyle/>
          <a:p>
            <a:r>
              <a:rPr lang="en-US" dirty="0" smtClean="0"/>
              <a:t>Growth vs Fixed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sz="3200" u="sng" dirty="0" smtClean="0"/>
              <a:t>Growth mindset</a:t>
            </a:r>
            <a:r>
              <a:rPr lang="en-US" sz="3200" dirty="0" smtClean="0"/>
              <a:t> – </a:t>
            </a:r>
            <a:r>
              <a:rPr lang="en-US" sz="3200" dirty="0"/>
              <a:t>“When you are learning.” </a:t>
            </a:r>
            <a:endParaRPr lang="en-US" sz="3200" u="sng" dirty="0" smtClean="0"/>
          </a:p>
          <a:p>
            <a:r>
              <a:rPr lang="en-US" dirty="0" smtClean="0"/>
              <a:t>“You can always change how intelligent you are.”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Fixed Mindset</a:t>
            </a:r>
            <a:r>
              <a:rPr lang="en-US" dirty="0" smtClean="0"/>
              <a:t> –  </a:t>
            </a:r>
            <a:r>
              <a:rPr lang="en-US" dirty="0"/>
              <a:t>“When you are </a:t>
            </a:r>
            <a:r>
              <a:rPr lang="en-US" dirty="0" smtClean="0"/>
              <a:t>flawless in performance.” </a:t>
            </a:r>
            <a:endParaRPr lang="en-US" u="sng" dirty="0" smtClean="0"/>
          </a:p>
          <a:p>
            <a:r>
              <a:rPr lang="en-US" dirty="0" smtClean="0"/>
              <a:t>“You have a certain amount of intelligence and you can’t change it.”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18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Mindset Comparison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Fixed Mindset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Success based on innate ability</a:t>
            </a:r>
          </a:p>
          <a:p>
            <a:r>
              <a:rPr lang="en-US" sz="3200" dirty="0" smtClean="0"/>
              <a:t>Failure is dreaded, feared.</a:t>
            </a:r>
          </a:p>
          <a:p>
            <a:r>
              <a:rPr lang="en-US" sz="3200" dirty="0" smtClean="0"/>
              <a:t>Least likely to succeed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Growth Mindset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 smtClean="0"/>
              <a:t>Success based on hard work and learning</a:t>
            </a:r>
          </a:p>
          <a:p>
            <a:r>
              <a:rPr lang="en-US" sz="3200" dirty="0" smtClean="0"/>
              <a:t>Failure is a challenge to adapt.</a:t>
            </a:r>
          </a:p>
          <a:p>
            <a:r>
              <a:rPr lang="en-US" sz="3200" b="1" i="1" dirty="0" smtClean="0"/>
              <a:t>Most likely to succeed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 Mindset</a:t>
            </a:r>
            <a:br>
              <a:rPr lang="en-US" dirty="0" smtClean="0"/>
            </a:br>
            <a:r>
              <a:rPr lang="en-US" dirty="0" smtClean="0"/>
              <a:t>Through Deliberate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Designed specifically to improve performance</a:t>
            </a:r>
          </a:p>
          <a:p>
            <a:pPr lvl="1"/>
            <a:r>
              <a:rPr lang="en-US" sz="3300" dirty="0" smtClean="0"/>
              <a:t>Myth</a:t>
            </a:r>
            <a:r>
              <a:rPr lang="en-US" sz="3300" dirty="0"/>
              <a:t>: “Practice makes perfect.”</a:t>
            </a:r>
          </a:p>
          <a:p>
            <a:pPr lvl="1"/>
            <a:r>
              <a:rPr lang="en-US" sz="3300" dirty="0"/>
              <a:t>Reality: “</a:t>
            </a:r>
            <a:r>
              <a:rPr lang="en-US" sz="3300" dirty="0" smtClean="0"/>
              <a:t>Perfect practice makes perfect</a:t>
            </a:r>
            <a:r>
              <a:rPr lang="en-US" sz="3300" dirty="0"/>
              <a:t>.”</a:t>
            </a:r>
          </a:p>
          <a:p>
            <a:pPr lvl="1"/>
            <a:r>
              <a:rPr lang="en-US" sz="3300" dirty="0"/>
              <a:t>Reality: “Deliberate practice </a:t>
            </a:r>
            <a:r>
              <a:rPr lang="en-US" sz="3300" dirty="0" smtClean="0"/>
              <a:t>is perfect practice.”</a:t>
            </a:r>
            <a:endParaRPr lang="en-US" sz="3300" dirty="0"/>
          </a:p>
          <a:p>
            <a:r>
              <a:rPr lang="en-US" sz="3500" dirty="0" smtClean="0"/>
              <a:t>Deliberate Practice:  Practice correcting weaknesses.</a:t>
            </a:r>
          </a:p>
          <a:p>
            <a:pPr lvl="1"/>
            <a:r>
              <a:rPr lang="en-US" sz="3500" dirty="0" smtClean="0"/>
              <a:t>Deliberate practice requires self-awareness </a:t>
            </a:r>
            <a:r>
              <a:rPr lang="en-US" sz="3600" dirty="0"/>
              <a:t>… and </a:t>
            </a:r>
            <a:r>
              <a:rPr lang="en-US" sz="3600" dirty="0" smtClean="0"/>
              <a:t>self-acceptance.</a:t>
            </a:r>
            <a:endParaRPr lang="en-US" sz="3500" dirty="0"/>
          </a:p>
          <a:p>
            <a:r>
              <a:rPr lang="en-US" sz="3500" dirty="0"/>
              <a:t>Need to avoid automated behavior</a:t>
            </a:r>
          </a:p>
          <a:p>
            <a:pPr lvl="1"/>
            <a:r>
              <a:rPr lang="en-US" sz="3500" dirty="0"/>
              <a:t>Loss of focus and attention, esp. while reading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(</a:t>
            </a:r>
            <a:r>
              <a:rPr lang="en-US" sz="2600" dirty="0" smtClean="0"/>
              <a:t>K. Anders Erickson, “Deliberate Practice and the Acquisition and Maintenance of Expert Performance in Medicine and Related Domains.” Academic Medicine, 2004;79:October Suppl.70-S81.)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684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dirty="0" smtClean="0"/>
              <a:t>Deliberate Practice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Applied to limitation in skill</a:t>
            </a:r>
          </a:p>
          <a:p>
            <a:r>
              <a:rPr lang="en-US" dirty="0" smtClean="0"/>
              <a:t>Can </a:t>
            </a:r>
            <a:r>
              <a:rPr lang="en-US" dirty="0"/>
              <a:t>be repeated a lot</a:t>
            </a:r>
          </a:p>
          <a:p>
            <a:pPr lvl="1"/>
            <a:r>
              <a:rPr lang="en-US" dirty="0"/>
              <a:t>Feedback continuously available</a:t>
            </a:r>
          </a:p>
          <a:p>
            <a:pPr lvl="1"/>
            <a:r>
              <a:rPr lang="en-US" dirty="0"/>
              <a:t>Most effective with experienced teacher</a:t>
            </a:r>
          </a:p>
          <a:p>
            <a:r>
              <a:rPr lang="en-US" dirty="0" smtClean="0"/>
              <a:t>Not </a:t>
            </a:r>
            <a:r>
              <a:rPr lang="en-US" dirty="0"/>
              <a:t>work, not play – focused effort; demanding</a:t>
            </a:r>
          </a:p>
          <a:p>
            <a:pPr lvl="1"/>
            <a:r>
              <a:rPr lang="en-US" dirty="0"/>
              <a:t>Need to avoid automated behavior</a:t>
            </a:r>
          </a:p>
          <a:p>
            <a:pPr lvl="1"/>
            <a:r>
              <a:rPr lang="en-US" dirty="0"/>
              <a:t>Not much fun; motivation critical</a:t>
            </a:r>
          </a:p>
          <a:p>
            <a:r>
              <a:rPr lang="en-US" dirty="0" smtClean="0"/>
              <a:t>Highly </a:t>
            </a:r>
            <a:r>
              <a:rPr lang="en-US" dirty="0"/>
              <a:t>demanding mentally; tiring</a:t>
            </a:r>
          </a:p>
          <a:p>
            <a:r>
              <a:rPr lang="en-US" dirty="0" smtClean="0"/>
              <a:t>Not </a:t>
            </a:r>
            <a:r>
              <a:rPr lang="en-US" dirty="0"/>
              <a:t>aimed at minimum </a:t>
            </a:r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Self-actualization is </a:t>
            </a:r>
            <a:r>
              <a:rPr lang="en-US" dirty="0"/>
              <a:t>the standard</a:t>
            </a:r>
          </a:p>
          <a:p>
            <a:r>
              <a:rPr lang="en-US" dirty="0" smtClean="0"/>
              <a:t>10 years, 10,000 hours – Gladwell, “Outliers”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8A5EA-C9CD-44BA-A68C-100456BA6F4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37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At-Risk Syndrome – The Need For Expert Skills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Up until 2 am, reading and re-reading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Harder study </a:t>
            </a:r>
            <a:r>
              <a:rPr lang="en-US" b="1" dirty="0" smtClean="0">
                <a:latin typeface="Arial" charset="0"/>
                <a:cs typeface="Arial" charset="0"/>
              </a:rPr>
              <a:t>=</a:t>
            </a:r>
            <a:r>
              <a:rPr lang="en-US" dirty="0" smtClean="0">
                <a:latin typeface="Arial" charset="0"/>
                <a:cs typeface="Arial" charset="0"/>
              </a:rPr>
              <a:t> harder reading 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Study effort </a:t>
            </a:r>
            <a:r>
              <a:rPr lang="en-US" b="1" dirty="0" smtClean="0">
                <a:latin typeface="Arial" charset="0"/>
                <a:cs typeface="Arial" charset="0"/>
                <a:sym typeface="Symbol" pitchFamily="18" charset="2"/>
              </a:rPr>
              <a:t></a:t>
            </a:r>
            <a:r>
              <a:rPr lang="en-US" dirty="0" smtClean="0">
                <a:latin typeface="Arial" charset="0"/>
                <a:cs typeface="Arial" charset="0"/>
              </a:rPr>
              <a:t> test performance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Knew more than others who did better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Test questions are tricky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6AF533-F31D-40F8-A089-4335B46B82F6}" type="slidenum">
              <a:rPr lang="en-US" altLang="en-US" smtClean="0"/>
              <a:pPr eaLnBrk="1" hangingPunct="1"/>
              <a:t>14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53890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Myers-Briggs Personality Types And Learning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7772400" cy="43434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Arial" charset="0"/>
                <a:cs typeface="Arial" charset="0"/>
              </a:rPr>
              <a:t>Preferences Influence how you learn.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3400" dirty="0" smtClean="0">
                <a:latin typeface="Arial" charset="0"/>
                <a:cs typeface="Arial" charset="0"/>
              </a:rPr>
              <a:t>Produces self awareness </a:t>
            </a:r>
          </a:p>
          <a:p>
            <a:pPr lvl="1"/>
            <a:r>
              <a:rPr lang="en-US" sz="3000" dirty="0" smtClean="0">
                <a:latin typeface="Arial" charset="0"/>
                <a:cs typeface="Arial" charset="0"/>
              </a:rPr>
              <a:t>Critical first step in Deliberate Practice</a:t>
            </a:r>
          </a:p>
          <a:p>
            <a:pPr eaLnBrk="1" hangingPunct="1"/>
            <a:r>
              <a:rPr lang="en-US" sz="3400" dirty="0" smtClean="0">
                <a:latin typeface="Arial" charset="0"/>
                <a:cs typeface="Arial" charset="0"/>
              </a:rPr>
              <a:t>Affects academic performance</a:t>
            </a:r>
          </a:p>
          <a:p>
            <a:pPr eaLnBrk="1" hangingPunct="1"/>
            <a:r>
              <a:rPr lang="en-US" sz="3400" dirty="0" smtClean="0">
                <a:latin typeface="Arial" charset="0"/>
                <a:cs typeface="Arial" charset="0"/>
              </a:rPr>
              <a:t>Also affects:</a:t>
            </a:r>
          </a:p>
          <a:p>
            <a:pPr lvl="1" eaLnBrk="1" hangingPunct="1"/>
            <a:r>
              <a:rPr lang="en-US" sz="3000" dirty="0" smtClean="0">
                <a:latin typeface="Arial" charset="0"/>
                <a:cs typeface="Arial" charset="0"/>
              </a:rPr>
              <a:t>Communication skills</a:t>
            </a:r>
          </a:p>
          <a:p>
            <a:pPr lvl="1" eaLnBrk="1" hangingPunct="1"/>
            <a:r>
              <a:rPr lang="en-US" sz="3000" dirty="0" smtClean="0">
                <a:latin typeface="Arial" charset="0"/>
                <a:cs typeface="Arial" charset="0"/>
              </a:rPr>
              <a:t>Choice of specialty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C4C32F-1BF8-4C19-8EE3-EBBB8AD9F0E3}" type="slidenum">
              <a:rPr lang="en-US" altLang="en-US" smtClean="0"/>
              <a:pPr eaLnBrk="1" hangingPunct="1"/>
              <a:t>15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93520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C4715C-93EB-4590-A625-DF9B84517811}" type="slidenum">
              <a:rPr lang="en-US" altLang="en-US" smtClean="0"/>
              <a:pPr eaLnBrk="1" hangingPunct="1"/>
              <a:t>16</a:t>
            </a:fld>
            <a:endParaRPr lang="en-US" altLang="en-US" dirty="0" smtClean="0"/>
          </a:p>
        </p:txBody>
      </p:sp>
      <p:pic>
        <p:nvPicPr>
          <p:cNvPr id="19459" name="Picture 5" descr="gpa sat liberal arts 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6373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5773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Myers-Briggs Personality Type</a:t>
            </a:r>
            <a:br>
              <a:rPr lang="en-US" sz="4000" dirty="0" smtClean="0">
                <a:latin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cs typeface="Arial" charset="0"/>
              </a:rPr>
              <a:t>                – What It 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7630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Mental Model; many others also useful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Normal differences between people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Persistent tendencies (choices)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Do not change once established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e.g. Folding your arms, throwing a ball, writing your name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Comfort zone for thinking; requires less effort than the opposite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Use of opposite is a conscious effort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4C3977-1B17-4C54-B655-C4974370E482}" type="slidenum">
              <a:rPr lang="en-US" altLang="en-US" smtClean="0"/>
              <a:pPr eaLnBrk="1" hangingPunct="1"/>
              <a:t>17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42711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924800" cy="1371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Myers-Briggs Personality Type</a:t>
            </a:r>
            <a:br>
              <a:rPr lang="en-US" sz="4000" dirty="0" smtClean="0">
                <a:latin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cs typeface="Arial" charset="0"/>
              </a:rPr>
              <a:t>                  – What It Isn’t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8763000" cy="4191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Not a measure of intelligence 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Not a “limitation”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No negative aspects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No psychopathology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No stereotype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633E19-4612-47F5-B476-1494E308CED5}" type="slidenum">
              <a:rPr lang="en-US" altLang="en-US" smtClean="0"/>
              <a:pPr eaLnBrk="1" hangingPunct="1"/>
              <a:t>18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64866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620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What Do Those Letters Mean?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772400" cy="480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Times New Roman" pitchFamily="18" charset="0"/>
              </a:rPr>
              <a:t>Four dimensions of preferences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Arial" charset="0"/>
                <a:cs typeface="Times New Roman" pitchFamily="18" charset="0"/>
              </a:rPr>
              <a:t>Extraversion (E) vs. Introversion (I)*</a:t>
            </a:r>
            <a:endParaRPr lang="en-US" baseline="30000" dirty="0" smtClean="0">
              <a:latin typeface="Arial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Arial" charset="0"/>
                <a:cs typeface="Times New Roman" pitchFamily="18" charset="0"/>
              </a:rPr>
              <a:t>Sensing (S) vs. Intuition (N)*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Arial" charset="0"/>
                <a:cs typeface="Times New Roman" pitchFamily="18" charset="0"/>
              </a:rPr>
              <a:t>Thinking (T)* vs. Feeling (F)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Arial" charset="0"/>
                <a:cs typeface="Arial" charset="0"/>
              </a:rPr>
              <a:t>Judging (J) vs. Perceiving (P)*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charset="0"/>
                <a:cs typeface="Arial" charset="0"/>
              </a:rPr>
              <a:t>*Pelley’s type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5C74B6-7F5D-4E00-9AB3-585F78A77A6D}" type="slidenum">
              <a:rPr lang="en-US" altLang="en-US" smtClean="0"/>
              <a:pPr eaLnBrk="1" hangingPunct="1"/>
              <a:t>19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40407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>
            <a:normAutofit/>
          </a:bodyPr>
          <a:lstStyle/>
          <a:p>
            <a:r>
              <a:rPr lang="en-US" dirty="0"/>
              <a:t>If you don’t know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dirty="0"/>
              <a:t>you are going, </a:t>
            </a:r>
            <a:br>
              <a:rPr lang="en-US" dirty="0"/>
            </a:br>
            <a:r>
              <a:rPr lang="en-US" dirty="0" smtClean="0"/>
              <a:t>any path will </a:t>
            </a:r>
            <a:r>
              <a:rPr lang="en-US" dirty="0"/>
              <a:t>take you there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286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Prefrontal Pause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Talk for a minute with your neighbor about what your preference might be: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Think better with “facts and specifics”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Think better with “big picture and connections”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Try to give an example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946DC1-06F4-4189-A9BB-6D984D54BB80}" type="slidenum">
              <a:rPr lang="en-US" altLang="en-US" smtClean="0"/>
              <a:pPr eaLnBrk="1" hangingPunct="1"/>
              <a:t>20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3205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Times New Roman" pitchFamily="18" charset="0"/>
              </a:rPr>
              <a:t>Sensing (S) vs. Intuition (N)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8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What information do you give the </a:t>
            </a:r>
            <a:r>
              <a:rPr lang="en-US" i="1" dirty="0" smtClean="0">
                <a:latin typeface="Arial" charset="0"/>
                <a:cs typeface="Arial" charset="0"/>
              </a:rPr>
              <a:t>most</a:t>
            </a:r>
            <a:r>
              <a:rPr lang="en-US" dirty="0" smtClean="0">
                <a:latin typeface="Arial" charset="0"/>
                <a:cs typeface="Arial" charset="0"/>
              </a:rPr>
              <a:t> attention to?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Sensing types give their attention to specifics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Intuitive types give their attention to the big picture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Everyone does both, but only </a:t>
            </a:r>
            <a:r>
              <a:rPr lang="en-US" i="1" dirty="0" smtClean="0">
                <a:latin typeface="Arial" charset="0"/>
                <a:cs typeface="Arial" charset="0"/>
              </a:rPr>
              <a:t>one</a:t>
            </a:r>
            <a:r>
              <a:rPr lang="en-US" dirty="0" smtClean="0">
                <a:latin typeface="Arial" charset="0"/>
                <a:cs typeface="Arial" charset="0"/>
              </a:rPr>
              <a:t> is preferred.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Use of opposite is deliberate; not automatic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4954F1-1CD3-4E74-A16C-501329787927}" type="slidenum">
              <a:rPr lang="en-US" altLang="en-US" smtClean="0"/>
              <a:pPr eaLnBrk="1" hangingPunct="1"/>
              <a:t>21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18425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Test Taking Style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5562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 style</a:t>
            </a:r>
          </a:p>
          <a:p>
            <a:pPr lvl="1" eaLnBrk="1" hangingPunct="1"/>
            <a:r>
              <a:rPr lang="en-US" dirty="0" smtClean="0"/>
              <a:t>First, seek answer that matches poorly memorized knowledge</a:t>
            </a:r>
          </a:p>
          <a:p>
            <a:pPr lvl="1" eaLnBrk="1" hangingPunct="1"/>
            <a:r>
              <a:rPr lang="en-US" dirty="0" smtClean="0"/>
              <a:t>Rule out answer choices</a:t>
            </a:r>
          </a:p>
          <a:p>
            <a:pPr lvl="1" eaLnBrk="1" hangingPunct="1"/>
            <a:r>
              <a:rPr lang="en-US" dirty="0" smtClean="0"/>
              <a:t>Don’t fit pattern</a:t>
            </a:r>
          </a:p>
          <a:p>
            <a:pPr lvl="1" eaLnBrk="1" hangingPunct="1"/>
            <a:r>
              <a:rPr lang="en-US" dirty="0" smtClean="0"/>
              <a:t>Big picture learning establishes patterns</a:t>
            </a:r>
          </a:p>
          <a:p>
            <a:pPr eaLnBrk="1" hangingPunct="1"/>
            <a:r>
              <a:rPr lang="en-US" dirty="0" smtClean="0"/>
              <a:t>S style</a:t>
            </a:r>
          </a:p>
          <a:p>
            <a:pPr lvl="1" eaLnBrk="1" hangingPunct="1"/>
            <a:r>
              <a:rPr lang="en-US" dirty="0" smtClean="0"/>
              <a:t>Seek answer that matches memorized knowledge</a:t>
            </a:r>
          </a:p>
          <a:p>
            <a:pPr lvl="1" eaLnBrk="1" hangingPunct="1"/>
            <a:r>
              <a:rPr lang="en-US" dirty="0" smtClean="0"/>
              <a:t>Re-read question to stimulate recall</a:t>
            </a:r>
          </a:p>
          <a:p>
            <a:pPr lvl="1" eaLnBrk="1" hangingPunct="1"/>
            <a:r>
              <a:rPr lang="en-US" dirty="0" smtClean="0"/>
              <a:t>Memorization learning requires recognition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AABA3-9800-437E-9536-7AD26A84C04F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699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9342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Memorization vs. HOTS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10600" cy="51816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Memorization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Recall: remembering facts/details and their “organization” (list the symptoms of heart attack)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Preferred by sensing types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Higher Order Thinking Skills (HOTS)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Grouping: “organizing” facts into patterns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Comparing: relationships between patterns (list the causes of chest pain)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Preferred by intuitive types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690B48-A297-4869-8428-625D9A7A3741}" type="slidenum">
              <a:rPr lang="en-US" altLang="en-US" smtClean="0"/>
              <a:pPr eaLnBrk="1" hangingPunct="1"/>
              <a:t>23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16363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C20FC5-609A-4EB8-8BA8-AFF3EC4E60F7}" type="slidenum">
              <a:rPr lang="en-US" smtClean="0"/>
              <a:pPr eaLnBrk="1" hangingPunct="1"/>
              <a:t>24</a:t>
            </a:fld>
            <a:endParaRPr lang="en-US" dirty="0" smtClean="0"/>
          </a:p>
        </p:txBody>
      </p:sp>
      <p:pic>
        <p:nvPicPr>
          <p:cNvPr id="31747" name="Picture 2" descr="gpa sat liberal arts 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78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Oval 3"/>
          <p:cNvSpPr>
            <a:spLocks noChangeArrowheads="1"/>
          </p:cNvSpPr>
          <p:nvPr/>
        </p:nvSpPr>
        <p:spPr bwMode="auto">
          <a:xfrm>
            <a:off x="2590800" y="2438400"/>
            <a:ext cx="2133600" cy="3048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4648200" y="1981200"/>
            <a:ext cx="2590800" cy="2438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750" name="WordArt 5"/>
          <p:cNvSpPr>
            <a:spLocks noChangeArrowheads="1" noChangeShapeType="1" noTextEdit="1"/>
          </p:cNvSpPr>
          <p:nvPr/>
        </p:nvSpPr>
        <p:spPr bwMode="auto">
          <a:xfrm>
            <a:off x="4495800" y="1524000"/>
            <a:ext cx="3057525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Integrative Learners</a:t>
            </a:r>
          </a:p>
        </p:txBody>
      </p:sp>
      <p:sp>
        <p:nvSpPr>
          <p:cNvPr id="31751" name="WordArt 6"/>
          <p:cNvSpPr>
            <a:spLocks noChangeArrowheads="1" noChangeShapeType="1" noTextEdit="1"/>
          </p:cNvSpPr>
          <p:nvPr/>
        </p:nvSpPr>
        <p:spPr bwMode="auto">
          <a:xfrm>
            <a:off x="2438400" y="5334000"/>
            <a:ext cx="24384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Linear Learners</a:t>
            </a:r>
          </a:p>
        </p:txBody>
      </p:sp>
      <p:sp>
        <p:nvSpPr>
          <p:cNvPr id="31752" name="AutoShape 7"/>
          <p:cNvSpPr>
            <a:spLocks noChangeArrowheads="1"/>
          </p:cNvSpPr>
          <p:nvPr/>
        </p:nvSpPr>
        <p:spPr bwMode="auto">
          <a:xfrm>
            <a:off x="3203575" y="2536825"/>
            <a:ext cx="2932113" cy="838200"/>
          </a:xfrm>
          <a:prstGeom prst="rightArrow">
            <a:avLst>
              <a:gd name="adj1" fmla="val 50000"/>
              <a:gd name="adj2" fmla="val 87453"/>
            </a:avLst>
          </a:prstGeom>
          <a:solidFill>
            <a:schemeClr val="accent1">
              <a:alpha val="3999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689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43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Times New Roman" pitchFamily="18" charset="0"/>
              </a:rPr>
              <a:t>Thinking (T) vs. Feeling (F)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582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How do you react to new information?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Thinking types consider the logical implications.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Feeling types consider the impact on people.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Everyone does both, but only </a:t>
            </a:r>
            <a:r>
              <a:rPr lang="en-US" i="1" dirty="0" smtClean="0">
                <a:latin typeface="Arial" charset="0"/>
                <a:cs typeface="Arial" charset="0"/>
              </a:rPr>
              <a:t>one</a:t>
            </a:r>
            <a:r>
              <a:rPr lang="en-US" dirty="0" smtClean="0">
                <a:latin typeface="Arial" charset="0"/>
                <a:cs typeface="Arial" charset="0"/>
              </a:rPr>
              <a:t> is preferred.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Use of opposite is deliberate; not automatic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15BC25-51C6-4E55-8B1D-060048040D1A}" type="slidenum">
              <a:rPr lang="en-US" altLang="en-US" smtClean="0"/>
              <a:pPr eaLnBrk="1" hangingPunct="1"/>
              <a:t>25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50906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Judging (J) vs. Perceiving (P)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5344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How do you manage your life?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Judging types prefer to be planned, organized (joy of closure).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Perceiving types prefer to be flexible, adaptive (joy of discovery).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Everyone does both, but only </a:t>
            </a:r>
            <a:r>
              <a:rPr lang="en-US" i="1" dirty="0" smtClean="0">
                <a:latin typeface="Arial" charset="0"/>
                <a:cs typeface="Arial" charset="0"/>
              </a:rPr>
              <a:t>one</a:t>
            </a:r>
            <a:r>
              <a:rPr lang="en-US" dirty="0" smtClean="0">
                <a:latin typeface="Arial" charset="0"/>
                <a:cs typeface="Arial" charset="0"/>
              </a:rPr>
              <a:t> is preferred.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Use of opposite is deliberate; not automatic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928BE-E491-4F63-85E9-75345CCF3219}" type="slidenum">
              <a:rPr lang="en-US" altLang="en-US" smtClean="0"/>
              <a:pPr eaLnBrk="1" hangingPunct="1"/>
              <a:t>26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32678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How Do Preferences Relate To Learning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/>
          <a:lstStyle/>
          <a:p>
            <a:r>
              <a:rPr lang="en-US" dirty="0" smtClean="0"/>
              <a:t>Extraversion</a:t>
            </a:r>
            <a:r>
              <a:rPr lang="en-US" dirty="0"/>
              <a:t>: Good at </a:t>
            </a:r>
            <a:r>
              <a:rPr lang="en-US" dirty="0" smtClean="0"/>
              <a:t>initiating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think out loud and then </a:t>
            </a:r>
            <a:r>
              <a:rPr lang="en-US" dirty="0" smtClean="0"/>
              <a:t>think alone</a:t>
            </a:r>
            <a:endParaRPr lang="en-US" dirty="0"/>
          </a:p>
          <a:p>
            <a:r>
              <a:rPr lang="en-US" dirty="0"/>
              <a:t>Introversion: Good at </a:t>
            </a:r>
            <a:r>
              <a:rPr lang="en-US" dirty="0" smtClean="0"/>
              <a:t>reacting</a:t>
            </a:r>
          </a:p>
          <a:p>
            <a:pPr lvl="1"/>
            <a:r>
              <a:rPr lang="en-US" dirty="0" smtClean="0"/>
              <a:t> think alone </a:t>
            </a:r>
            <a:r>
              <a:rPr lang="en-US" dirty="0"/>
              <a:t>and then think out loud</a:t>
            </a:r>
          </a:p>
          <a:p>
            <a:r>
              <a:rPr lang="en-US" dirty="0"/>
              <a:t>Sensing: Enjoy using what already </a:t>
            </a:r>
            <a:r>
              <a:rPr lang="en-US" dirty="0" smtClean="0"/>
              <a:t>learned</a:t>
            </a:r>
          </a:p>
          <a:p>
            <a:pPr lvl="1"/>
            <a:r>
              <a:rPr lang="en-US" dirty="0" smtClean="0"/>
              <a:t> bring details but neglect relationships</a:t>
            </a:r>
            <a:endParaRPr lang="en-US" dirty="0"/>
          </a:p>
          <a:p>
            <a:r>
              <a:rPr lang="en-US" dirty="0"/>
              <a:t>Intuition: Enjoy learning new </a:t>
            </a:r>
            <a:r>
              <a:rPr lang="en-US" dirty="0" smtClean="0"/>
              <a:t>things</a:t>
            </a:r>
          </a:p>
          <a:p>
            <a:pPr lvl="1"/>
            <a:r>
              <a:rPr lang="en-US" dirty="0" smtClean="0"/>
              <a:t> bring patterns and relationships but missing some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146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4000" dirty="0" smtClean="0"/>
              <a:t>How Do Preferences Relate To Learning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686800" cy="5791200"/>
          </a:xfrm>
        </p:spPr>
        <p:txBody>
          <a:bodyPr>
            <a:normAutofit/>
          </a:bodyPr>
          <a:lstStyle/>
          <a:p>
            <a:r>
              <a:rPr lang="en-US" dirty="0"/>
              <a:t>Thinking: Learn best when given a clear and objective </a:t>
            </a:r>
            <a:r>
              <a:rPr lang="en-US" dirty="0" smtClean="0"/>
              <a:t>rationale</a:t>
            </a:r>
          </a:p>
          <a:p>
            <a:pPr lvl="1"/>
            <a:r>
              <a:rPr lang="en-US" dirty="0" smtClean="0"/>
              <a:t> give and receive objective criticism</a:t>
            </a:r>
            <a:endParaRPr lang="en-US" dirty="0"/>
          </a:p>
          <a:p>
            <a:r>
              <a:rPr lang="en-US" dirty="0"/>
              <a:t>Feeling: Learn best when given personal </a:t>
            </a:r>
            <a:r>
              <a:rPr lang="en-US" dirty="0" smtClean="0"/>
              <a:t>encouragement</a:t>
            </a:r>
          </a:p>
          <a:p>
            <a:pPr lvl="1"/>
            <a:r>
              <a:rPr lang="en-US" dirty="0" smtClean="0"/>
              <a:t> bring harmony; sensitive in communication</a:t>
            </a:r>
            <a:endParaRPr lang="en-US" dirty="0"/>
          </a:p>
          <a:p>
            <a:r>
              <a:rPr lang="en-US" dirty="0"/>
              <a:t>Judging: Value orderly use of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complete tasks at expense of new information</a:t>
            </a:r>
          </a:p>
          <a:p>
            <a:r>
              <a:rPr lang="en-US" dirty="0"/>
              <a:t>Perceiving: Value </a:t>
            </a:r>
            <a:r>
              <a:rPr lang="en-US" dirty="0" smtClean="0"/>
              <a:t>inquiry and discovery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postpone tasks to acquire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982321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Developing Expert Skills</a:t>
            </a:r>
            <a:br>
              <a:rPr lang="en-US" dirty="0" smtClean="0"/>
            </a:br>
            <a:r>
              <a:rPr lang="en-US" dirty="0" smtClean="0"/>
              <a:t>– Transforming The Brain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r>
              <a:rPr lang="en-US" dirty="0"/>
              <a:t>How do we change our brains?</a:t>
            </a:r>
          </a:p>
          <a:p>
            <a:r>
              <a:rPr lang="en-US" dirty="0"/>
              <a:t>Learning efficiency: What is the “illusion of memory?”</a:t>
            </a:r>
          </a:p>
          <a:p>
            <a:pPr eaLnBrk="1" hangingPunct="1"/>
            <a:r>
              <a:rPr lang="en-US" dirty="0" smtClean="0"/>
              <a:t>What does brain anatomy tell us about how we learn?</a:t>
            </a:r>
          </a:p>
          <a:p>
            <a:pPr eaLnBrk="1" hangingPunct="1"/>
            <a:r>
              <a:rPr lang="en-US" dirty="0" smtClean="0"/>
              <a:t>Clinical skill areas of the brain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01505-8112-471E-8D44-4FCD7573719D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568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8077200" cy="6400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smtClean="0"/>
              <a:t>“The purpose of an educational institution is to lead the students, who initially believe the educational institution is there to educate them, to the realization that </a:t>
            </a:r>
            <a:r>
              <a:rPr lang="en-US" sz="3600" u="sng" smtClean="0"/>
              <a:t>they must educate themselves</a:t>
            </a:r>
            <a:r>
              <a:rPr lang="en-US" sz="3600" smtClean="0"/>
              <a:t>.”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smtClean="0"/>
              <a:t>“They must …learn how to learn [</a:t>
            </a:r>
            <a:r>
              <a:rPr lang="en-US" sz="3600" i="1" smtClean="0"/>
              <a:t>integratively</a:t>
            </a:r>
            <a:r>
              <a:rPr lang="en-US" sz="3600" smtClean="0"/>
              <a:t>]…”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From Willis Hurst, MD, Medscape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[</a:t>
            </a:r>
            <a:r>
              <a:rPr lang="en-US" sz="2400" i="1" smtClean="0"/>
              <a:t>and Pelley</a:t>
            </a:r>
            <a:r>
              <a:rPr lang="en-US" sz="2400" smtClean="0"/>
              <a:t>]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1B548-C0D4-40DE-AAFB-4AA62134057F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554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effectLst/>
              </a:rPr>
              <a:t>How Do I Develop My Brain?</a:t>
            </a:r>
            <a:endParaRPr lang="en-US" sz="4400" dirty="0">
              <a:effectLst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229600" cy="4754563"/>
          </a:xfrm>
        </p:spPr>
        <p:txBody>
          <a:bodyPr>
            <a:noAutofit/>
          </a:bodyPr>
          <a:lstStyle/>
          <a:p>
            <a:r>
              <a:rPr lang="en-US" u="sng" dirty="0" smtClean="0"/>
              <a:t>Dendritic</a:t>
            </a:r>
            <a:r>
              <a:rPr lang="en-US" dirty="0" smtClean="0"/>
              <a:t> </a:t>
            </a:r>
            <a:r>
              <a:rPr lang="en-US" u="sng" dirty="0" smtClean="0"/>
              <a:t>Growth</a:t>
            </a:r>
          </a:p>
          <a:p>
            <a:pPr lvl="1"/>
            <a:r>
              <a:rPr lang="en-US" sz="2800" dirty="0" smtClean="0"/>
              <a:t>Concept mapping physically changes </a:t>
            </a:r>
            <a:r>
              <a:rPr lang="en-US" sz="2800" dirty="0"/>
              <a:t>the brain. </a:t>
            </a:r>
          </a:p>
          <a:p>
            <a:r>
              <a:rPr lang="en-US" u="sng" dirty="0" smtClean="0"/>
              <a:t>Experiential</a:t>
            </a:r>
            <a:r>
              <a:rPr lang="en-US" dirty="0" smtClean="0"/>
              <a:t> </a:t>
            </a:r>
            <a:r>
              <a:rPr lang="en-US" u="sng" dirty="0" smtClean="0"/>
              <a:t>Learning</a:t>
            </a:r>
            <a:r>
              <a:rPr lang="en-US" dirty="0" smtClean="0"/>
              <a:t> </a:t>
            </a:r>
            <a:r>
              <a:rPr lang="en-US" u="sng" dirty="0" smtClean="0"/>
              <a:t>Cycle</a:t>
            </a:r>
          </a:p>
          <a:p>
            <a:pPr lvl="1"/>
            <a:r>
              <a:rPr lang="en-US" sz="2800" dirty="0" smtClean="0"/>
              <a:t>There </a:t>
            </a:r>
            <a:r>
              <a:rPr lang="en-US" sz="2800" dirty="0"/>
              <a:t>are </a:t>
            </a:r>
            <a:r>
              <a:rPr lang="en-US" sz="2800" i="1" dirty="0"/>
              <a:t>minimal</a:t>
            </a:r>
            <a:r>
              <a:rPr lang="en-US" sz="2800" dirty="0"/>
              <a:t> criteria for achieving </a:t>
            </a:r>
            <a:r>
              <a:rPr lang="en-US" sz="2800" dirty="0" smtClean="0"/>
              <a:t>dendritic growth. </a:t>
            </a:r>
            <a:endParaRPr lang="en-US" sz="2800" dirty="0"/>
          </a:p>
          <a:p>
            <a:r>
              <a:rPr lang="en-US" u="sng" dirty="0" smtClean="0"/>
              <a:t>Prevent Incomplete</a:t>
            </a:r>
            <a:r>
              <a:rPr lang="en-US" dirty="0" smtClean="0"/>
              <a:t> </a:t>
            </a:r>
            <a:r>
              <a:rPr lang="en-US" u="sng" dirty="0" smtClean="0"/>
              <a:t>Processing</a:t>
            </a:r>
          </a:p>
          <a:p>
            <a:pPr lvl="1"/>
            <a:r>
              <a:rPr lang="en-US" sz="2800" dirty="0" smtClean="0"/>
              <a:t>Concept mapping and question analysis (group study) prevent “short circuits.” 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BE0-E062-4D6B-A2DD-81DA48DF419C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596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48" y="850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/>
              </a:rPr>
              <a:t>Can You Find The </a:t>
            </a:r>
            <a:r>
              <a:rPr lang="en-US" sz="4000" dirty="0" err="1" smtClean="0">
                <a:effectLst/>
              </a:rPr>
              <a:t>Sittin</a:t>
            </a:r>
            <a:r>
              <a:rPr lang="en-US" sz="4000" dirty="0">
                <a:effectLst/>
              </a:rPr>
              <a:t>’ And </a:t>
            </a:r>
            <a:r>
              <a:rPr lang="en-US" sz="4000" dirty="0" err="1">
                <a:effectLst/>
              </a:rPr>
              <a:t>Readin</a:t>
            </a:r>
            <a:r>
              <a:rPr lang="en-US" sz="4000" dirty="0">
                <a:effectLst/>
              </a:rPr>
              <a:t>’ Dendritic Tree?</a:t>
            </a:r>
          </a:p>
        </p:txBody>
      </p:sp>
      <p:pic>
        <p:nvPicPr>
          <p:cNvPr id="520196" name="Picture 4" descr="sensoryNeuron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239" y="1371600"/>
            <a:ext cx="7848600" cy="2260600"/>
          </a:xfrm>
          <a:noFill/>
          <a:ln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B64-ED88-46E8-96F6-31F304A4EE92}" type="slidenum">
              <a:rPr lang="en-US"/>
              <a:pPr/>
              <a:t>31</a:t>
            </a:fld>
            <a:endParaRPr lang="en-US"/>
          </a:p>
        </p:txBody>
      </p:sp>
      <p:sp>
        <p:nvSpPr>
          <p:cNvPr id="520195" name="Text Box 3"/>
          <p:cNvSpPr txBox="1">
            <a:spLocks noChangeArrowheads="1"/>
          </p:cNvSpPr>
          <p:nvPr/>
        </p:nvSpPr>
        <p:spPr bwMode="auto">
          <a:xfrm>
            <a:off x="152400" y="5105400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4320" indent="-27432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Control left</a:t>
            </a:r>
            <a:r>
              <a:rPr lang="en-US" sz="2400" dirty="0"/>
              <a:t>, long-term potentiated </a:t>
            </a:r>
            <a:r>
              <a:rPr lang="en-US" sz="2400" dirty="0" smtClean="0"/>
              <a:t>(LTP) cells sensitized right</a:t>
            </a:r>
          </a:p>
          <a:p>
            <a:pPr marL="274320" indent="-27432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/>
              <a:t>Tree of LTP markedly increased (hippocampus “rehearsal”).</a:t>
            </a:r>
          </a:p>
          <a:p>
            <a:pPr marL="274320" indent="-27432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/>
              <a:t>Dendritic trees are “processing power.”</a:t>
            </a:r>
          </a:p>
          <a:p>
            <a:pPr marL="274320" indent="-27432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/>
              <a:t>Prefrontal dendritic growth increases analytic skill.</a:t>
            </a:r>
          </a:p>
        </p:txBody>
      </p:sp>
      <p:sp>
        <p:nvSpPr>
          <p:cNvPr id="6" name="Right Arrow 5"/>
          <p:cNvSpPr/>
          <p:nvPr/>
        </p:nvSpPr>
        <p:spPr>
          <a:xfrm rot="16846476">
            <a:off x="3972540" y="3653794"/>
            <a:ext cx="861659" cy="113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4820501">
            <a:off x="1923180" y="3791097"/>
            <a:ext cx="861659" cy="113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4419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Sittin</a:t>
            </a:r>
            <a:r>
              <a:rPr lang="en-US" dirty="0" smtClean="0"/>
              <a:t>’ and </a:t>
            </a:r>
            <a:r>
              <a:rPr lang="en-US" dirty="0" err="1" smtClean="0"/>
              <a:t>readin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4267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Complete learning cycle </a:t>
            </a:r>
            <a:br>
              <a:rPr lang="en-US" dirty="0" smtClean="0"/>
            </a:br>
            <a:r>
              <a:rPr lang="en-US" dirty="0" smtClean="0"/>
              <a:t>2. Sleep (5 REM cycles)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9316373">
            <a:off x="5953739" y="3729994"/>
            <a:ext cx="861659" cy="113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454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93E4-D94F-4E04-B68E-D160771B734F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8610600" cy="1554162"/>
          </a:xfrm>
        </p:spPr>
        <p:txBody>
          <a:bodyPr/>
          <a:lstStyle/>
          <a:p>
            <a:r>
              <a:rPr lang="en-US" dirty="0"/>
              <a:t>Phosphorylation </a:t>
            </a:r>
            <a:r>
              <a:rPr lang="en-US" dirty="0" smtClean="0"/>
              <a:t>And The </a:t>
            </a:r>
            <a:r>
              <a:rPr lang="en-US" dirty="0"/>
              <a:t>Illusion Of Memory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696200" cy="4267200"/>
          </a:xfrm>
        </p:spPr>
        <p:txBody>
          <a:bodyPr/>
          <a:lstStyle/>
          <a:p>
            <a:r>
              <a:rPr lang="en-US" dirty="0" smtClean="0"/>
              <a:t>Forgetting Can Be A Good Thing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Neurologic protection: no cluttering with irrelevant information.</a:t>
            </a:r>
          </a:p>
          <a:p>
            <a:r>
              <a:rPr lang="en-US" dirty="0" smtClean="0"/>
              <a:t>The </a:t>
            </a:r>
            <a:r>
              <a:rPr lang="en-US" dirty="0"/>
              <a:t>brain is designed to forget. </a:t>
            </a:r>
          </a:p>
          <a:p>
            <a:pPr lvl="1"/>
            <a:r>
              <a:rPr lang="en-US" dirty="0" smtClean="0"/>
              <a:t>Phosphorylation decay </a:t>
            </a:r>
            <a:r>
              <a:rPr lang="en-US" dirty="0"/>
              <a:t>is the mechanism.</a:t>
            </a:r>
          </a:p>
          <a:p>
            <a:pPr lvl="1"/>
            <a:r>
              <a:rPr lang="en-US" dirty="0"/>
              <a:t>Protein synthesis </a:t>
            </a:r>
            <a:r>
              <a:rPr lang="en-US" dirty="0" smtClean="0"/>
              <a:t>from decision/action is </a:t>
            </a:r>
            <a:r>
              <a:rPr lang="en-US" dirty="0"/>
              <a:t>the override.</a:t>
            </a:r>
          </a:p>
        </p:txBody>
      </p:sp>
    </p:spTree>
    <p:extLst>
      <p:ext uri="{BB962C8B-B14F-4D97-AF65-F5344CB8AC3E}">
        <p14:creationId xmlns:p14="http://schemas.microsoft.com/office/powerpoint/2010/main" val="19315149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BFD1-7FCD-44CD-B881-44544052427B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8534400" cy="1173162"/>
          </a:xfrm>
        </p:spPr>
        <p:txBody>
          <a:bodyPr/>
          <a:lstStyle/>
          <a:p>
            <a:r>
              <a:rPr lang="en-US" dirty="0" smtClean="0"/>
              <a:t>The Illusion of Memory</a:t>
            </a:r>
            <a:endParaRPr lang="en-US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267200"/>
          </a:xfrm>
        </p:spPr>
        <p:txBody>
          <a:bodyPr/>
          <a:lstStyle/>
          <a:p>
            <a:pPr marL="495300" indent="-495300"/>
            <a:r>
              <a:rPr lang="en-US" dirty="0"/>
              <a:t>New information </a:t>
            </a:r>
            <a:r>
              <a:rPr lang="en-US" dirty="0" smtClean="0">
                <a:cs typeface="Arial" charset="0"/>
              </a:rPr>
              <a:t>→</a:t>
            </a:r>
            <a:r>
              <a:rPr lang="en-US" dirty="0" smtClean="0"/>
              <a:t> temporary phosphorylation </a:t>
            </a:r>
            <a:r>
              <a:rPr lang="en-US" dirty="0"/>
              <a:t>at </a:t>
            </a:r>
            <a:r>
              <a:rPr lang="en-US" dirty="0" smtClean="0"/>
              <a:t>neuron </a:t>
            </a:r>
            <a:r>
              <a:rPr lang="en-US" dirty="0"/>
              <a:t>synapse (“illusion of memory”) </a:t>
            </a:r>
          </a:p>
          <a:p>
            <a:pPr marL="495300" indent="-495300"/>
            <a:r>
              <a:rPr lang="en-US" dirty="0"/>
              <a:t>Two things can happen:</a:t>
            </a:r>
          </a:p>
          <a:p>
            <a:pPr marL="763588" lvl="1" indent="-306388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/>
              <a:t>No </a:t>
            </a:r>
            <a:r>
              <a:rPr lang="en-US" dirty="0" smtClean="0"/>
              <a:t>decision/action </a:t>
            </a:r>
            <a:r>
              <a:rPr lang="en-US" dirty="0" smtClean="0">
                <a:cs typeface="Arial" charset="0"/>
              </a:rPr>
              <a:t>→</a:t>
            </a:r>
            <a:r>
              <a:rPr lang="en-US" dirty="0" smtClean="0"/>
              <a:t> </a:t>
            </a:r>
            <a:r>
              <a:rPr lang="en-US" dirty="0"/>
              <a:t>decay of the signal </a:t>
            </a:r>
            <a:r>
              <a:rPr lang="en-US" dirty="0">
                <a:cs typeface="Arial" charset="0"/>
              </a:rPr>
              <a:t>→</a:t>
            </a:r>
            <a:r>
              <a:rPr lang="en-US" dirty="0"/>
              <a:t> neuron “forgets</a:t>
            </a:r>
            <a:r>
              <a:rPr lang="en-US" dirty="0" smtClean="0"/>
              <a:t>”</a:t>
            </a:r>
          </a:p>
          <a:p>
            <a:pPr marL="763588" lvl="1" indent="-306388">
              <a:buClr>
                <a:schemeClr val="tx1"/>
              </a:buClr>
              <a:buSz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2960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1750-DB04-4CF1-BFDD-8EFC6CE0451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98525"/>
          </a:xfrm>
        </p:spPr>
        <p:txBody>
          <a:bodyPr/>
          <a:lstStyle/>
          <a:p>
            <a:r>
              <a:rPr lang="en-US" dirty="0"/>
              <a:t>Molecules and Memory</a:t>
            </a: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4876800" y="6096000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NEJM (2006) 355:25</a:t>
            </a:r>
          </a:p>
        </p:txBody>
      </p:sp>
      <p:pic>
        <p:nvPicPr>
          <p:cNvPr id="409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47800"/>
            <a:ext cx="3800475" cy="370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16002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unused</a:t>
            </a:r>
          </a:p>
          <a:p>
            <a:r>
              <a:rPr lang="en-US" dirty="0" smtClean="0"/>
              <a:t>     (no decision)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cAMP is recycled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PKA  is inactivated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Phosphorylation stops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Memory gone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7315200" y="3200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7239000" y="40386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7162800" y="4876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7315200" y="2438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Left Arrow 1"/>
          <p:cNvSpPr/>
          <p:nvPr/>
        </p:nvSpPr>
        <p:spPr>
          <a:xfrm rot="20353000">
            <a:off x="4700908" y="3268747"/>
            <a:ext cx="1639880" cy="654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20060954">
            <a:off x="4267943" y="4284428"/>
            <a:ext cx="2186812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634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BFD1-7FCD-44CD-B881-44544052427B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8534400" cy="1173162"/>
          </a:xfrm>
        </p:spPr>
        <p:txBody>
          <a:bodyPr/>
          <a:lstStyle/>
          <a:p>
            <a:r>
              <a:rPr lang="en-US" dirty="0" smtClean="0"/>
              <a:t>Consolidation of Memory</a:t>
            </a:r>
            <a:endParaRPr lang="en-US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95300" indent="-495300"/>
            <a:r>
              <a:rPr lang="en-US" dirty="0"/>
              <a:t>New information </a:t>
            </a:r>
            <a:r>
              <a:rPr lang="en-US" dirty="0" smtClean="0">
                <a:cs typeface="Arial" charset="0"/>
              </a:rPr>
              <a:t>→</a:t>
            </a:r>
            <a:r>
              <a:rPr lang="en-US" dirty="0" smtClean="0"/>
              <a:t> </a:t>
            </a:r>
            <a:r>
              <a:rPr lang="en-US" dirty="0"/>
              <a:t>phosphorylation at </a:t>
            </a:r>
            <a:r>
              <a:rPr lang="en-US" dirty="0" smtClean="0"/>
              <a:t>neuron </a:t>
            </a:r>
            <a:r>
              <a:rPr lang="en-US" dirty="0"/>
              <a:t>synapse (“illusion of memory”) </a:t>
            </a:r>
          </a:p>
          <a:p>
            <a:pPr marL="495300" indent="-495300"/>
            <a:r>
              <a:rPr lang="en-US" dirty="0"/>
              <a:t>Two things can happen:</a:t>
            </a:r>
          </a:p>
          <a:p>
            <a:pPr marL="971550" lvl="1" indent="-514350">
              <a:buClr>
                <a:schemeClr val="tx1"/>
              </a:buClr>
              <a:buSzTx/>
              <a:buFont typeface="+mj-lt"/>
              <a:buAutoNum type="arabicPeriod" startAt="2"/>
            </a:pPr>
            <a:r>
              <a:rPr lang="en-US" dirty="0" smtClean="0"/>
              <a:t>Use of </a:t>
            </a:r>
            <a:r>
              <a:rPr lang="en-US" dirty="0"/>
              <a:t>the </a:t>
            </a:r>
            <a:r>
              <a:rPr lang="en-US" dirty="0" smtClean="0"/>
              <a:t>information for decision/action </a:t>
            </a:r>
            <a:r>
              <a:rPr lang="en-US" dirty="0">
                <a:cs typeface="Arial" charset="0"/>
              </a:rPr>
              <a:t>→ </a:t>
            </a:r>
            <a:r>
              <a:rPr lang="en-US" dirty="0"/>
              <a:t>sustained signal </a:t>
            </a:r>
            <a:r>
              <a:rPr lang="en-US" dirty="0">
                <a:cs typeface="Arial" charset="0"/>
              </a:rPr>
              <a:t>→</a:t>
            </a:r>
            <a:r>
              <a:rPr lang="en-US" dirty="0"/>
              <a:t> gene activation </a:t>
            </a:r>
            <a:r>
              <a:rPr lang="en-US" dirty="0">
                <a:cs typeface="Arial" charset="0"/>
              </a:rPr>
              <a:t>→</a:t>
            </a:r>
            <a:r>
              <a:rPr lang="en-US" dirty="0"/>
              <a:t> synthesis of new proteins </a:t>
            </a:r>
            <a:r>
              <a:rPr lang="en-US" dirty="0">
                <a:cs typeface="Arial" charset="0"/>
              </a:rPr>
              <a:t>→</a:t>
            </a:r>
            <a:r>
              <a:rPr lang="en-US" dirty="0"/>
              <a:t> </a:t>
            </a:r>
            <a:r>
              <a:rPr lang="en-US" dirty="0" smtClean="0"/>
              <a:t>consolidation; neuron </a:t>
            </a:r>
            <a:r>
              <a:rPr lang="en-US" dirty="0"/>
              <a:t>“remembers</a:t>
            </a:r>
            <a:r>
              <a:rPr lang="en-US" dirty="0" smtClean="0"/>
              <a:t>”</a:t>
            </a:r>
          </a:p>
          <a:p>
            <a:pPr>
              <a:buClr>
                <a:schemeClr val="tx1"/>
              </a:buClr>
            </a:pPr>
            <a:r>
              <a:rPr lang="en-US" dirty="0"/>
              <a:t>Rehearsal by hippocampus during sleep (5 REM cycles, 7.5 </a:t>
            </a:r>
            <a:r>
              <a:rPr lang="en-US" dirty="0" err="1"/>
              <a:t>hrs</a:t>
            </a:r>
            <a:r>
              <a:rPr lang="en-US" dirty="0"/>
              <a:t>, </a:t>
            </a:r>
            <a:r>
              <a:rPr lang="en-US"/>
              <a:t>minimum</a:t>
            </a:r>
            <a:r>
              <a:rPr lang="en-US" smtClean="0"/>
              <a:t>)</a:t>
            </a:r>
            <a:endParaRPr lang="en-US" dirty="0" smtClean="0"/>
          </a:p>
          <a:p>
            <a:pPr marL="971550" lvl="1" indent="-514350">
              <a:buClr>
                <a:schemeClr val="tx1"/>
              </a:buClr>
              <a:buSzTx/>
              <a:buFont typeface="+mj-lt"/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020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1750-DB04-4CF1-BFDD-8EFC6CE04515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98525"/>
          </a:xfrm>
        </p:spPr>
        <p:txBody>
          <a:bodyPr/>
          <a:lstStyle/>
          <a:p>
            <a:r>
              <a:rPr lang="en-US" dirty="0" smtClean="0"/>
              <a:t>Gene Expression </a:t>
            </a:r>
            <a:r>
              <a:rPr lang="en-US" dirty="0"/>
              <a:t>and Memory</a:t>
            </a:r>
          </a:p>
        </p:txBody>
      </p:sp>
      <p:pic>
        <p:nvPicPr>
          <p:cNvPr id="324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39433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4876800" y="6096000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NEJM (2006) 355:25</a:t>
            </a:r>
          </a:p>
        </p:txBody>
      </p:sp>
      <p:sp>
        <p:nvSpPr>
          <p:cNvPr id="324620" name="AutoShape 12"/>
          <p:cNvSpPr>
            <a:spLocks noChangeArrowheads="1"/>
          </p:cNvSpPr>
          <p:nvPr/>
        </p:nvSpPr>
        <p:spPr bwMode="auto">
          <a:xfrm>
            <a:off x="4876800" y="2819400"/>
            <a:ext cx="3659188" cy="650875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e.g. glutamate receptors in the hippocampus (new memory)</a:t>
            </a:r>
          </a:p>
        </p:txBody>
      </p:sp>
      <p:sp>
        <p:nvSpPr>
          <p:cNvPr id="324622" name="Freeform 14"/>
          <p:cNvSpPr>
            <a:spLocks/>
          </p:cNvSpPr>
          <p:nvPr/>
        </p:nvSpPr>
        <p:spPr bwMode="auto">
          <a:xfrm>
            <a:off x="3352800" y="3505200"/>
            <a:ext cx="29718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1104" y="1296"/>
              </a:cxn>
              <a:cxn ang="0">
                <a:pos x="1872" y="0"/>
              </a:cxn>
            </a:cxnLst>
            <a:rect l="0" t="0" r="r" b="b"/>
            <a:pathLst>
              <a:path w="1872" h="1584">
                <a:moveTo>
                  <a:pt x="0" y="1584"/>
                </a:moveTo>
                <a:cubicBezTo>
                  <a:pt x="396" y="1572"/>
                  <a:pt x="792" y="1560"/>
                  <a:pt x="1104" y="1296"/>
                </a:cubicBezTo>
                <a:cubicBezTo>
                  <a:pt x="1416" y="1032"/>
                  <a:pt x="1644" y="516"/>
                  <a:pt x="1872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stealth" w="lg" len="lg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926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Experiential Learning Cycle</a:t>
            </a:r>
            <a:br>
              <a:rPr lang="en-US" dirty="0"/>
            </a:br>
            <a:r>
              <a:rPr lang="en-US" dirty="0"/>
              <a:t>Achieving Long Term Potentiation</a:t>
            </a:r>
            <a:endParaRPr lang="en-US" sz="3200" dirty="0" smtClean="0">
              <a:effectLst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B585D-EB77-4246-BDFC-4BB299B3A120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1435608"/>
            <a:ext cx="9144000" cy="541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400">
              <a:latin typeface="Times" pitchFamily="18" charset="0"/>
              <a:ea typeface="ＭＳ Ｐゴシック" pitchFamily="34" charset="-128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64784"/>
              </p:ext>
            </p:extLst>
          </p:nvPr>
        </p:nvGraphicFramePr>
        <p:xfrm>
          <a:off x="914400" y="1676400"/>
          <a:ext cx="7470775" cy="479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43" name="Document" r:id="rId5" imgW="3522891" imgH="2373565" progId="Word.Document.8">
                  <p:embed/>
                </p:oleObj>
              </mc:Choice>
              <mc:Fallback>
                <p:oleObj name="Document" r:id="rId5" imgW="3522891" imgH="237356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7470775" cy="479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8213" name="Rectangle 5"/>
          <p:cNvSpPr>
            <a:spLocks noChangeArrowheads="1"/>
          </p:cNvSpPr>
          <p:nvPr/>
        </p:nvSpPr>
        <p:spPr bwMode="auto">
          <a:xfrm>
            <a:off x="6019800" y="4419600"/>
            <a:ext cx="2895600" cy="400110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i="1" dirty="0" smtClean="0">
                <a:solidFill>
                  <a:srgbClr val="000000"/>
                </a:solidFill>
                <a:latin typeface="+mj-lt"/>
              </a:rPr>
              <a:t>What is it? [Recognize]</a:t>
            </a:r>
            <a:endParaRPr lang="en-US" sz="20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0" y="129540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Times" pitchFamily="18" charset="0"/>
                <a:ea typeface="ＭＳ Ｐゴシック" pitchFamily="34" charset="-128"/>
              </a:rPr>
              <a:t>Outside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7467600" y="58674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Times" pitchFamily="18" charset="0"/>
                <a:ea typeface="ＭＳ Ｐゴシック" pitchFamily="34" charset="-128"/>
              </a:rPr>
              <a:t>Inside</a:t>
            </a:r>
          </a:p>
        </p:txBody>
      </p:sp>
      <p:sp>
        <p:nvSpPr>
          <p:cNvPr id="478217" name="Text Box 9"/>
          <p:cNvSpPr txBox="1">
            <a:spLocks noChangeArrowheads="1"/>
          </p:cNvSpPr>
          <p:nvPr/>
        </p:nvSpPr>
        <p:spPr bwMode="auto">
          <a:xfrm>
            <a:off x="914400" y="2286822"/>
            <a:ext cx="2438400" cy="400110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Can it be used? [Act]</a:t>
            </a:r>
            <a:endParaRPr lang="en-US" sz="2000" b="1" i="1" dirty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78218" name="Text Box 10"/>
          <p:cNvSpPr txBox="1">
            <a:spLocks noChangeArrowheads="1"/>
          </p:cNvSpPr>
          <p:nvPr/>
        </p:nvSpPr>
        <p:spPr bwMode="auto">
          <a:xfrm>
            <a:off x="5867400" y="2295144"/>
            <a:ext cx="2819400" cy="707886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Experience new information [Sense]</a:t>
            </a:r>
            <a:endParaRPr lang="en-US" sz="2000" b="1" i="1" dirty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78219" name="Text Box 11"/>
          <p:cNvSpPr txBox="1">
            <a:spLocks noChangeArrowheads="1"/>
          </p:cNvSpPr>
          <p:nvPr/>
        </p:nvSpPr>
        <p:spPr bwMode="auto">
          <a:xfrm>
            <a:off x="304800" y="4492752"/>
            <a:ext cx="2590800" cy="707886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dirty="0" smtClean="0">
                <a:latin typeface="+mj-lt"/>
                <a:ea typeface="ＭＳ Ｐゴシック" pitchFamily="34" charset="-128"/>
              </a:rPr>
              <a:t>What does it mean? [Integrate]</a:t>
            </a:r>
            <a:endParaRPr lang="en-US" sz="2000" b="1" i="1" dirty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96219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34474" cy="9413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effectLst/>
              </a:rPr>
              <a:t>Experiential Learning By The Brain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1BF74-AF60-4CCD-8462-87E61D956FA9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27652" name="Picture 3" descr="Zull-brain"/>
          <p:cNvPicPr>
            <a:picLocks noChangeAspect="1" noChangeArrowheads="1"/>
          </p:cNvPicPr>
          <p:nvPr/>
        </p:nvPicPr>
        <p:blipFill>
          <a:blip r:embed="rId3" cstate="print"/>
          <a:srcRect l="6422" t="6419" r="6422" b="6419"/>
          <a:stretch>
            <a:fillRect/>
          </a:stretch>
        </p:blipFill>
        <p:spPr bwMode="auto">
          <a:xfrm>
            <a:off x="354467" y="1162050"/>
            <a:ext cx="86106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667000" y="6521450"/>
            <a:ext cx="648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1600" dirty="0"/>
              <a:t>Adapted from </a:t>
            </a:r>
            <a:r>
              <a:rPr lang="en-US" sz="1600" dirty="0" smtClean="0">
                <a:solidFill>
                  <a:srgbClr val="000000"/>
                </a:solidFill>
              </a:rPr>
              <a:t>Zull</a:t>
            </a:r>
            <a:r>
              <a:rPr lang="en-US" sz="1600" dirty="0">
                <a:solidFill>
                  <a:srgbClr val="000000"/>
                </a:solidFill>
              </a:rPr>
              <a:t>, 2002, The Art of Changing the Brain</a:t>
            </a:r>
          </a:p>
        </p:txBody>
      </p:sp>
      <p:pic>
        <p:nvPicPr>
          <p:cNvPr id="6" name="Picture 4" descr="zull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3050" y="5029200"/>
            <a:ext cx="1241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1524000"/>
            <a:ext cx="2895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Thinking</a:t>
            </a:r>
            <a:r>
              <a:rPr lang="en-US" sz="2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Skills</a:t>
            </a:r>
            <a:endParaRPr lang="en-US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 rot="3100654">
            <a:off x="1485540" y="2460454"/>
            <a:ext cx="1157352" cy="26814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4883" y="5826512"/>
            <a:ext cx="26003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Memory Skills</a:t>
            </a:r>
            <a:endParaRPr lang="en-US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 rot="19199549">
            <a:off x="2621724" y="5479328"/>
            <a:ext cx="1157352" cy="26814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24600" y="1295400"/>
            <a:ext cx="26404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Sensory Skills</a:t>
            </a:r>
            <a:endParaRPr lang="en-US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6349" y="900440"/>
            <a:ext cx="32976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 Motor Skills</a:t>
            </a:r>
            <a:endParaRPr lang="en-US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 rot="7665935">
            <a:off x="6122962" y="2169444"/>
            <a:ext cx="1157352" cy="26814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3925335">
            <a:off x="3289138" y="1819537"/>
            <a:ext cx="1157352" cy="26814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dirty="0" smtClean="0"/>
              <a:t>Receiving Information vs. Production Of Knowledge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590550" indent="-533400" eaLnBrk="1" hangingPunct="1">
              <a:buFont typeface="Wingdings" pitchFamily="2" charset="2"/>
              <a:buAutoNum type="arabicPeriod"/>
            </a:pPr>
            <a:r>
              <a:rPr lang="en-US" dirty="0" smtClean="0"/>
              <a:t>Concrete experience; sensory cortex organizes information</a:t>
            </a:r>
          </a:p>
          <a:p>
            <a:pPr marL="590550" indent="-533400" eaLnBrk="1" hangingPunct="1">
              <a:buFont typeface="Wingdings" pitchFamily="2" charset="2"/>
              <a:buAutoNum type="arabicPeriod"/>
            </a:pPr>
            <a:r>
              <a:rPr lang="en-US" dirty="0" smtClean="0"/>
              <a:t>Reflective observation; temporal cortex recognizes information</a:t>
            </a:r>
          </a:p>
          <a:p>
            <a:pPr marL="590550" indent="-533400" eaLnBrk="1" hangingPunct="1">
              <a:buFont typeface="Wingdings" pitchFamily="2" charset="2"/>
              <a:buAutoNum type="arabicPeriod"/>
            </a:pPr>
            <a:r>
              <a:rPr lang="en-US" dirty="0" smtClean="0"/>
              <a:t>Abstract conceptualization; pre-frontal cortex evaluates and decides</a:t>
            </a:r>
          </a:p>
          <a:p>
            <a:pPr marL="590550" indent="-533400" eaLnBrk="1" hangingPunct="1">
              <a:buFont typeface="Wingdings" pitchFamily="2" charset="2"/>
              <a:buAutoNum type="arabicPeriod"/>
            </a:pPr>
            <a:r>
              <a:rPr lang="en-US" dirty="0" smtClean="0"/>
              <a:t>Active testing; motor cortex acts on information – produces knowledge from the outcome.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DC503-9727-4A02-BFFE-4A8908260C57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34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Main Points 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686800" cy="6172200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Students need to transform </a:t>
            </a:r>
            <a:r>
              <a:rPr lang="en-US" dirty="0" smtClean="0"/>
              <a:t>themselves from </a:t>
            </a:r>
            <a:r>
              <a:rPr lang="en-US" u="sng" dirty="0"/>
              <a:t>receiver</a:t>
            </a:r>
            <a:r>
              <a:rPr lang="en-US" dirty="0"/>
              <a:t> role to </a:t>
            </a:r>
            <a:r>
              <a:rPr lang="en-US" u="sng" dirty="0"/>
              <a:t>producer</a:t>
            </a:r>
            <a:r>
              <a:rPr lang="en-US" dirty="0"/>
              <a:t> role.</a:t>
            </a:r>
          </a:p>
          <a:p>
            <a:pPr marL="1009650" lvl="1" indent="-609600"/>
            <a:r>
              <a:rPr lang="en-US" dirty="0"/>
              <a:t>Receiving information </a:t>
            </a:r>
            <a:r>
              <a:rPr lang="en-US" dirty="0" err="1"/>
              <a:t>vs</a:t>
            </a:r>
            <a:r>
              <a:rPr lang="en-US" dirty="0"/>
              <a:t> producing knowledge</a:t>
            </a:r>
          </a:p>
          <a:p>
            <a:pPr marL="1009650" lvl="1" indent="-609600"/>
            <a:r>
              <a:rPr lang="en-US" dirty="0" smtClean="0"/>
              <a:t>Transformation </a:t>
            </a:r>
            <a:r>
              <a:rPr lang="en-US" smtClean="0"/>
              <a:t>not demanded, </a:t>
            </a:r>
            <a:r>
              <a:rPr lang="en-US" dirty="0" smtClean="0"/>
              <a:t>but taught</a:t>
            </a:r>
            <a:endParaRPr lang="en-US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Deliberate practice produces expert learning skills.</a:t>
            </a:r>
          </a:p>
          <a:p>
            <a:pPr marL="1009650" lvl="1" indent="-609600"/>
            <a:r>
              <a:rPr lang="en-US" dirty="0"/>
              <a:t>Responsibility for learning lies with student.</a:t>
            </a:r>
          </a:p>
          <a:p>
            <a:pPr marL="1009650" lvl="1" indent="-609600"/>
            <a:r>
              <a:rPr lang="en-US" dirty="0"/>
              <a:t>Growth Mindset requires Deliberate Practice.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brain is wired to predispose thinking/learning “styles.”</a:t>
            </a:r>
          </a:p>
          <a:p>
            <a:pPr marL="1009650" lvl="1" indent="-609600"/>
            <a:r>
              <a:rPr lang="en-US" dirty="0"/>
              <a:t>Learning style is an insight for Deliberate </a:t>
            </a:r>
            <a:r>
              <a:rPr lang="en-US" dirty="0" smtClean="0"/>
              <a:t>Practice</a:t>
            </a:r>
          </a:p>
          <a:p>
            <a:pPr marL="1009650" lvl="1" indent="-609600"/>
            <a:r>
              <a:rPr lang="en-US" dirty="0" smtClean="0"/>
              <a:t>Growth Mindset requires knowing how the brain works.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01CA8-4B77-4B96-A3EF-D3834F2992E7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79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Prefrontal 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recognition different from recall?</a:t>
            </a:r>
          </a:p>
          <a:p>
            <a:r>
              <a:rPr lang="en-US" dirty="0" smtClean="0"/>
              <a:t>Related question:  What area of the brain is responsible for each?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8A5EA-C9CD-44BA-A68C-100456BA6F4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59332"/>
      </p:ext>
    </p:extLst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1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/>
              </a:rPr>
              <a:t>Back To The Future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3600" dirty="0" smtClean="0"/>
              <a:t>Temporal (back) processing</a:t>
            </a:r>
          </a:p>
          <a:p>
            <a:pPr lvl="1" eaLnBrk="1" hangingPunct="1">
              <a:defRPr/>
            </a:pPr>
            <a:r>
              <a:rPr lang="en-US" sz="3200" dirty="0" smtClean="0"/>
              <a:t>Facts, grouping, memorized patterns</a:t>
            </a:r>
          </a:p>
          <a:p>
            <a:pPr lvl="1">
              <a:defRPr/>
            </a:pPr>
            <a:r>
              <a:rPr lang="en-US" sz="3200" dirty="0"/>
              <a:t>From lectures, books, other </a:t>
            </a:r>
            <a:r>
              <a:rPr lang="en-US" sz="3200" dirty="0" smtClean="0"/>
              <a:t>resources</a:t>
            </a:r>
          </a:p>
          <a:p>
            <a:pPr lvl="1" eaLnBrk="1" hangingPunct="1">
              <a:defRPr/>
            </a:pPr>
            <a:r>
              <a:rPr lang="en-US" sz="3200" dirty="0" smtClean="0"/>
              <a:t>Information resource for prefrontal decision making</a:t>
            </a:r>
          </a:p>
          <a:p>
            <a:pPr eaLnBrk="1" hangingPunct="1">
              <a:defRPr/>
            </a:pPr>
            <a:r>
              <a:rPr lang="en-US" sz="3600" dirty="0" smtClean="0"/>
              <a:t>Pre-Frontal (future) processing</a:t>
            </a:r>
          </a:p>
          <a:p>
            <a:pPr lvl="1" eaLnBrk="1" hangingPunct="1">
              <a:defRPr/>
            </a:pPr>
            <a:r>
              <a:rPr lang="en-US" sz="3200" dirty="0" smtClean="0"/>
              <a:t>“Discovered” patterns, inferences,</a:t>
            </a:r>
            <a:br>
              <a:rPr lang="en-US" sz="3200" dirty="0" smtClean="0"/>
            </a:br>
            <a:r>
              <a:rPr lang="en-US" sz="3200" dirty="0" smtClean="0"/>
              <a:t> evaluation of options</a:t>
            </a:r>
          </a:p>
          <a:p>
            <a:pPr lvl="1" eaLnBrk="1" hangingPunct="1">
              <a:defRPr/>
            </a:pPr>
            <a:r>
              <a:rPr lang="en-US" sz="3200" dirty="0" smtClean="0"/>
              <a:t>Dialog requires a decision based on a rationale, Broca’s area is integrative</a:t>
            </a:r>
          </a:p>
          <a:p>
            <a:pPr lvl="1" eaLnBrk="1" hangingPunct="1">
              <a:defRPr/>
            </a:pPr>
            <a:r>
              <a:rPr lang="en-US" sz="3200" dirty="0" smtClean="0"/>
              <a:t>ALWAYS BE MAKING A DECISION!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EFB62-AE1A-4196-B412-110A49DB85D3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897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</a:rPr>
              <a:t>What’s Your Favorite Lobe?</a:t>
            </a:r>
            <a:endParaRPr lang="en-US" sz="4400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2578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What information do you give the </a:t>
            </a:r>
            <a:r>
              <a:rPr lang="en-US" sz="3600" i="1" dirty="0" smtClean="0"/>
              <a:t>most</a:t>
            </a:r>
            <a:r>
              <a:rPr lang="en-US" sz="3600" dirty="0" smtClean="0"/>
              <a:t> attention to?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600" dirty="0" smtClean="0"/>
              <a:t>Sensing types;</a:t>
            </a:r>
            <a:r>
              <a:rPr lang="en-US" dirty="0" smtClean="0"/>
              <a:t> </a:t>
            </a:r>
            <a:r>
              <a:rPr lang="en-US" sz="3600" dirty="0"/>
              <a:t>Temporal </a:t>
            </a:r>
            <a:r>
              <a:rPr lang="en-US" sz="3600" dirty="0" smtClean="0"/>
              <a:t>emphasized</a:t>
            </a:r>
            <a:endParaRPr lang="en-US" sz="3600" dirty="0"/>
          </a:p>
          <a:p>
            <a:pPr lvl="1">
              <a:defRPr/>
            </a:pPr>
            <a:r>
              <a:rPr lang="en-US" sz="3200" dirty="0" smtClean="0"/>
              <a:t>Primarily sensory experience</a:t>
            </a:r>
          </a:p>
          <a:p>
            <a:pPr lvl="1">
              <a:defRPr/>
            </a:pPr>
            <a:r>
              <a:rPr lang="en-US" sz="3200" dirty="0" smtClean="0"/>
              <a:t>Specifics, routine procedure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600" dirty="0" smtClean="0"/>
              <a:t>Intuitive types; Pre-frontal emphasized</a:t>
            </a:r>
            <a:endParaRPr lang="en-US" dirty="0"/>
          </a:p>
          <a:p>
            <a:pPr lvl="1">
              <a:defRPr/>
            </a:pPr>
            <a:r>
              <a:rPr lang="en-US" sz="3200" dirty="0"/>
              <a:t>Primarily predictive </a:t>
            </a:r>
            <a:r>
              <a:rPr lang="en-US" sz="3200" dirty="0" smtClean="0"/>
              <a:t>experience</a:t>
            </a:r>
          </a:p>
          <a:p>
            <a:pPr lvl="1">
              <a:defRPr/>
            </a:pPr>
            <a:r>
              <a:rPr lang="en-US" sz="3200" dirty="0" smtClean="0"/>
              <a:t>The </a:t>
            </a:r>
            <a:r>
              <a:rPr lang="en-US" sz="3200" dirty="0"/>
              <a:t>big picture, relationships, predictions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07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Neurobiological Effects of Concept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First, a look at concept mapping</a:t>
            </a:r>
          </a:p>
          <a:p>
            <a:r>
              <a:rPr lang="en-US" dirty="0" smtClean="0"/>
              <a:t>Neurobiology of learning with concept maps</a:t>
            </a:r>
          </a:p>
          <a:p>
            <a:r>
              <a:rPr lang="en-US" dirty="0" smtClean="0"/>
              <a:t>Deliberate Practice and concept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062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1676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</a:rPr>
              <a:t>Anatomy Of A Concept Map</a:t>
            </a:r>
            <a:endParaRPr lang="en-US" sz="4400" dirty="0">
              <a:effectLst/>
            </a:endParaRPr>
          </a:p>
        </p:txBody>
      </p:sp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5105400"/>
          </a:xfrm>
        </p:spPr>
        <p:txBody>
          <a:bodyPr>
            <a:noAutofit/>
          </a:bodyPr>
          <a:lstStyle/>
          <a:p>
            <a:r>
              <a:rPr lang="en-US" sz="3200" dirty="0"/>
              <a:t>Key terms enclosed in “bubbles”</a:t>
            </a:r>
          </a:p>
          <a:p>
            <a:r>
              <a:rPr lang="en-US" sz="3200" dirty="0" smtClean="0"/>
              <a:t>Fact = two connected bubbles</a:t>
            </a:r>
          </a:p>
          <a:p>
            <a:r>
              <a:rPr lang="en-US" sz="3200" dirty="0" smtClean="0"/>
              <a:t>Connections can contain verbs</a:t>
            </a:r>
          </a:p>
          <a:p>
            <a:pPr lvl="1"/>
            <a:r>
              <a:rPr lang="en-US" sz="2800" dirty="0" smtClean="0"/>
              <a:t>describes concept relationship</a:t>
            </a:r>
            <a:endParaRPr lang="en-US" sz="2800" dirty="0"/>
          </a:p>
          <a:p>
            <a:r>
              <a:rPr lang="en-US" sz="3200" dirty="0" smtClean="0"/>
              <a:t>Branch points </a:t>
            </a:r>
            <a:r>
              <a:rPr lang="en-US" sz="3200" dirty="0"/>
              <a:t>represent groupings and organization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Cross-links </a:t>
            </a:r>
            <a:r>
              <a:rPr lang="en-US" sz="3200" dirty="0" smtClean="0"/>
              <a:t>are comparisons and cause-and-effect; integrative thinking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D75F-350A-4840-92C5-FF293A696296}" type="slidenum">
              <a:rPr lang="en-US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71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BF87E3-611D-47E9-8E9F-533A43BAF121}" type="slidenum">
              <a:rPr lang="en-US" altLang="en-US" smtClean="0"/>
              <a:pPr eaLnBrk="1" hangingPunct="1"/>
              <a:t>45</a:t>
            </a:fld>
            <a:endParaRPr lang="en-US" altLang="en-US" dirty="0" smtClean="0"/>
          </a:p>
        </p:txBody>
      </p:sp>
      <p:pic>
        <p:nvPicPr>
          <p:cNvPr id="52227" name="Picture 2" descr="exampl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4676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210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543800" cy="1295400"/>
          </a:xfrm>
        </p:spPr>
        <p:txBody>
          <a:bodyPr/>
          <a:lstStyle/>
          <a:p>
            <a:pPr algn="ctr"/>
            <a:r>
              <a:rPr lang="en-US" dirty="0"/>
              <a:t>Overview of Mapping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/>
              <a:t>List</a:t>
            </a:r>
            <a:r>
              <a:rPr lang="en-US" dirty="0"/>
              <a:t> – </a:t>
            </a:r>
            <a:r>
              <a:rPr lang="en-US" b="1" dirty="0"/>
              <a:t>Group</a:t>
            </a:r>
            <a:r>
              <a:rPr lang="en-US" dirty="0"/>
              <a:t> – </a:t>
            </a:r>
            <a:r>
              <a:rPr lang="en-US" b="1" dirty="0"/>
              <a:t>Compare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1. </a:t>
            </a:r>
            <a:r>
              <a:rPr lang="en-US" b="1" dirty="0"/>
              <a:t>List</a:t>
            </a:r>
            <a:r>
              <a:rPr lang="en-US" dirty="0"/>
              <a:t> </a:t>
            </a:r>
            <a:r>
              <a:rPr lang="en-US" u="sng" dirty="0"/>
              <a:t>important</a:t>
            </a:r>
            <a:r>
              <a:rPr lang="en-US" dirty="0"/>
              <a:t> terms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2. </a:t>
            </a:r>
            <a:r>
              <a:rPr lang="en-US" b="1" dirty="0"/>
              <a:t>Group</a:t>
            </a:r>
            <a:r>
              <a:rPr lang="en-US" dirty="0"/>
              <a:t> by major topic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3. </a:t>
            </a:r>
            <a:r>
              <a:rPr lang="en-US" b="1" dirty="0"/>
              <a:t>Compare</a:t>
            </a:r>
            <a:r>
              <a:rPr lang="en-US" dirty="0"/>
              <a:t> by drawing </a:t>
            </a:r>
            <a:r>
              <a:rPr lang="en-US" dirty="0" smtClean="0"/>
              <a:t>cross-links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All three steps require use of Deliberate Practice in reading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DB1E-0EEA-425E-B7EE-903D905929FF}" type="slidenum">
              <a:rPr lang="en-US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301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836722-DF6A-4BE2-A25C-B6ACFC4593C1}" type="slidenum">
              <a:rPr lang="en-US" altLang="en-US" smtClean="0"/>
              <a:pPr eaLnBrk="1" hangingPunct="1"/>
              <a:t>47</a:t>
            </a:fld>
            <a:endParaRPr lang="en-US" altLang="en-US" dirty="0" smtClean="0"/>
          </a:p>
        </p:txBody>
      </p:sp>
      <p:pic>
        <p:nvPicPr>
          <p:cNvPr id="53251" name="Picture 3" descr="lowsc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63"/>
            <a:ext cx="7162800" cy="64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390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Concept Mapping and 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following will be harder to do than the others</a:t>
            </a:r>
          </a:p>
          <a:p>
            <a:r>
              <a:rPr lang="en-US" dirty="0" smtClean="0"/>
              <a:t>Focus and attention (sensory/temporal/prefrontal)</a:t>
            </a:r>
          </a:p>
          <a:p>
            <a:r>
              <a:rPr lang="en-US" dirty="0" smtClean="0"/>
              <a:t>Identifying the grouping terms (prefrontal/temporal)</a:t>
            </a:r>
          </a:p>
          <a:p>
            <a:r>
              <a:rPr lang="en-US" dirty="0" smtClean="0"/>
              <a:t>Identifying subtopics (prefrontal/temporal)</a:t>
            </a:r>
          </a:p>
          <a:p>
            <a:r>
              <a:rPr lang="en-US" dirty="0" smtClean="0"/>
              <a:t>Organizing relationships at each level of complexity (prefrontal/temporal)</a:t>
            </a:r>
          </a:p>
          <a:p>
            <a:r>
              <a:rPr lang="en-US" dirty="0" smtClean="0"/>
              <a:t>Drawing the map (prefrontal/motor)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338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409A4D-DBA9-4C3E-B816-BBE3226EA096}" type="slidenum">
              <a:rPr lang="en-US" altLang="en-US" smtClean="0"/>
              <a:pPr eaLnBrk="1" hangingPunct="1"/>
              <a:t>49</a:t>
            </a:fld>
            <a:endParaRPr lang="en-US" altLang="en-US" dirty="0" smtClean="0"/>
          </a:p>
        </p:txBody>
      </p:sp>
      <p:pic>
        <p:nvPicPr>
          <p:cNvPr id="55299" name="Picture 3" descr="highscoreha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646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Your Thalamus Distributes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My Biochemistry Lectures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To Your Cerebral Hemispheres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Dienceph-Brains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133600"/>
            <a:ext cx="4809744" cy="3858768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urved Left Arrow 7"/>
          <p:cNvSpPr/>
          <p:nvPr/>
        </p:nvSpPr>
        <p:spPr>
          <a:xfrm>
            <a:off x="8077200" y="1752600"/>
            <a:ext cx="762000" cy="1676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429000"/>
            <a:ext cx="2209800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Thalamus volume setting is high or low (gain control)</a:t>
            </a:r>
            <a:endParaRPr lang="en-US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DP Outcomes From Concept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Slow at first as most-limiting brain function undergoes development</a:t>
            </a:r>
          </a:p>
          <a:p>
            <a:pPr lvl="1"/>
            <a:r>
              <a:rPr lang="en-US" dirty="0" smtClean="0"/>
              <a:t>Limiting function is identified and practiced</a:t>
            </a:r>
          </a:p>
          <a:p>
            <a:r>
              <a:rPr lang="en-US" dirty="0" smtClean="0"/>
              <a:t>Faster processing during consolidation of skill areas </a:t>
            </a:r>
          </a:p>
          <a:p>
            <a:pPr lvl="1"/>
            <a:r>
              <a:rPr lang="en-US" dirty="0" smtClean="0"/>
              <a:t>Capacity to make decisions faster</a:t>
            </a:r>
          </a:p>
          <a:p>
            <a:pPr lvl="1"/>
            <a:r>
              <a:rPr lang="en-US" dirty="0" smtClean="0"/>
              <a:t>Capacity to access long term memory faster</a:t>
            </a:r>
          </a:p>
          <a:p>
            <a:r>
              <a:rPr lang="en-US" dirty="0" smtClean="0"/>
              <a:t>Capacity to retain fact (declarative) memory increased</a:t>
            </a:r>
          </a:p>
          <a:p>
            <a:r>
              <a:rPr lang="en-US" dirty="0" smtClean="0"/>
              <a:t>Transfer of skill to other problem solving venues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391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About Maps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that maps are living documents; they grow as you learn</a:t>
            </a:r>
          </a:p>
          <a:p>
            <a:r>
              <a:rPr lang="en-US" dirty="0"/>
              <a:t>Maps don’t have to include everything</a:t>
            </a:r>
          </a:p>
          <a:p>
            <a:r>
              <a:rPr lang="en-US" dirty="0"/>
              <a:t>Maps are the best study notes</a:t>
            </a:r>
          </a:p>
          <a:p>
            <a:r>
              <a:rPr lang="en-US" dirty="0"/>
              <a:t>Maps allow you to compare your thinking </a:t>
            </a:r>
          </a:p>
          <a:p>
            <a:pPr lvl="1"/>
            <a:r>
              <a:rPr lang="en-US" dirty="0"/>
              <a:t>…and improve it!</a:t>
            </a:r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A1AF-000C-48F4-AD53-857D9B31185A}" type="slidenum">
              <a:rPr lang="en-US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891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  <a:noFill/>
        </p:spPr>
        <p:txBody>
          <a:bodyPr anchor="b"/>
          <a:lstStyle/>
          <a:p>
            <a:pPr eaLnBrk="1" hangingPunct="1"/>
            <a:r>
              <a:rPr lang="en-US" dirty="0"/>
              <a:t>Question</a:t>
            </a:r>
            <a:r>
              <a:rPr lang="en-US" sz="4300" dirty="0" smtClean="0"/>
              <a:t> </a:t>
            </a:r>
            <a:r>
              <a:rPr lang="en-US" dirty="0"/>
              <a:t>analysis</a:t>
            </a:r>
            <a:endParaRPr lang="en-US" sz="4300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5410200"/>
          </a:xfrm>
        </p:spPr>
        <p:txBody>
          <a:bodyPr/>
          <a:lstStyle/>
          <a:p>
            <a:pPr eaLnBrk="1" hangingPunct="1"/>
            <a:r>
              <a:rPr lang="en-US" dirty="0"/>
              <a:t>Each answer choice is studied in depth to establish conditions that rule out or accept</a:t>
            </a:r>
          </a:p>
          <a:p>
            <a:pPr eaLnBrk="1" hangingPunct="1"/>
            <a:r>
              <a:rPr lang="en-US" dirty="0" smtClean="0"/>
              <a:t>Understanding the correct answer. </a:t>
            </a:r>
          </a:p>
          <a:p>
            <a:pPr lvl="1" eaLnBrk="1" hangingPunct="1"/>
            <a:r>
              <a:rPr lang="en-US" dirty="0" smtClean="0"/>
              <a:t>Minimum knowledge to rule-in the correct answer</a:t>
            </a:r>
          </a:p>
          <a:p>
            <a:pPr eaLnBrk="1" hangingPunct="1"/>
            <a:r>
              <a:rPr lang="en-US" dirty="0" smtClean="0"/>
              <a:t>Understanding the wrong answers. </a:t>
            </a:r>
          </a:p>
          <a:p>
            <a:pPr lvl="1" eaLnBrk="1" hangingPunct="1"/>
            <a:r>
              <a:rPr lang="en-US" dirty="0"/>
              <a:t>Minimum knowledge to </a:t>
            </a:r>
            <a:r>
              <a:rPr lang="en-US" dirty="0" smtClean="0"/>
              <a:t>rule-out the wrong answers</a:t>
            </a:r>
          </a:p>
          <a:p>
            <a:pPr lvl="1" eaLnBrk="1" hangingPunct="1"/>
            <a:r>
              <a:rPr lang="en-US" dirty="0" smtClean="0"/>
              <a:t>Rephrasing the question </a:t>
            </a:r>
          </a:p>
          <a:p>
            <a:pPr eaLnBrk="1" hangingPunct="1"/>
            <a:r>
              <a:rPr lang="en-US" sz="3000" dirty="0" smtClean="0"/>
              <a:t>Check SuccessTypes book at website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F8F9C-669C-4DA7-94D5-78BF663E1CD2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468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0D5-A6DB-43A7-92B2-B101D82E05EC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44000" cy="819150"/>
          </a:xfrm>
        </p:spPr>
        <p:txBody>
          <a:bodyPr/>
          <a:lstStyle/>
          <a:p>
            <a:r>
              <a:rPr lang="en-US" sz="4000" dirty="0"/>
              <a:t>Question Analysis</a:t>
            </a:r>
            <a:r>
              <a:rPr lang="en-US" sz="4000" dirty="0" smtClean="0"/>
              <a:t>: “</a:t>
            </a:r>
            <a:r>
              <a:rPr lang="en-US" sz="4000" dirty="0"/>
              <a:t>Ruling-Out” Thinking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63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Questions – ultimate learning objectives</a:t>
            </a:r>
          </a:p>
          <a:p>
            <a:pPr lvl="1"/>
            <a:r>
              <a:rPr lang="en-US" sz="3200" dirty="0"/>
              <a:t>Shows how are topics tested </a:t>
            </a:r>
          </a:p>
          <a:p>
            <a:pPr lvl="1"/>
            <a:r>
              <a:rPr lang="en-US" sz="3200" dirty="0"/>
              <a:t>Shows how you have to </a:t>
            </a:r>
            <a:r>
              <a:rPr lang="en-US" sz="3200" i="1" dirty="0"/>
              <a:t>think</a:t>
            </a:r>
          </a:p>
          <a:p>
            <a:r>
              <a:rPr lang="en-US" dirty="0" smtClean="0"/>
              <a:t>Understanding </a:t>
            </a:r>
            <a:r>
              <a:rPr lang="en-US" dirty="0"/>
              <a:t>a question </a:t>
            </a:r>
          </a:p>
          <a:p>
            <a:pPr lvl="1"/>
            <a:r>
              <a:rPr lang="en-US" sz="3200" dirty="0"/>
              <a:t>Many do not test memorization, but </a:t>
            </a:r>
            <a:r>
              <a:rPr lang="en-US" sz="3200" i="1" u="sng" dirty="0"/>
              <a:t>organization and integration</a:t>
            </a:r>
            <a:r>
              <a:rPr lang="en-US" dirty="0"/>
              <a:t>. </a:t>
            </a:r>
          </a:p>
          <a:p>
            <a:r>
              <a:rPr lang="en-US" dirty="0"/>
              <a:t>Teachers believe that they have addressed each “wrong” </a:t>
            </a:r>
            <a:r>
              <a:rPr lang="en-US" dirty="0" smtClean="0"/>
              <a:t>answer</a:t>
            </a:r>
          </a:p>
          <a:p>
            <a:pPr lvl="1"/>
            <a:r>
              <a:rPr lang="en-US" sz="3200" dirty="0" smtClean="0"/>
              <a:t>Called rational alternatives</a:t>
            </a:r>
            <a:endParaRPr lang="en-US" sz="3200" dirty="0"/>
          </a:p>
          <a:p>
            <a:pPr lvl="1"/>
            <a:r>
              <a:rPr lang="en-US" sz="3200" dirty="0"/>
              <a:t>Each answer is correct for a different question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00249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77963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Problem Solving Essentials – </a:t>
            </a:r>
            <a:br>
              <a:rPr lang="en-US" dirty="0" smtClean="0">
                <a:effectLst/>
              </a:rPr>
            </a:br>
            <a:r>
              <a:rPr lang="en-US" dirty="0" smtClean="0"/>
              <a:t>Summary Thoughts</a:t>
            </a:r>
            <a:endParaRPr lang="en-US" dirty="0">
              <a:effectLst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Team </a:t>
            </a:r>
            <a:r>
              <a:rPr lang="en-US" dirty="0"/>
              <a:t>contribution is critical</a:t>
            </a:r>
          </a:p>
          <a:p>
            <a:pPr lvl="1"/>
            <a:r>
              <a:rPr lang="en-US" dirty="0"/>
              <a:t>Learning “types” develop the non-preferred function faster when they hear it (experience!)</a:t>
            </a:r>
          </a:p>
          <a:p>
            <a:pPr lvl="1"/>
            <a:r>
              <a:rPr lang="en-US" dirty="0"/>
              <a:t>Develop “inter”-dependence</a:t>
            </a:r>
          </a:p>
          <a:p>
            <a:r>
              <a:rPr lang="en-US" dirty="0"/>
              <a:t>Mental functions are skills, not intelligence</a:t>
            </a:r>
            <a:r>
              <a:rPr lang="en-US" dirty="0" smtClean="0"/>
              <a:t>!</a:t>
            </a:r>
          </a:p>
          <a:p>
            <a:r>
              <a:rPr lang="en-US" dirty="0" smtClean="0"/>
              <a:t>Mental functions are developed through Deliberate Practice.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8FCD-16E2-41CF-9E5B-6F811E429319}" type="slidenum">
              <a:rPr lang="en-US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076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638800" cy="838200"/>
          </a:xfrm>
        </p:spPr>
        <p:txBody>
          <a:bodyPr/>
          <a:lstStyle/>
          <a:p>
            <a:pPr eaLnBrk="1" hangingPunct="1"/>
            <a:r>
              <a:rPr lang="en-US" smtClean="0"/>
              <a:t>Recap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382000" cy="5715000"/>
          </a:xfrm>
        </p:spPr>
        <p:txBody>
          <a:bodyPr>
            <a:normAutofit/>
          </a:bodyPr>
          <a:lstStyle/>
          <a:p>
            <a:pPr marL="533400" indent="-533400" eaLnBrk="1" hangingPunct="1"/>
            <a:r>
              <a:rPr lang="en-US" sz="2800" dirty="0" smtClean="0"/>
              <a:t>Experiential learning “flows” through the cortex</a:t>
            </a:r>
          </a:p>
          <a:p>
            <a:pPr marL="933450" lvl="1" indent="-533400" eaLnBrk="1" hangingPunct="1"/>
            <a:r>
              <a:rPr lang="en-US" dirty="0"/>
              <a:t>Always completed through </a:t>
            </a:r>
            <a:r>
              <a:rPr lang="en-US" dirty="0" smtClean="0"/>
              <a:t>action</a:t>
            </a:r>
          </a:p>
          <a:p>
            <a:pPr marL="933450" lvl="1" indent="-533400" eaLnBrk="1" hangingPunct="1"/>
            <a:r>
              <a:rPr lang="en-US" dirty="0" smtClean="0"/>
              <a:t>Personality type reflects time allocation.</a:t>
            </a:r>
          </a:p>
          <a:p>
            <a:pPr marL="533400" indent="-533400" eaLnBrk="1" hangingPunct="1"/>
            <a:r>
              <a:rPr lang="en-US" sz="2800" dirty="0" smtClean="0"/>
              <a:t>Experiential learning develops both: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Cognitive memory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Critical thinking skills</a:t>
            </a:r>
          </a:p>
          <a:p>
            <a:pPr marL="533400" indent="-533400" eaLnBrk="1" hangingPunct="1"/>
            <a:r>
              <a:rPr lang="en-US" sz="2800" dirty="0" smtClean="0"/>
              <a:t>Long-term memory is external evidence of dendritic tree growth (temporal cortex).</a:t>
            </a:r>
          </a:p>
          <a:p>
            <a:pPr marL="533400" indent="-533400" eaLnBrk="1" hangingPunct="1"/>
            <a:r>
              <a:rPr lang="en-US" sz="2800" dirty="0" smtClean="0"/>
              <a:t>Critical thinking (analytic) skill is external evidence of dendritic tree growth (prefrontal cortex).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A8F22-9466-4770-A383-3F30259C14F3}" type="slidenum">
              <a:rPr lang="en-US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229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  <a:defRPr/>
            </a:pPr>
            <a:r>
              <a:rPr lang="en-US" sz="4400" dirty="0" smtClean="0">
                <a:effectLst/>
              </a:rPr>
              <a:t>Prefrontal Pause</a:t>
            </a:r>
            <a:br>
              <a:rPr lang="en-US" sz="4400" dirty="0" smtClean="0">
                <a:effectLst/>
              </a:rPr>
            </a:br>
            <a:r>
              <a:rPr lang="en-US" sz="3600" dirty="0" smtClean="0"/>
              <a:t>(1 minute)</a:t>
            </a:r>
            <a:endParaRPr lang="en-US" sz="3600" dirty="0" smtClean="0">
              <a:effectLst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en-US" sz="4000" dirty="0"/>
              <a:t>Getting In Touch With Your </a:t>
            </a:r>
            <a:r>
              <a:rPr lang="en-US" sz="4000" dirty="0" smtClean="0"/>
              <a:t>Thalamus</a:t>
            </a:r>
          </a:p>
          <a:p>
            <a:pPr>
              <a:defRPr/>
            </a:pPr>
            <a:r>
              <a:rPr lang="en-US" sz="3900" dirty="0" smtClean="0"/>
              <a:t>Thalamus</a:t>
            </a:r>
            <a:endParaRPr lang="en-US" sz="3900" dirty="0"/>
          </a:p>
          <a:p>
            <a:pPr marL="914400" lvl="1" indent="-457200">
              <a:defRPr/>
            </a:pPr>
            <a:r>
              <a:rPr lang="en-US" sz="3500" dirty="0"/>
              <a:t>base of brain</a:t>
            </a:r>
          </a:p>
          <a:p>
            <a:pPr marL="914400" lvl="1" indent="-457200">
              <a:defRPr/>
            </a:pPr>
            <a:r>
              <a:rPr lang="en-US" sz="3500" dirty="0"/>
              <a:t>distributes all sensory information to higher centers </a:t>
            </a:r>
            <a:endParaRPr lang="en-US" sz="3500" dirty="0" smtClean="0"/>
          </a:p>
          <a:p>
            <a:pPr marL="914400" lvl="1" indent="-457200">
              <a:defRPr/>
            </a:pPr>
            <a:r>
              <a:rPr lang="en-US" sz="3200" dirty="0"/>
              <a:t>Thinking requires both input and </a:t>
            </a:r>
            <a:r>
              <a:rPr lang="en-US" sz="3200" dirty="0" smtClean="0"/>
              <a:t>memory</a:t>
            </a:r>
            <a:endParaRPr lang="en-US" sz="3200" dirty="0"/>
          </a:p>
          <a:p>
            <a:pPr>
              <a:buNone/>
              <a:defRPr/>
            </a:pPr>
            <a:endParaRPr lang="en-US" sz="42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100" dirty="0" smtClean="0"/>
              <a:t>Talk with a neighbor about how you do your </a:t>
            </a:r>
            <a:r>
              <a:rPr lang="en-US" sz="4100" u="sng" dirty="0" smtClean="0"/>
              <a:t>best</a:t>
            </a:r>
            <a:r>
              <a:rPr lang="en-US" sz="4100" dirty="0" smtClean="0"/>
              <a:t> thinking</a:t>
            </a:r>
            <a:r>
              <a:rPr lang="en-US" sz="3600" dirty="0" smtClean="0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sz="3200" dirty="0" smtClean="0"/>
              <a:t>Talk it out first or,</a:t>
            </a:r>
          </a:p>
          <a:p>
            <a:pPr lvl="1">
              <a:defRPr/>
            </a:pPr>
            <a:r>
              <a:rPr lang="en-US" sz="3200" dirty="0" smtClean="0"/>
              <a:t>Think it through first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14FCE-D56C-429A-B618-C5F7427CC10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Low Gain vs. High Gain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Talk it out – “low gain” thalamic activity; seeking more input; </a:t>
            </a:r>
            <a:r>
              <a:rPr lang="en-US" dirty="0"/>
              <a:t>more active</a:t>
            </a:r>
            <a:endParaRPr lang="en-US" dirty="0" smtClean="0"/>
          </a:p>
          <a:p>
            <a:pPr lvl="1" eaLnBrk="1" hangingPunct="1"/>
            <a:r>
              <a:rPr lang="en-US" dirty="0" smtClean="0"/>
              <a:t>Extraversion;  low arousal level – too quiet</a:t>
            </a:r>
          </a:p>
          <a:p>
            <a:pPr lvl="1" eaLnBrk="1" hangingPunct="1"/>
            <a:r>
              <a:rPr lang="en-US" dirty="0" smtClean="0"/>
              <a:t>Lower cerebral blood flow, augmentation of “evoked response,” lower doses of sedatives</a:t>
            </a:r>
          </a:p>
          <a:p>
            <a:pPr eaLnBrk="1" hangingPunct="1"/>
            <a:r>
              <a:rPr lang="en-US" dirty="0" smtClean="0"/>
              <a:t>Think it through – “high gain” thalamic activity; reducing </a:t>
            </a:r>
            <a:r>
              <a:rPr lang="en-US" dirty="0"/>
              <a:t>input; more reclusive</a:t>
            </a:r>
            <a:endParaRPr lang="en-US" dirty="0" smtClean="0"/>
          </a:p>
          <a:p>
            <a:pPr lvl="1" eaLnBrk="1" hangingPunct="1"/>
            <a:r>
              <a:rPr lang="en-US" dirty="0" smtClean="0"/>
              <a:t>Introversion;  high arousal level – too loud</a:t>
            </a:r>
          </a:p>
          <a:p>
            <a:pPr lvl="1" eaLnBrk="1" hangingPunct="1"/>
            <a:r>
              <a:rPr lang="en-US" dirty="0" smtClean="0"/>
              <a:t>Higher cerebral blood flow, reduction of “evoked response,” higher doses of sedatives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D8E54-1ED9-4211-B30D-5C48C736F30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476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Why is it important to know how the brain works?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Answer: It affects “Mindset” – and mindset affects performance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Mindset: The New Psychology of Success, Dweck, C., </a:t>
            </a:r>
            <a:r>
              <a:rPr lang="en-US" sz="2400" dirty="0" smtClean="0"/>
              <a:t>2006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Prefrontal Pause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Turn to a neighbor and answer – (1 min)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When do you feel smart?</a:t>
            </a:r>
          </a:p>
          <a:p>
            <a:endParaRPr lang="en-US" sz="1000" dirty="0" smtClean="0"/>
          </a:p>
          <a:p>
            <a:r>
              <a:rPr lang="en-US" sz="3500" dirty="0" smtClean="0"/>
              <a:t>When you are learning</a:t>
            </a:r>
          </a:p>
          <a:p>
            <a:pPr lvl="1"/>
            <a:r>
              <a:rPr lang="en-US" sz="2800" dirty="0" smtClean="0"/>
              <a:t>Studying for a test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3200" dirty="0" smtClean="0"/>
              <a:t>Or,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3200" dirty="0" smtClean="0"/>
              <a:t>When you are flawless</a:t>
            </a:r>
          </a:p>
          <a:p>
            <a:pPr lvl="1"/>
            <a:r>
              <a:rPr lang="en-US" sz="2800" dirty="0" smtClean="0"/>
              <a:t>Making a perfect score on a test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3006</Words>
  <Application>Microsoft Office PowerPoint</Application>
  <PresentationFormat>On-screen Show (4:3)</PresentationFormat>
  <Paragraphs>491</Paragraphs>
  <Slides>55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Document</vt:lpstr>
      <vt:lpstr>The Neurobiology Of  Learning</vt:lpstr>
      <vt:lpstr>If you don’t know  where you are going,  any path will take you there </vt:lpstr>
      <vt:lpstr>PowerPoint Presentation</vt:lpstr>
      <vt:lpstr>Main Points Today</vt:lpstr>
      <vt:lpstr>Your Thalamus Distributes My Biochemistry Lectures To Your Cerebral Hemispheres</vt:lpstr>
      <vt:lpstr>Prefrontal Pause (1 minute)</vt:lpstr>
      <vt:lpstr>Low Gain vs. High Gain</vt:lpstr>
      <vt:lpstr>Why is it important to know how the brain works?  Answer: It affects “Mindset” – and mindset affects performance    Mindset: The New Psychology of Success, Dweck, C., 2006</vt:lpstr>
      <vt:lpstr>Prefrontal Pause Turn to a neighbor and answer – (1 min)</vt:lpstr>
      <vt:lpstr>Growth vs Fixed Mindset</vt:lpstr>
      <vt:lpstr>Mindset Comparison</vt:lpstr>
      <vt:lpstr>Growth Mindset Through Deliberate Practice</vt:lpstr>
      <vt:lpstr>Deliberate Practice Characteristics</vt:lpstr>
      <vt:lpstr>At-Risk Syndrome – The Need For Expert Skills</vt:lpstr>
      <vt:lpstr>Myers-Briggs Personality Types And Learning Style</vt:lpstr>
      <vt:lpstr>PowerPoint Presentation</vt:lpstr>
      <vt:lpstr>Myers-Briggs Personality Type                 – What It Is</vt:lpstr>
      <vt:lpstr>Myers-Briggs Personality Type                   – What It Isn’t</vt:lpstr>
      <vt:lpstr>What Do Those Letters Mean?</vt:lpstr>
      <vt:lpstr>Prefrontal Pause</vt:lpstr>
      <vt:lpstr>Sensing (S) vs. Intuition (N)</vt:lpstr>
      <vt:lpstr>Test Taking Style </vt:lpstr>
      <vt:lpstr>Memorization vs. HOTS</vt:lpstr>
      <vt:lpstr>PowerPoint Presentation</vt:lpstr>
      <vt:lpstr>Thinking (T) vs. Feeling (F)</vt:lpstr>
      <vt:lpstr>Judging (J) vs. Perceiving (P)</vt:lpstr>
      <vt:lpstr>How Do Preferences Relate To Learning?</vt:lpstr>
      <vt:lpstr>How Do Preferences Relate To Learning?</vt:lpstr>
      <vt:lpstr>Developing Expert Skills – Transforming The Brain</vt:lpstr>
      <vt:lpstr>How Do I Develop My Brain?</vt:lpstr>
      <vt:lpstr>Can You Find The Sittin’ And Readin’ Dendritic Tree?</vt:lpstr>
      <vt:lpstr>Phosphorylation And The Illusion Of Memory</vt:lpstr>
      <vt:lpstr>The Illusion of Memory</vt:lpstr>
      <vt:lpstr>Molecules and Memory</vt:lpstr>
      <vt:lpstr>Consolidation of Memory</vt:lpstr>
      <vt:lpstr>Gene Expression and Memory</vt:lpstr>
      <vt:lpstr>Experiential Learning Cycle Achieving Long Term Potentiation</vt:lpstr>
      <vt:lpstr>Experiential Learning By The Brain</vt:lpstr>
      <vt:lpstr>Receiving Information vs. Production Of Knowledge</vt:lpstr>
      <vt:lpstr>Prefrontal Pause</vt:lpstr>
      <vt:lpstr>Back To The Future</vt:lpstr>
      <vt:lpstr>What’s Your Favorite Lobe?</vt:lpstr>
      <vt:lpstr>Neurobiological Effects of Concept Mapping</vt:lpstr>
      <vt:lpstr>Anatomy Of A Concept Map</vt:lpstr>
      <vt:lpstr>PowerPoint Presentation</vt:lpstr>
      <vt:lpstr>Overview of Mapping</vt:lpstr>
      <vt:lpstr>PowerPoint Presentation</vt:lpstr>
      <vt:lpstr>Concept Mapping and DP</vt:lpstr>
      <vt:lpstr>PowerPoint Presentation</vt:lpstr>
      <vt:lpstr>DP Outcomes From Concept Mapping</vt:lpstr>
      <vt:lpstr>More About Maps</vt:lpstr>
      <vt:lpstr>Question analysis</vt:lpstr>
      <vt:lpstr>Question Analysis: “Ruling-Out” Thinking</vt:lpstr>
      <vt:lpstr>Problem Solving Essentials –  Summary Thoughts</vt:lpstr>
      <vt:lpstr>Recap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SuccessTypes for Medical Students A Program for Improving Academic Performance</dc:title>
  <dc:creator/>
  <cp:lastModifiedBy/>
  <cp:revision>151</cp:revision>
  <dcterms:created xsi:type="dcterms:W3CDTF">2002-04-02T20:49:36Z</dcterms:created>
  <dcterms:modified xsi:type="dcterms:W3CDTF">2013-08-27T17:58:20Z</dcterms:modified>
</cp:coreProperties>
</file>