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63" r:id="rId3"/>
    <p:sldId id="370" r:id="rId4"/>
    <p:sldId id="735" r:id="rId5"/>
    <p:sldId id="743" r:id="rId6"/>
    <p:sldId id="744" r:id="rId7"/>
    <p:sldId id="745" r:id="rId8"/>
    <p:sldId id="746" r:id="rId9"/>
    <p:sldId id="742" r:id="rId10"/>
  </p:sldIdLst>
  <p:sldSz cx="9144000" cy="6858000" type="screen4x3"/>
  <p:notesSz cx="6954838" cy="92408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119">
          <p15:clr>
            <a:srgbClr val="A4A3A4"/>
          </p15:clr>
        </p15:guide>
        <p15:guide id="2" pos="2893">
          <p15:clr>
            <a:srgbClr val="A4A3A4"/>
          </p15:clr>
        </p15:guide>
        <p15:guide id="3" orient="horz" pos="2244">
          <p15:clr>
            <a:srgbClr val="A4A3A4"/>
          </p15:clr>
        </p15:guide>
      </p15:sldGuideLst>
    </p:ext>
    <p:ext uri="{2D200454-40CA-4A62-9FC3-DE9A4176ACB9}">
      <p15:notesGuideLst xmlns:p15="http://schemas.microsoft.com/office/powerpoint/2012/main">
        <p15:guide id="1" orient="horz" pos="2911" userDrawn="1">
          <p15:clr>
            <a:srgbClr val="A4A3A4"/>
          </p15:clr>
        </p15:guide>
        <p15:guide id="2" pos="219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artzok"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FFCC00"/>
    <a:srgbClr val="FF6600"/>
    <a:srgbClr val="33CC33"/>
    <a:srgbClr val="FFFF66"/>
    <a:srgbClr val="4F81BD"/>
    <a:srgbClr val="305486"/>
    <a:srgbClr val="339966"/>
    <a:srgbClr val="0099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34" autoAdjust="0"/>
    <p:restoredTop sz="87456" autoAdjust="0"/>
  </p:normalViewPr>
  <p:slideViewPr>
    <p:cSldViewPr snapToGrid="0">
      <p:cViewPr varScale="1">
        <p:scale>
          <a:sx n="94" d="100"/>
          <a:sy n="94" d="100"/>
        </p:scale>
        <p:origin x="1116" y="78"/>
      </p:cViewPr>
      <p:guideLst>
        <p:guide orient="horz" pos="4119"/>
        <p:guide pos="2893"/>
        <p:guide orient="horz" pos="2244"/>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2688" y="828"/>
      </p:cViewPr>
      <p:guideLst>
        <p:guide orient="horz" pos="2911"/>
        <p:guide pos="21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14392" cy="462359"/>
          </a:xfrm>
          <a:prstGeom prst="rect">
            <a:avLst/>
          </a:prstGeom>
        </p:spPr>
        <p:txBody>
          <a:bodyPr vert="horz" lIns="90798" tIns="45399" rIns="90798" bIns="45399" rtlCol="0"/>
          <a:lstStyle>
            <a:lvl1pPr algn="l">
              <a:defRPr sz="1200"/>
            </a:lvl1pPr>
          </a:lstStyle>
          <a:p>
            <a:pPr>
              <a:defRPr/>
            </a:pPr>
            <a:endParaRPr lang="en-US" dirty="0"/>
          </a:p>
        </p:txBody>
      </p:sp>
      <p:sp>
        <p:nvSpPr>
          <p:cNvPr id="3" name="Date Placeholder 2"/>
          <p:cNvSpPr>
            <a:spLocks noGrp="1"/>
          </p:cNvSpPr>
          <p:nvPr>
            <p:ph type="dt" sz="quarter" idx="1"/>
          </p:nvPr>
        </p:nvSpPr>
        <p:spPr>
          <a:xfrm>
            <a:off x="3938873" y="2"/>
            <a:ext cx="3014392" cy="462359"/>
          </a:xfrm>
          <a:prstGeom prst="rect">
            <a:avLst/>
          </a:prstGeom>
        </p:spPr>
        <p:txBody>
          <a:bodyPr vert="horz" lIns="90798" tIns="45399" rIns="90798" bIns="45399" rtlCol="0"/>
          <a:lstStyle>
            <a:lvl1pPr algn="r">
              <a:defRPr sz="1200"/>
            </a:lvl1pPr>
          </a:lstStyle>
          <a:p>
            <a:pPr>
              <a:defRPr/>
            </a:pPr>
            <a:fld id="{04A0BA9E-EF0B-439A-A196-947463405B35}" type="datetimeFigureOut">
              <a:rPr lang="en-US"/>
              <a:pPr>
                <a:defRPr/>
              </a:pPr>
              <a:t>8/11/2017</a:t>
            </a:fld>
            <a:endParaRPr lang="en-US" dirty="0"/>
          </a:p>
        </p:txBody>
      </p:sp>
      <p:sp>
        <p:nvSpPr>
          <p:cNvPr id="4" name="Footer Placeholder 3"/>
          <p:cNvSpPr>
            <a:spLocks noGrp="1"/>
          </p:cNvSpPr>
          <p:nvPr>
            <p:ph type="ftr" sz="quarter" idx="2"/>
          </p:nvPr>
        </p:nvSpPr>
        <p:spPr>
          <a:xfrm>
            <a:off x="3" y="8776903"/>
            <a:ext cx="3014392" cy="462359"/>
          </a:xfrm>
          <a:prstGeom prst="rect">
            <a:avLst/>
          </a:prstGeom>
        </p:spPr>
        <p:txBody>
          <a:bodyPr vert="horz" lIns="90798" tIns="45399" rIns="90798" bIns="45399"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38873" y="8776903"/>
            <a:ext cx="3014392" cy="462359"/>
          </a:xfrm>
          <a:prstGeom prst="rect">
            <a:avLst/>
          </a:prstGeom>
        </p:spPr>
        <p:txBody>
          <a:bodyPr vert="horz" lIns="90798" tIns="45399" rIns="90798" bIns="45399" rtlCol="0" anchor="b"/>
          <a:lstStyle>
            <a:lvl1pPr algn="r">
              <a:defRPr sz="1200"/>
            </a:lvl1pPr>
          </a:lstStyle>
          <a:p>
            <a:pPr>
              <a:defRPr/>
            </a:pPr>
            <a:fld id="{E038A4E6-C95F-48BF-B06E-916C49F55758}" type="slidenum">
              <a:rPr lang="en-US"/>
              <a:pPr>
                <a:defRPr/>
              </a:pPr>
              <a:t>‹#›</a:t>
            </a:fld>
            <a:endParaRPr lang="en-US" dirty="0"/>
          </a:p>
        </p:txBody>
      </p:sp>
    </p:spTree>
    <p:extLst>
      <p:ext uri="{BB962C8B-B14F-4D97-AF65-F5344CB8AC3E}">
        <p14:creationId xmlns:p14="http://schemas.microsoft.com/office/powerpoint/2010/main" val="347111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3" y="2"/>
            <a:ext cx="3014392" cy="462359"/>
          </a:xfrm>
          <a:prstGeom prst="rect">
            <a:avLst/>
          </a:prstGeom>
          <a:noFill/>
          <a:ln w="9525">
            <a:noFill/>
            <a:miter lim="800000"/>
            <a:headEnd/>
            <a:tailEnd/>
          </a:ln>
          <a:effectLst/>
        </p:spPr>
        <p:txBody>
          <a:bodyPr vert="horz" wrap="square" lIns="92522" tIns="46262" rIns="92522" bIns="46262" numCol="1" anchor="t" anchorCtr="0" compatLnSpc="1">
            <a:prstTxWarp prst="textNoShape">
              <a:avLst/>
            </a:prstTxWarp>
          </a:bodyPr>
          <a:lstStyle>
            <a:lvl1pPr defTabSz="925321">
              <a:defRPr sz="1200"/>
            </a:lvl1pPr>
          </a:lstStyle>
          <a:p>
            <a:pPr>
              <a:defRPr/>
            </a:pPr>
            <a:endParaRPr lang="en-US" dirty="0"/>
          </a:p>
        </p:txBody>
      </p:sp>
      <p:sp>
        <p:nvSpPr>
          <p:cNvPr id="4099" name="Rectangle 3"/>
          <p:cNvSpPr>
            <a:spLocks noGrp="1" noChangeArrowheads="1"/>
          </p:cNvSpPr>
          <p:nvPr>
            <p:ph type="dt" idx="1"/>
          </p:nvPr>
        </p:nvSpPr>
        <p:spPr bwMode="auto">
          <a:xfrm>
            <a:off x="3938873" y="2"/>
            <a:ext cx="3014392" cy="462359"/>
          </a:xfrm>
          <a:prstGeom prst="rect">
            <a:avLst/>
          </a:prstGeom>
          <a:noFill/>
          <a:ln w="9525">
            <a:noFill/>
            <a:miter lim="800000"/>
            <a:headEnd/>
            <a:tailEnd/>
          </a:ln>
          <a:effectLst/>
        </p:spPr>
        <p:txBody>
          <a:bodyPr vert="horz" wrap="square" lIns="92522" tIns="46262" rIns="92522" bIns="46262" numCol="1" anchor="t" anchorCtr="0" compatLnSpc="1">
            <a:prstTxWarp prst="textNoShape">
              <a:avLst/>
            </a:prstTxWarp>
          </a:bodyPr>
          <a:lstStyle>
            <a:lvl1pPr algn="r" defTabSz="925321">
              <a:defRPr sz="1200"/>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742950" y="393700"/>
            <a:ext cx="5468938" cy="4103688"/>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96118" y="4620422"/>
            <a:ext cx="5562609" cy="4158062"/>
          </a:xfrm>
          <a:prstGeom prst="rect">
            <a:avLst/>
          </a:prstGeom>
          <a:noFill/>
          <a:ln w="9525">
            <a:noFill/>
            <a:miter lim="800000"/>
            <a:headEnd/>
            <a:tailEnd/>
          </a:ln>
          <a:effectLst/>
        </p:spPr>
        <p:txBody>
          <a:bodyPr vert="horz" wrap="square" lIns="92522" tIns="46262" rIns="92522" bIns="462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3" y="8776903"/>
            <a:ext cx="3014392" cy="462359"/>
          </a:xfrm>
          <a:prstGeom prst="rect">
            <a:avLst/>
          </a:prstGeom>
          <a:noFill/>
          <a:ln w="9525">
            <a:noFill/>
            <a:miter lim="800000"/>
            <a:headEnd/>
            <a:tailEnd/>
          </a:ln>
          <a:effectLst/>
        </p:spPr>
        <p:txBody>
          <a:bodyPr vert="horz" wrap="square" lIns="92522" tIns="46262" rIns="92522" bIns="46262" numCol="1" anchor="b" anchorCtr="0" compatLnSpc="1">
            <a:prstTxWarp prst="textNoShape">
              <a:avLst/>
            </a:prstTxWarp>
          </a:bodyPr>
          <a:lstStyle>
            <a:lvl1pPr defTabSz="925321">
              <a:defRPr sz="1200"/>
            </a:lvl1pPr>
          </a:lstStyle>
          <a:p>
            <a:pPr>
              <a:defRPr/>
            </a:pPr>
            <a:endParaRPr lang="en-US" dirty="0"/>
          </a:p>
        </p:txBody>
      </p:sp>
      <p:sp>
        <p:nvSpPr>
          <p:cNvPr id="4103" name="Rectangle 7"/>
          <p:cNvSpPr>
            <a:spLocks noGrp="1" noChangeArrowheads="1"/>
          </p:cNvSpPr>
          <p:nvPr>
            <p:ph type="sldNum" sz="quarter" idx="5"/>
          </p:nvPr>
        </p:nvSpPr>
        <p:spPr bwMode="auto">
          <a:xfrm>
            <a:off x="3938873" y="8776903"/>
            <a:ext cx="3014392" cy="462359"/>
          </a:xfrm>
          <a:prstGeom prst="rect">
            <a:avLst/>
          </a:prstGeom>
          <a:noFill/>
          <a:ln w="9525">
            <a:noFill/>
            <a:miter lim="800000"/>
            <a:headEnd/>
            <a:tailEnd/>
          </a:ln>
          <a:effectLst/>
        </p:spPr>
        <p:txBody>
          <a:bodyPr vert="horz" wrap="square" lIns="92522" tIns="46262" rIns="92522" bIns="46262" numCol="1" anchor="b" anchorCtr="0" compatLnSpc="1">
            <a:prstTxWarp prst="textNoShape">
              <a:avLst/>
            </a:prstTxWarp>
          </a:bodyPr>
          <a:lstStyle>
            <a:lvl1pPr algn="r" defTabSz="925321">
              <a:defRPr sz="1200"/>
            </a:lvl1pPr>
          </a:lstStyle>
          <a:p>
            <a:pPr>
              <a:defRPr/>
            </a:pPr>
            <a:fld id="{BC99F45C-0EC3-4337-8875-CB989A32DD89}" type="slidenum">
              <a:rPr lang="en-US"/>
              <a:pPr>
                <a:defRPr/>
              </a:pPr>
              <a:t>‹#›</a:t>
            </a:fld>
            <a:endParaRPr lang="en-US" dirty="0"/>
          </a:p>
        </p:txBody>
      </p:sp>
    </p:spTree>
    <p:extLst>
      <p:ext uri="{BB962C8B-B14F-4D97-AF65-F5344CB8AC3E}">
        <p14:creationId xmlns:p14="http://schemas.microsoft.com/office/powerpoint/2010/main" val="35465584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58663173-6A06-4BD9-B378-C3339644B11C}" type="slidenum">
              <a:rPr lang="en-US" smtClean="0"/>
              <a:pPr/>
              <a:t>1</a:t>
            </a:fld>
            <a:endParaRPr lang="en-US" dirty="0" smtClean="0"/>
          </a:p>
        </p:txBody>
      </p:sp>
      <p:sp>
        <p:nvSpPr>
          <p:cNvPr id="17410" name="Rectangle 2"/>
          <p:cNvSpPr>
            <a:spLocks noGrp="1" noRot="1" noChangeAspect="1" noChangeArrowheads="1" noTextEdit="1"/>
          </p:cNvSpPr>
          <p:nvPr>
            <p:ph type="sldImg"/>
          </p:nvPr>
        </p:nvSpPr>
        <p:spPr>
          <a:xfrm>
            <a:off x="742950" y="393700"/>
            <a:ext cx="5468938" cy="4103688"/>
          </a:xfrm>
          <a:ln/>
        </p:spPr>
      </p:sp>
      <p:sp>
        <p:nvSpPr>
          <p:cNvPr id="17411" name="Rectangle 3"/>
          <p:cNvSpPr>
            <a:spLocks noGrp="1" noChangeArrowheads="1"/>
          </p:cNvSpPr>
          <p:nvPr>
            <p:ph type="body" idx="1"/>
          </p:nvPr>
        </p:nvSpPr>
        <p:spPr>
          <a:xfrm>
            <a:off x="696115" y="4390035"/>
            <a:ext cx="5564186" cy="4158062"/>
          </a:xfrm>
          <a:noFill/>
          <a:ln/>
        </p:spPr>
        <p:txBody>
          <a:bodyPr/>
          <a:lstStyle/>
          <a:p>
            <a:pPr eaLnBrk="1" hangingPunct="1"/>
            <a:endParaRPr lang="en-US" dirty="0" smtClean="0"/>
          </a:p>
        </p:txBody>
      </p:sp>
    </p:spTree>
    <p:extLst>
      <p:ext uri="{BB962C8B-B14F-4D97-AF65-F5344CB8AC3E}">
        <p14:creationId xmlns:p14="http://schemas.microsoft.com/office/powerpoint/2010/main" val="3433079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7E067B8F-4287-4308-A21C-059CCBE43CC5}" type="slidenum">
              <a:rPr lang="en-US" smtClean="0"/>
              <a:pPr/>
              <a:t>2</a:t>
            </a:fld>
            <a:endParaRPr lang="en-US" dirty="0" smtClean="0"/>
          </a:p>
        </p:txBody>
      </p:sp>
      <p:sp>
        <p:nvSpPr>
          <p:cNvPr id="19458" name="Rectangle 2"/>
          <p:cNvSpPr>
            <a:spLocks noGrp="1" noRot="1" noChangeAspect="1" noChangeArrowheads="1" noTextEdit="1"/>
          </p:cNvSpPr>
          <p:nvPr>
            <p:ph type="sldImg"/>
          </p:nvPr>
        </p:nvSpPr>
        <p:spPr>
          <a:xfrm>
            <a:off x="742950" y="393700"/>
            <a:ext cx="5468938" cy="4103688"/>
          </a:xfrm>
          <a:ln/>
        </p:spPr>
      </p:sp>
      <p:sp>
        <p:nvSpPr>
          <p:cNvPr id="19459" name="Rectangle 3"/>
          <p:cNvSpPr>
            <a:spLocks noGrp="1" noChangeArrowheads="1"/>
          </p:cNvSpPr>
          <p:nvPr>
            <p:ph type="body" idx="1"/>
          </p:nvPr>
        </p:nvSpPr>
        <p:spPr>
          <a:xfrm>
            <a:off x="696115" y="4390035"/>
            <a:ext cx="5564186" cy="4158062"/>
          </a:xfrm>
          <a:noFill/>
          <a:ln/>
        </p:spPr>
        <p:txBody>
          <a:bodyPr/>
          <a:lstStyle/>
          <a:p>
            <a:pPr eaLnBrk="1" hangingPunct="1"/>
            <a:endParaRPr lang="en-US" dirty="0" smtClean="0"/>
          </a:p>
        </p:txBody>
      </p:sp>
    </p:spTree>
    <p:extLst>
      <p:ext uri="{BB962C8B-B14F-4D97-AF65-F5344CB8AC3E}">
        <p14:creationId xmlns:p14="http://schemas.microsoft.com/office/powerpoint/2010/main" val="1127427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Rectangle 7"/>
          <p:cNvSpPr>
            <a:spLocks noGrp="1" noChangeArrowheads="1"/>
          </p:cNvSpPr>
          <p:nvPr>
            <p:ph type="sldNum" sz="quarter" idx="5"/>
          </p:nvPr>
        </p:nvSpPr>
        <p:spPr>
          <a:noFill/>
        </p:spPr>
        <p:txBody>
          <a:bodyPr/>
          <a:lstStyle/>
          <a:p>
            <a:fld id="{42920415-EFF3-447C-91ED-E26594210F25}" type="slidenum">
              <a:rPr lang="en-US" smtClean="0">
                <a:latin typeface="Arial" pitchFamily="34" charset="0"/>
                <a:cs typeface="Arial" pitchFamily="34" charset="0"/>
              </a:rPr>
              <a:pPr/>
              <a:t>3</a:t>
            </a:fld>
            <a:endParaRPr lang="en-US" dirty="0" smtClean="0">
              <a:latin typeface="Arial" pitchFamily="34" charset="0"/>
              <a:cs typeface="Arial" pitchFamily="34" charset="0"/>
            </a:endParaRPr>
          </a:p>
        </p:txBody>
      </p:sp>
      <p:sp>
        <p:nvSpPr>
          <p:cNvPr id="211970" name="Rectangle 2"/>
          <p:cNvSpPr>
            <a:spLocks noGrp="1" noRot="1" noChangeAspect="1" noChangeArrowheads="1" noTextEdit="1"/>
          </p:cNvSpPr>
          <p:nvPr>
            <p:ph type="sldImg"/>
          </p:nvPr>
        </p:nvSpPr>
        <p:spPr>
          <a:xfrm>
            <a:off x="742950" y="393700"/>
            <a:ext cx="5468938" cy="4103688"/>
          </a:xfrm>
          <a:ln/>
        </p:spPr>
      </p:sp>
      <p:sp>
        <p:nvSpPr>
          <p:cNvPr id="211971"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512006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Rectangle 7"/>
          <p:cNvSpPr>
            <a:spLocks noGrp="1" noChangeArrowheads="1"/>
          </p:cNvSpPr>
          <p:nvPr>
            <p:ph type="sldNum" sz="quarter" idx="5"/>
          </p:nvPr>
        </p:nvSpPr>
        <p:spPr>
          <a:noFill/>
        </p:spPr>
        <p:txBody>
          <a:bodyPr/>
          <a:lstStyle/>
          <a:p>
            <a:fld id="{42920415-EFF3-447C-91ED-E26594210F25}" type="slidenum">
              <a:rPr lang="en-US" smtClean="0">
                <a:latin typeface="Arial" pitchFamily="34" charset="0"/>
                <a:cs typeface="Arial" pitchFamily="34" charset="0"/>
              </a:rPr>
              <a:pPr/>
              <a:t>4</a:t>
            </a:fld>
            <a:endParaRPr lang="en-US" dirty="0" smtClean="0">
              <a:latin typeface="Arial" pitchFamily="34" charset="0"/>
              <a:cs typeface="Arial" pitchFamily="34" charset="0"/>
            </a:endParaRPr>
          </a:p>
        </p:txBody>
      </p:sp>
      <p:sp>
        <p:nvSpPr>
          <p:cNvPr id="211970" name="Rectangle 2"/>
          <p:cNvSpPr>
            <a:spLocks noGrp="1" noRot="1" noChangeAspect="1" noChangeArrowheads="1" noTextEdit="1"/>
          </p:cNvSpPr>
          <p:nvPr>
            <p:ph type="sldImg"/>
          </p:nvPr>
        </p:nvSpPr>
        <p:spPr>
          <a:xfrm>
            <a:off x="742950" y="393700"/>
            <a:ext cx="5468938" cy="4103688"/>
          </a:xfrm>
          <a:ln/>
        </p:spPr>
      </p:sp>
      <p:sp>
        <p:nvSpPr>
          <p:cNvPr id="211971"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512006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Rectangle 7"/>
          <p:cNvSpPr>
            <a:spLocks noGrp="1" noChangeArrowheads="1"/>
          </p:cNvSpPr>
          <p:nvPr>
            <p:ph type="sldNum" sz="quarter" idx="5"/>
          </p:nvPr>
        </p:nvSpPr>
        <p:spPr>
          <a:noFill/>
        </p:spPr>
        <p:txBody>
          <a:bodyPr/>
          <a:lstStyle/>
          <a:p>
            <a:fld id="{42920415-EFF3-447C-91ED-E26594210F25}" type="slidenum">
              <a:rPr lang="en-US" smtClean="0">
                <a:latin typeface="Arial" pitchFamily="34" charset="0"/>
                <a:cs typeface="Arial" pitchFamily="34" charset="0"/>
              </a:rPr>
              <a:pPr/>
              <a:t>5</a:t>
            </a:fld>
            <a:endParaRPr lang="en-US" dirty="0" smtClean="0">
              <a:latin typeface="Arial" pitchFamily="34" charset="0"/>
              <a:cs typeface="Arial" pitchFamily="34" charset="0"/>
            </a:endParaRPr>
          </a:p>
        </p:txBody>
      </p:sp>
      <p:sp>
        <p:nvSpPr>
          <p:cNvPr id="211970" name="Rectangle 2"/>
          <p:cNvSpPr>
            <a:spLocks noGrp="1" noRot="1" noChangeAspect="1" noChangeArrowheads="1" noTextEdit="1"/>
          </p:cNvSpPr>
          <p:nvPr>
            <p:ph type="sldImg"/>
          </p:nvPr>
        </p:nvSpPr>
        <p:spPr>
          <a:xfrm>
            <a:off x="742950" y="393700"/>
            <a:ext cx="5468938" cy="4103688"/>
          </a:xfrm>
          <a:ln/>
        </p:spPr>
      </p:sp>
      <p:sp>
        <p:nvSpPr>
          <p:cNvPr id="211971"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512006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Rectangle 7"/>
          <p:cNvSpPr>
            <a:spLocks noGrp="1" noChangeArrowheads="1"/>
          </p:cNvSpPr>
          <p:nvPr>
            <p:ph type="sldNum" sz="quarter" idx="5"/>
          </p:nvPr>
        </p:nvSpPr>
        <p:spPr>
          <a:noFill/>
        </p:spPr>
        <p:txBody>
          <a:bodyPr/>
          <a:lstStyle/>
          <a:p>
            <a:fld id="{42920415-EFF3-447C-91ED-E26594210F25}" type="slidenum">
              <a:rPr lang="en-US" smtClean="0">
                <a:latin typeface="Arial" pitchFamily="34" charset="0"/>
                <a:cs typeface="Arial" pitchFamily="34" charset="0"/>
              </a:rPr>
              <a:pPr/>
              <a:t>6</a:t>
            </a:fld>
            <a:endParaRPr lang="en-US" dirty="0" smtClean="0">
              <a:latin typeface="Arial" pitchFamily="34" charset="0"/>
              <a:cs typeface="Arial" pitchFamily="34" charset="0"/>
            </a:endParaRPr>
          </a:p>
        </p:txBody>
      </p:sp>
      <p:sp>
        <p:nvSpPr>
          <p:cNvPr id="211970" name="Rectangle 2"/>
          <p:cNvSpPr>
            <a:spLocks noGrp="1" noRot="1" noChangeAspect="1" noChangeArrowheads="1" noTextEdit="1"/>
          </p:cNvSpPr>
          <p:nvPr>
            <p:ph type="sldImg"/>
          </p:nvPr>
        </p:nvSpPr>
        <p:spPr>
          <a:xfrm>
            <a:off x="742950" y="393700"/>
            <a:ext cx="5468938" cy="4103688"/>
          </a:xfrm>
          <a:ln/>
        </p:spPr>
      </p:sp>
      <p:sp>
        <p:nvSpPr>
          <p:cNvPr id="211971"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512006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Rectangle 7"/>
          <p:cNvSpPr>
            <a:spLocks noGrp="1" noChangeArrowheads="1"/>
          </p:cNvSpPr>
          <p:nvPr>
            <p:ph type="sldNum" sz="quarter" idx="5"/>
          </p:nvPr>
        </p:nvSpPr>
        <p:spPr>
          <a:noFill/>
        </p:spPr>
        <p:txBody>
          <a:bodyPr/>
          <a:lstStyle/>
          <a:p>
            <a:fld id="{42920415-EFF3-447C-91ED-E26594210F25}" type="slidenum">
              <a:rPr lang="en-US" smtClean="0">
                <a:latin typeface="Arial" pitchFamily="34" charset="0"/>
                <a:cs typeface="Arial" pitchFamily="34" charset="0"/>
              </a:rPr>
              <a:pPr/>
              <a:t>7</a:t>
            </a:fld>
            <a:endParaRPr lang="en-US" dirty="0" smtClean="0">
              <a:latin typeface="Arial" pitchFamily="34" charset="0"/>
              <a:cs typeface="Arial" pitchFamily="34" charset="0"/>
            </a:endParaRPr>
          </a:p>
        </p:txBody>
      </p:sp>
      <p:sp>
        <p:nvSpPr>
          <p:cNvPr id="211970" name="Rectangle 2"/>
          <p:cNvSpPr>
            <a:spLocks noGrp="1" noRot="1" noChangeAspect="1" noChangeArrowheads="1" noTextEdit="1"/>
          </p:cNvSpPr>
          <p:nvPr>
            <p:ph type="sldImg"/>
          </p:nvPr>
        </p:nvSpPr>
        <p:spPr>
          <a:xfrm>
            <a:off x="742950" y="393700"/>
            <a:ext cx="5468938" cy="4103688"/>
          </a:xfrm>
          <a:ln/>
        </p:spPr>
      </p:sp>
      <p:sp>
        <p:nvSpPr>
          <p:cNvPr id="211971" name="Rectangle 3"/>
          <p:cNvSpPr>
            <a:spLocks noGrp="1" noChangeArrowheads="1"/>
          </p:cNvSpPr>
          <p:nvPr>
            <p:ph type="body" idx="1"/>
          </p:nvPr>
        </p:nvSpPr>
        <p:spPr>
          <a:noFill/>
          <a:ln/>
        </p:spPr>
        <p:txBody>
          <a:bodyPr/>
          <a:lstStyle/>
          <a:p>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15120065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Rectangle 7"/>
          <p:cNvSpPr>
            <a:spLocks noGrp="1" noChangeArrowheads="1"/>
          </p:cNvSpPr>
          <p:nvPr>
            <p:ph type="sldNum" sz="quarter" idx="5"/>
          </p:nvPr>
        </p:nvSpPr>
        <p:spPr>
          <a:noFill/>
        </p:spPr>
        <p:txBody>
          <a:bodyPr/>
          <a:lstStyle/>
          <a:p>
            <a:fld id="{42920415-EFF3-447C-91ED-E26594210F25}" type="slidenum">
              <a:rPr lang="en-US" smtClean="0">
                <a:latin typeface="Arial" pitchFamily="34" charset="0"/>
                <a:cs typeface="Arial" pitchFamily="34" charset="0"/>
              </a:rPr>
              <a:pPr/>
              <a:t>8</a:t>
            </a:fld>
            <a:endParaRPr lang="en-US" dirty="0" smtClean="0">
              <a:latin typeface="Arial" pitchFamily="34" charset="0"/>
              <a:cs typeface="Arial" pitchFamily="34" charset="0"/>
            </a:endParaRPr>
          </a:p>
        </p:txBody>
      </p:sp>
      <p:sp>
        <p:nvSpPr>
          <p:cNvPr id="211970" name="Rectangle 2"/>
          <p:cNvSpPr>
            <a:spLocks noGrp="1" noRot="1" noChangeAspect="1" noChangeArrowheads="1" noTextEdit="1"/>
          </p:cNvSpPr>
          <p:nvPr>
            <p:ph type="sldImg"/>
          </p:nvPr>
        </p:nvSpPr>
        <p:spPr>
          <a:xfrm>
            <a:off x="742950" y="393700"/>
            <a:ext cx="5468938" cy="4103688"/>
          </a:xfrm>
          <a:ln/>
        </p:spPr>
      </p:sp>
      <p:sp>
        <p:nvSpPr>
          <p:cNvPr id="211971" name="Rectangle 3"/>
          <p:cNvSpPr>
            <a:spLocks noGrp="1" noChangeArrowheads="1"/>
          </p:cNvSpPr>
          <p:nvPr>
            <p:ph type="body" idx="1"/>
          </p:nvPr>
        </p:nvSpPr>
        <p:spPr>
          <a:noFill/>
          <a:ln/>
        </p:spPr>
        <p:txBody>
          <a:bodyPr/>
          <a:lstStyle/>
          <a:p>
            <a:r>
              <a:rPr lang="en-US" dirty="0" smtClean="0">
                <a:latin typeface="Arial" pitchFamily="34" charset="0"/>
                <a:cs typeface="Arial" pitchFamily="34" charset="0"/>
              </a:rPr>
              <a:t>	</a:t>
            </a:r>
          </a:p>
        </p:txBody>
      </p:sp>
    </p:spTree>
    <p:extLst>
      <p:ext uri="{BB962C8B-B14F-4D97-AF65-F5344CB8AC3E}">
        <p14:creationId xmlns:p14="http://schemas.microsoft.com/office/powerpoint/2010/main" val="129080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E18A891-FCFD-4EA1-85D1-FEE9B0B8F51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4A0FEEF-A5A3-4861-BBF3-8F6D13EBBF1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B63F898-7402-43DA-9497-83E5F7D01F01}"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8E9DF0C-63BF-442A-BF61-A4D2E78EA5EE}"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D9FBA6B-F57D-4396-8871-D0F31987D8CE}"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baseline="0">
                <a:latin typeface="Calibri" pitchFamily="34" charset="0"/>
              </a:defRPr>
            </a:lvl1pPr>
          </a:lstStyle>
          <a:p>
            <a:pPr>
              <a:defRPr/>
            </a:pPr>
            <a:fld id="{8A703517-8CC4-42D2-9DAC-D9763E18EBC6}" type="slidenum">
              <a:rPr lang="en-US" smtClean="0"/>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5C7D29-D268-4548-BDE8-30E3C786977A}"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5C7D29-D268-4548-BDE8-30E3C786977A}"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5C7D29-D268-4548-BDE8-30E3C786977A}"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5C7D29-D268-4548-BDE8-30E3C786977A}"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75C7D29-D268-4548-BDE8-30E3C786977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baseline="0">
                <a:latin typeface="Calibri" pitchFamily="34" charset="0"/>
              </a:defRPr>
            </a:lvl1pPr>
          </a:lstStyle>
          <a:p>
            <a:pPr>
              <a:defRPr/>
            </a:pPr>
            <a:fld id="{3D00269E-2539-4BF8-BA95-2E4836096A10}" type="slidenum">
              <a:rPr lang="en-US" smtClean="0"/>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75C7D29-D268-4548-BDE8-30E3C786977A}"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75C7D29-D268-4548-BDE8-30E3C786977A}"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5C7D29-D268-4548-BDE8-30E3C786977A}" type="slidenum">
              <a:rPr lang="en-US" smtClean="0"/>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75C7D29-D268-4548-BDE8-30E3C786977A}" type="slidenum">
              <a:rPr lang="en-US" smtClean="0"/>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5C7D29-D268-4548-BDE8-30E3C786977A}" type="slidenum">
              <a:rPr lang="en-US" smtClean="0"/>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75C7D29-D268-4548-BDE8-30E3C786977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2DFEB1A-8862-4C2F-9D20-C263D301D30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baseline="0">
                <a:latin typeface="Calibri" pitchFamily="34" charset="0"/>
              </a:defRPr>
            </a:lvl1pPr>
          </a:lstStyle>
          <a:p>
            <a:pPr>
              <a:defRPr/>
            </a:pPr>
            <a:fld id="{8015CFF0-7D72-4104-BBD1-0B616D3E7A5F}"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AB0AE7EB-8A32-4D1F-9C70-C1829D06111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619C7F6-9DC4-4925-98BB-A3B42141231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Slide Number Placeholder 4"/>
          <p:cNvSpPr>
            <a:spLocks noGrp="1"/>
          </p:cNvSpPr>
          <p:nvPr>
            <p:ph type="sldNum" sz="quarter" idx="12"/>
          </p:nvPr>
        </p:nvSpPr>
        <p:spPr/>
        <p:txBody>
          <a:bodyPr/>
          <a:lstStyle/>
          <a:p>
            <a:pPr>
              <a:defRPr/>
            </a:pPr>
            <a:fld id="{280235E4-4634-484D-89C9-BD22E980B5F0}"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280235E4-4634-484D-89C9-BD22E980B5F0}"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280235E4-4634-484D-89C9-BD22E980B5F0}"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969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83895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280235E4-4634-484D-89C9-BD22E980B5F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61" r:id="rId8"/>
    <p:sldLayoutId id="2147483662" r:id="rId9"/>
    <p:sldLayoutId id="2147483653" r:id="rId10"/>
    <p:sldLayoutId id="2147483652" r:id="rId11"/>
    <p:sldLayoutId id="2147483651" r:id="rId12"/>
    <p:sldLayoutId id="2147483650" r:id="rId13"/>
    <p:sldLayoutId id="2147483649" r:id="rId14"/>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5C7D29-D268-4548-BDE8-30E3C786977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mailto:comhr@fiu.edu"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3"/>
          <p:cNvSpPr txBox="1">
            <a:spLocks noChangeArrowheads="1"/>
          </p:cNvSpPr>
          <p:nvPr/>
        </p:nvSpPr>
        <p:spPr bwMode="auto">
          <a:xfrm>
            <a:off x="1478880" y="2281171"/>
            <a:ext cx="6216766" cy="2923877"/>
          </a:xfrm>
          <a:prstGeom prst="rect">
            <a:avLst/>
          </a:prstGeom>
          <a:noFill/>
          <a:ln w="9525">
            <a:noFill/>
            <a:miter lim="800000"/>
            <a:headEnd/>
            <a:tailEnd/>
          </a:ln>
        </p:spPr>
        <p:txBody>
          <a:bodyPr wrap="square">
            <a:spAutoFit/>
          </a:bodyPr>
          <a:lstStyle/>
          <a:p>
            <a:pPr algn="ctr"/>
            <a:r>
              <a:rPr lang="en-US" sz="2800" b="1" dirty="0" smtClean="0">
                <a:solidFill>
                  <a:srgbClr val="305486"/>
                </a:solidFill>
                <a:latin typeface="Calibri" pitchFamily="34" charset="0"/>
                <a:cs typeface="Arial" charset="0"/>
              </a:rPr>
              <a:t>Herbert Wertheim College of Medicine</a:t>
            </a:r>
            <a:endParaRPr lang="en-US" sz="2800" b="1" dirty="0">
              <a:solidFill>
                <a:srgbClr val="305486"/>
              </a:solidFill>
              <a:latin typeface="Calibri" pitchFamily="34" charset="0"/>
              <a:cs typeface="Arial" charset="0"/>
            </a:endParaRPr>
          </a:p>
          <a:p>
            <a:pPr algn="ctr"/>
            <a:endParaRPr lang="en-US" sz="2800" b="1" dirty="0" smtClean="0">
              <a:solidFill>
                <a:srgbClr val="968928"/>
              </a:solidFill>
              <a:latin typeface="Calibri" pitchFamily="34" charset="0"/>
              <a:cs typeface="Arial" charset="0"/>
            </a:endParaRPr>
          </a:p>
          <a:p>
            <a:pPr algn="ctr"/>
            <a:r>
              <a:rPr lang="en-US" sz="2800" b="1" dirty="0" smtClean="0">
                <a:solidFill>
                  <a:srgbClr val="968928"/>
                </a:solidFill>
                <a:latin typeface="Calibri" pitchFamily="34" charset="0"/>
                <a:cs typeface="Arial" charset="0"/>
              </a:rPr>
              <a:t>Employee Recognition</a:t>
            </a:r>
          </a:p>
          <a:p>
            <a:pPr algn="ctr"/>
            <a:r>
              <a:rPr lang="en-US" sz="2800" b="1" dirty="0" smtClean="0">
                <a:solidFill>
                  <a:srgbClr val="968928"/>
                </a:solidFill>
                <a:latin typeface="Calibri" pitchFamily="34" charset="0"/>
                <a:cs typeface="Arial" charset="0"/>
              </a:rPr>
              <a:t>Guide for Supervisors</a:t>
            </a:r>
            <a:endParaRPr lang="en-US" sz="2600" b="1" dirty="0">
              <a:solidFill>
                <a:srgbClr val="968928"/>
              </a:solidFill>
              <a:latin typeface="Calibri" pitchFamily="34" charset="0"/>
              <a:cs typeface="Arial" charset="0"/>
            </a:endParaRPr>
          </a:p>
          <a:p>
            <a:pPr algn="ctr"/>
            <a:endParaRPr lang="en-US" sz="1600" b="1" dirty="0">
              <a:solidFill>
                <a:srgbClr val="9B8928"/>
              </a:solidFill>
              <a:latin typeface="Calibri" pitchFamily="34" charset="0"/>
              <a:cs typeface="Arial" charset="0"/>
            </a:endParaRPr>
          </a:p>
          <a:p>
            <a:pPr algn="ctr"/>
            <a:endParaRPr lang="en-US" sz="1600" b="1" dirty="0" smtClean="0">
              <a:solidFill>
                <a:srgbClr val="305486"/>
              </a:solidFill>
              <a:latin typeface="Calibri" pitchFamily="34" charset="0"/>
              <a:cs typeface="Arial" charset="0"/>
            </a:endParaRPr>
          </a:p>
          <a:p>
            <a:pPr algn="ctr"/>
            <a:r>
              <a:rPr lang="en-US" sz="2000" b="1" dirty="0">
                <a:solidFill>
                  <a:srgbClr val="305486"/>
                </a:solidFill>
                <a:latin typeface="Calibri" pitchFamily="34" charset="0"/>
                <a:cs typeface="Arial" charset="0"/>
              </a:rPr>
              <a:t>Human Resources </a:t>
            </a:r>
          </a:p>
          <a:p>
            <a:pPr algn="ctr"/>
            <a:r>
              <a:rPr lang="en-US" sz="2000" b="1" dirty="0" smtClean="0">
                <a:solidFill>
                  <a:srgbClr val="305486"/>
                </a:solidFill>
                <a:latin typeface="Calibri" pitchFamily="34" charset="0"/>
                <a:cs typeface="Arial" charset="0"/>
              </a:rPr>
              <a:t>August </a:t>
            </a:r>
            <a:r>
              <a:rPr lang="en-US" sz="2000" b="1" dirty="0">
                <a:solidFill>
                  <a:srgbClr val="305486"/>
                </a:solidFill>
                <a:latin typeface="Calibri" pitchFamily="34" charset="0"/>
                <a:cs typeface="Arial" charset="0"/>
              </a:rPr>
              <a:t>2017</a:t>
            </a:r>
          </a:p>
        </p:txBody>
      </p:sp>
      <p:sp>
        <p:nvSpPr>
          <p:cNvPr id="16385" name="Slide Number Placeholder 5"/>
          <p:cNvSpPr>
            <a:spLocks noGrp="1"/>
          </p:cNvSpPr>
          <p:nvPr>
            <p:ph type="sldNum" sz="quarter" idx="12"/>
          </p:nvPr>
        </p:nvSpPr>
        <p:spPr>
          <a:noFill/>
        </p:spPr>
        <p:txBody>
          <a:bodyPr/>
          <a:lstStyle/>
          <a:p>
            <a:fld id="{DC3352C1-B935-4D7D-A560-FBD78064E03C}" type="slidenum">
              <a:rPr lang="en-US" smtClean="0"/>
              <a:pPr/>
              <a:t>1</a:t>
            </a:fld>
            <a:endParaRPr lang="en-US" dirty="0" smtClean="0"/>
          </a:p>
        </p:txBody>
      </p:sp>
      <p:sp>
        <p:nvSpPr>
          <p:cNvPr id="16388" name="Rectangle 4"/>
          <p:cNvSpPr>
            <a:spLocks noChangeArrowheads="1"/>
          </p:cNvSpPr>
          <p:nvPr/>
        </p:nvSpPr>
        <p:spPr bwMode="auto">
          <a:xfrm>
            <a:off x="0" y="0"/>
            <a:ext cx="9144000" cy="1295400"/>
          </a:xfrm>
          <a:prstGeom prst="rect">
            <a:avLst/>
          </a:prstGeom>
          <a:gradFill rotWithShape="1">
            <a:gsLst>
              <a:gs pos="0">
                <a:srgbClr val="16273E"/>
              </a:gs>
              <a:gs pos="50000">
                <a:srgbClr val="305486"/>
              </a:gs>
              <a:gs pos="100000">
                <a:srgbClr val="16273E"/>
              </a:gs>
            </a:gsLst>
            <a:lin ang="5400000" scaled="1"/>
          </a:gradFill>
          <a:ln w="9525">
            <a:noFill/>
            <a:miter lim="800000"/>
            <a:headEnd/>
            <a:tailEnd/>
          </a:ln>
        </p:spPr>
        <p:txBody>
          <a:bodyPr wrap="none" anchor="ctr"/>
          <a:lstStyle/>
          <a:p>
            <a:endParaRPr lang="en-US" dirty="0"/>
          </a:p>
        </p:txBody>
      </p:sp>
      <p:sp>
        <p:nvSpPr>
          <p:cNvPr id="16389" name="Line 5"/>
          <p:cNvSpPr>
            <a:spLocks noChangeShapeType="1"/>
          </p:cNvSpPr>
          <p:nvPr/>
        </p:nvSpPr>
        <p:spPr bwMode="auto">
          <a:xfrm>
            <a:off x="0" y="1321330"/>
            <a:ext cx="9144000" cy="0"/>
          </a:xfrm>
          <a:prstGeom prst="line">
            <a:avLst/>
          </a:prstGeom>
          <a:noFill/>
          <a:ln w="57150">
            <a:solidFill>
              <a:srgbClr val="9B8928"/>
            </a:solidFill>
            <a:round/>
            <a:headEnd/>
            <a:tailEnd/>
          </a:ln>
        </p:spPr>
        <p:txBody>
          <a:bodyPr/>
          <a:lstStyle/>
          <a:p>
            <a:endParaRPr lang="en-US" dirty="0"/>
          </a:p>
        </p:txBody>
      </p:sp>
      <p:sp>
        <p:nvSpPr>
          <p:cNvPr id="16390" name="Line 6"/>
          <p:cNvSpPr>
            <a:spLocks noChangeShapeType="1"/>
          </p:cNvSpPr>
          <p:nvPr/>
        </p:nvSpPr>
        <p:spPr bwMode="auto">
          <a:xfrm>
            <a:off x="0" y="1377421"/>
            <a:ext cx="9144000" cy="0"/>
          </a:xfrm>
          <a:prstGeom prst="line">
            <a:avLst/>
          </a:prstGeom>
          <a:noFill/>
          <a:ln w="12700">
            <a:solidFill>
              <a:srgbClr val="9B8928"/>
            </a:solidFill>
            <a:round/>
            <a:headEnd/>
            <a:tailEnd/>
          </a:ln>
        </p:spPr>
        <p:txBody>
          <a:bodyPr/>
          <a:lstStyle/>
          <a:p>
            <a:endParaRPr lang="en-US" dirty="0"/>
          </a:p>
        </p:txBody>
      </p:sp>
      <p:sp>
        <p:nvSpPr>
          <p:cNvPr id="16391" name="Rectangle 7"/>
          <p:cNvSpPr>
            <a:spLocks noChangeArrowheads="1"/>
          </p:cNvSpPr>
          <p:nvPr/>
        </p:nvSpPr>
        <p:spPr bwMode="auto">
          <a:xfrm>
            <a:off x="0" y="5867400"/>
            <a:ext cx="9144000" cy="990600"/>
          </a:xfrm>
          <a:prstGeom prst="rect">
            <a:avLst/>
          </a:prstGeom>
          <a:gradFill rotWithShape="1">
            <a:gsLst>
              <a:gs pos="0">
                <a:srgbClr val="305486">
                  <a:gamma/>
                  <a:shade val="46275"/>
                  <a:invGamma/>
                  <a:alpha val="92000"/>
                </a:srgbClr>
              </a:gs>
              <a:gs pos="50000">
                <a:srgbClr val="305486">
                  <a:alpha val="96001"/>
                </a:srgbClr>
              </a:gs>
              <a:gs pos="100000">
                <a:srgbClr val="305486">
                  <a:gamma/>
                  <a:shade val="46275"/>
                  <a:invGamma/>
                  <a:alpha val="92000"/>
                </a:srgbClr>
              </a:gs>
            </a:gsLst>
            <a:lin ang="5400000" scaled="1"/>
          </a:gradFill>
          <a:ln w="9525">
            <a:noFill/>
            <a:miter lim="800000"/>
            <a:headEnd/>
            <a:tailEnd/>
          </a:ln>
          <a:effectLst/>
        </p:spPr>
        <p:txBody>
          <a:bodyPr wrap="none" anchor="ctr"/>
          <a:lstStyle/>
          <a:p>
            <a:pPr>
              <a:defRPr/>
            </a:pPr>
            <a:endParaRPr lang="en-US" dirty="0"/>
          </a:p>
        </p:txBody>
      </p:sp>
      <p:sp>
        <p:nvSpPr>
          <p:cNvPr id="16394" name="Line 8"/>
          <p:cNvSpPr>
            <a:spLocks noChangeShapeType="1"/>
          </p:cNvSpPr>
          <p:nvPr/>
        </p:nvSpPr>
        <p:spPr bwMode="auto">
          <a:xfrm>
            <a:off x="0" y="5830888"/>
            <a:ext cx="9144000" cy="0"/>
          </a:xfrm>
          <a:prstGeom prst="line">
            <a:avLst/>
          </a:prstGeom>
          <a:noFill/>
          <a:ln w="57150">
            <a:solidFill>
              <a:srgbClr val="9B8928"/>
            </a:solidFill>
            <a:round/>
            <a:headEnd/>
            <a:tailEnd/>
          </a:ln>
        </p:spPr>
        <p:txBody>
          <a:bodyPr/>
          <a:lstStyle/>
          <a:p>
            <a:endParaRPr lang="en-US" dirty="0"/>
          </a:p>
        </p:txBody>
      </p:sp>
      <p:sp>
        <p:nvSpPr>
          <p:cNvPr id="16395" name="Line 9"/>
          <p:cNvSpPr>
            <a:spLocks noChangeShapeType="1"/>
          </p:cNvSpPr>
          <p:nvPr/>
        </p:nvSpPr>
        <p:spPr bwMode="auto">
          <a:xfrm>
            <a:off x="0" y="5783263"/>
            <a:ext cx="9144000" cy="0"/>
          </a:xfrm>
          <a:prstGeom prst="line">
            <a:avLst/>
          </a:prstGeom>
          <a:noFill/>
          <a:ln w="12700">
            <a:solidFill>
              <a:srgbClr val="9B8928"/>
            </a:solidFill>
            <a:round/>
            <a:headEnd/>
            <a:tailEnd/>
          </a:ln>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fade">
                                      <p:cBhvr>
                                        <p:cTn id="7" dur="5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5"/>
          <p:cNvSpPr>
            <a:spLocks noGrp="1"/>
          </p:cNvSpPr>
          <p:nvPr>
            <p:ph type="sldNum" sz="quarter" idx="12"/>
          </p:nvPr>
        </p:nvSpPr>
        <p:spPr>
          <a:noFill/>
        </p:spPr>
        <p:txBody>
          <a:bodyPr/>
          <a:lstStyle/>
          <a:p>
            <a:fld id="{1EADD670-8489-412F-89DA-FF1559F953A5}" type="slidenum">
              <a:rPr lang="en-US" smtClean="0"/>
              <a:pPr/>
              <a:t>2</a:t>
            </a:fld>
            <a:endParaRPr lang="en-US" dirty="0" smtClean="0"/>
          </a:p>
        </p:txBody>
      </p:sp>
      <p:sp>
        <p:nvSpPr>
          <p:cNvPr id="18434" name="Rectangle 2"/>
          <p:cNvSpPr>
            <a:spLocks noChangeArrowheads="1"/>
          </p:cNvSpPr>
          <p:nvPr/>
        </p:nvSpPr>
        <p:spPr bwMode="auto">
          <a:xfrm>
            <a:off x="0" y="0"/>
            <a:ext cx="9144000" cy="1295400"/>
          </a:xfrm>
          <a:prstGeom prst="rect">
            <a:avLst/>
          </a:prstGeom>
          <a:gradFill rotWithShape="1">
            <a:gsLst>
              <a:gs pos="0">
                <a:srgbClr val="16273E"/>
              </a:gs>
              <a:gs pos="50000">
                <a:srgbClr val="305486"/>
              </a:gs>
              <a:gs pos="100000">
                <a:srgbClr val="16273E"/>
              </a:gs>
            </a:gsLst>
            <a:lin ang="5400000" scaled="1"/>
          </a:gradFill>
          <a:ln w="9525">
            <a:noFill/>
            <a:miter lim="800000"/>
            <a:headEnd/>
            <a:tailEnd/>
          </a:ln>
        </p:spPr>
        <p:txBody>
          <a:bodyPr wrap="none" anchor="ctr"/>
          <a:lstStyle/>
          <a:p>
            <a:pPr algn="ctr"/>
            <a:r>
              <a:rPr lang="en-US" sz="2000" b="1" dirty="0" smtClean="0">
                <a:solidFill>
                  <a:schemeClr val="bg1"/>
                </a:solidFill>
                <a:latin typeface="Calibri" pitchFamily="34" charset="0"/>
                <a:cs typeface="Arial" charset="0"/>
              </a:rPr>
              <a:t>Herbert Wertheim College of Medicine</a:t>
            </a:r>
          </a:p>
          <a:p>
            <a:pPr algn="ctr"/>
            <a:r>
              <a:rPr lang="en-US" sz="2000" b="1" dirty="0" smtClean="0">
                <a:solidFill>
                  <a:schemeClr val="bg1"/>
                </a:solidFill>
                <a:latin typeface="Calibri" pitchFamily="34" charset="0"/>
                <a:cs typeface="Arial" charset="0"/>
              </a:rPr>
              <a:t>Employee Recognition</a:t>
            </a:r>
            <a:endParaRPr lang="en-US" sz="2000" b="1" dirty="0">
              <a:solidFill>
                <a:schemeClr val="bg1"/>
              </a:solidFill>
              <a:latin typeface="Calibri" pitchFamily="34" charset="0"/>
              <a:cs typeface="Arial" charset="0"/>
            </a:endParaRPr>
          </a:p>
        </p:txBody>
      </p:sp>
      <p:sp>
        <p:nvSpPr>
          <p:cNvPr id="18435" name="Line 3"/>
          <p:cNvSpPr>
            <a:spLocks noChangeShapeType="1"/>
          </p:cNvSpPr>
          <p:nvPr/>
        </p:nvSpPr>
        <p:spPr bwMode="auto">
          <a:xfrm>
            <a:off x="0" y="1323975"/>
            <a:ext cx="9144000" cy="0"/>
          </a:xfrm>
          <a:prstGeom prst="line">
            <a:avLst/>
          </a:prstGeom>
          <a:noFill/>
          <a:ln w="57150">
            <a:solidFill>
              <a:srgbClr val="9B8928"/>
            </a:solidFill>
            <a:round/>
            <a:headEnd/>
            <a:tailEnd/>
          </a:ln>
        </p:spPr>
        <p:txBody>
          <a:bodyPr/>
          <a:lstStyle/>
          <a:p>
            <a:endParaRPr lang="en-US" dirty="0"/>
          </a:p>
        </p:txBody>
      </p:sp>
      <p:sp>
        <p:nvSpPr>
          <p:cNvPr id="18436" name="Line 4"/>
          <p:cNvSpPr>
            <a:spLocks noChangeShapeType="1"/>
          </p:cNvSpPr>
          <p:nvPr/>
        </p:nvSpPr>
        <p:spPr bwMode="auto">
          <a:xfrm>
            <a:off x="0" y="1371600"/>
            <a:ext cx="9144000" cy="0"/>
          </a:xfrm>
          <a:prstGeom prst="line">
            <a:avLst/>
          </a:prstGeom>
          <a:noFill/>
          <a:ln w="12700">
            <a:solidFill>
              <a:srgbClr val="9B8928"/>
            </a:solidFill>
            <a:round/>
            <a:headEnd/>
            <a:tailEnd/>
          </a:ln>
        </p:spPr>
        <p:txBody>
          <a:bodyPr/>
          <a:lstStyle/>
          <a:p>
            <a:endParaRPr lang="en-US" dirty="0"/>
          </a:p>
        </p:txBody>
      </p:sp>
      <p:sp>
        <p:nvSpPr>
          <p:cNvPr id="272389" name="Rectangle 5"/>
          <p:cNvSpPr>
            <a:spLocks noChangeArrowheads="1"/>
          </p:cNvSpPr>
          <p:nvPr/>
        </p:nvSpPr>
        <p:spPr bwMode="auto">
          <a:xfrm>
            <a:off x="0" y="5867400"/>
            <a:ext cx="9144000" cy="990600"/>
          </a:xfrm>
          <a:prstGeom prst="rect">
            <a:avLst/>
          </a:prstGeom>
          <a:gradFill rotWithShape="1">
            <a:gsLst>
              <a:gs pos="0">
                <a:srgbClr val="305486">
                  <a:gamma/>
                  <a:shade val="46275"/>
                  <a:invGamma/>
                  <a:alpha val="92000"/>
                </a:srgbClr>
              </a:gs>
              <a:gs pos="50000">
                <a:srgbClr val="305486">
                  <a:alpha val="96001"/>
                </a:srgbClr>
              </a:gs>
              <a:gs pos="100000">
                <a:srgbClr val="305486">
                  <a:gamma/>
                  <a:shade val="46275"/>
                  <a:invGamma/>
                  <a:alpha val="92000"/>
                </a:srgbClr>
              </a:gs>
            </a:gsLst>
            <a:lin ang="5400000" scaled="1"/>
          </a:gradFill>
          <a:ln w="9525">
            <a:noFill/>
            <a:miter lim="800000"/>
            <a:headEnd/>
            <a:tailEnd/>
          </a:ln>
          <a:effectLst/>
        </p:spPr>
        <p:txBody>
          <a:bodyPr wrap="none" anchor="ctr"/>
          <a:lstStyle/>
          <a:p>
            <a:pPr>
              <a:defRPr/>
            </a:pPr>
            <a:endParaRPr lang="en-US" dirty="0"/>
          </a:p>
        </p:txBody>
      </p:sp>
      <p:sp>
        <p:nvSpPr>
          <p:cNvPr id="18440" name="Line 6"/>
          <p:cNvSpPr>
            <a:spLocks noChangeShapeType="1"/>
          </p:cNvSpPr>
          <p:nvPr/>
        </p:nvSpPr>
        <p:spPr bwMode="auto">
          <a:xfrm>
            <a:off x="0" y="5819775"/>
            <a:ext cx="9144000" cy="0"/>
          </a:xfrm>
          <a:prstGeom prst="line">
            <a:avLst/>
          </a:prstGeom>
          <a:noFill/>
          <a:ln w="57150">
            <a:solidFill>
              <a:srgbClr val="9B8928"/>
            </a:solidFill>
            <a:round/>
            <a:headEnd/>
            <a:tailEnd/>
          </a:ln>
        </p:spPr>
        <p:txBody>
          <a:bodyPr/>
          <a:lstStyle/>
          <a:p>
            <a:endParaRPr lang="en-US" dirty="0"/>
          </a:p>
        </p:txBody>
      </p:sp>
      <p:sp>
        <p:nvSpPr>
          <p:cNvPr id="18441" name="Line 7"/>
          <p:cNvSpPr>
            <a:spLocks noChangeShapeType="1"/>
          </p:cNvSpPr>
          <p:nvPr/>
        </p:nvSpPr>
        <p:spPr bwMode="auto">
          <a:xfrm>
            <a:off x="0" y="5772150"/>
            <a:ext cx="9144000" cy="0"/>
          </a:xfrm>
          <a:prstGeom prst="line">
            <a:avLst/>
          </a:prstGeom>
          <a:noFill/>
          <a:ln w="12700">
            <a:solidFill>
              <a:srgbClr val="9B8928"/>
            </a:solidFill>
            <a:round/>
            <a:headEnd/>
            <a:tailEnd/>
          </a:ln>
        </p:spPr>
        <p:txBody>
          <a:bodyPr/>
          <a:lstStyle/>
          <a:p>
            <a:endParaRPr lang="en-US" dirty="0"/>
          </a:p>
        </p:txBody>
      </p:sp>
      <p:pic>
        <p:nvPicPr>
          <p:cNvPr id="18442" name="Picture 8" descr="slash"/>
          <p:cNvPicPr>
            <a:picLocks noChangeAspect="1" noChangeArrowheads="1"/>
          </p:cNvPicPr>
          <p:nvPr/>
        </p:nvPicPr>
        <p:blipFill>
          <a:blip r:embed="rId3" cstate="print"/>
          <a:srcRect/>
          <a:stretch>
            <a:fillRect/>
          </a:stretch>
        </p:blipFill>
        <p:spPr bwMode="auto">
          <a:xfrm>
            <a:off x="320740" y="2153097"/>
            <a:ext cx="2895600" cy="304800"/>
          </a:xfrm>
          <a:prstGeom prst="rect">
            <a:avLst/>
          </a:prstGeom>
          <a:noFill/>
          <a:ln w="9525">
            <a:noFill/>
            <a:miter lim="800000"/>
            <a:headEnd/>
            <a:tailEnd/>
          </a:ln>
        </p:spPr>
      </p:pic>
      <p:sp>
        <p:nvSpPr>
          <p:cNvPr id="18443" name="Text Box 9"/>
          <p:cNvSpPr txBox="1">
            <a:spLocks noChangeArrowheads="1"/>
          </p:cNvSpPr>
          <p:nvPr/>
        </p:nvSpPr>
        <p:spPr bwMode="auto">
          <a:xfrm>
            <a:off x="625540" y="1672201"/>
            <a:ext cx="8001000" cy="519113"/>
          </a:xfrm>
          <a:prstGeom prst="rect">
            <a:avLst/>
          </a:prstGeom>
          <a:noFill/>
          <a:ln w="9525">
            <a:noFill/>
            <a:miter lim="800000"/>
            <a:headEnd/>
            <a:tailEnd/>
          </a:ln>
        </p:spPr>
        <p:txBody>
          <a:bodyPr>
            <a:spAutoFit/>
          </a:bodyPr>
          <a:lstStyle/>
          <a:p>
            <a:r>
              <a:rPr lang="en-US" sz="2800" b="1" dirty="0" smtClean="0">
                <a:solidFill>
                  <a:srgbClr val="887C24"/>
                </a:solidFill>
                <a:latin typeface="Calibri" pitchFamily="34" charset="0"/>
                <a:cs typeface="Arial" charset="0"/>
              </a:rPr>
              <a:t>CONTENT</a:t>
            </a:r>
            <a:endParaRPr lang="en-US" sz="2000" b="1" dirty="0">
              <a:solidFill>
                <a:srgbClr val="887C24"/>
              </a:solidFill>
              <a:latin typeface="Calibri" pitchFamily="34" charset="0"/>
              <a:cs typeface="Arial" charset="0"/>
            </a:endParaRPr>
          </a:p>
        </p:txBody>
      </p:sp>
      <p:sp>
        <p:nvSpPr>
          <p:cNvPr id="18444" name="Text Box 11"/>
          <p:cNvSpPr txBox="1">
            <a:spLocks noChangeArrowheads="1"/>
          </p:cNvSpPr>
          <p:nvPr/>
        </p:nvSpPr>
        <p:spPr bwMode="auto">
          <a:xfrm>
            <a:off x="3124200" y="1791428"/>
            <a:ext cx="6019800" cy="3477875"/>
          </a:xfrm>
          <a:prstGeom prst="rect">
            <a:avLst/>
          </a:prstGeom>
          <a:noFill/>
          <a:ln w="9525">
            <a:noFill/>
            <a:miter lim="800000"/>
            <a:headEnd/>
            <a:tailEnd/>
          </a:ln>
        </p:spPr>
        <p:txBody>
          <a:bodyPr>
            <a:spAutoFit/>
          </a:bodyPr>
          <a:lstStyle/>
          <a:p>
            <a:pPr marL="800100" lvl="1" indent="-342900">
              <a:spcBef>
                <a:spcPts val="0"/>
              </a:spcBef>
              <a:spcAft>
                <a:spcPts val="600"/>
              </a:spcAft>
              <a:buClr>
                <a:srgbClr val="002060"/>
              </a:buClr>
              <a:buFont typeface="Wingdings" pitchFamily="2" charset="2"/>
              <a:buChar char="§"/>
            </a:pPr>
            <a:r>
              <a:rPr lang="en-US" sz="2000" dirty="0" smtClean="0">
                <a:solidFill>
                  <a:srgbClr val="002060"/>
                </a:solidFill>
                <a:latin typeface="Calibri" pitchFamily="34" charset="0"/>
                <a:cs typeface="Arial" charset="0"/>
              </a:rPr>
              <a:t>What is the </a:t>
            </a:r>
            <a:r>
              <a:rPr lang="en-US" sz="2000" b="1" dirty="0" smtClean="0">
                <a:solidFill>
                  <a:srgbClr val="002060"/>
                </a:solidFill>
                <a:latin typeface="Calibri" pitchFamily="34" charset="0"/>
                <a:cs typeface="Arial" charset="0"/>
              </a:rPr>
              <a:t>GOAL</a:t>
            </a:r>
            <a:r>
              <a:rPr lang="en-US" sz="2000" dirty="0" smtClean="0">
                <a:solidFill>
                  <a:srgbClr val="002060"/>
                </a:solidFill>
                <a:latin typeface="Calibri" pitchFamily="34" charset="0"/>
                <a:cs typeface="Arial" charset="0"/>
              </a:rPr>
              <a:t> of Employee Recognition?</a:t>
            </a:r>
          </a:p>
          <a:p>
            <a:pPr marL="800100" lvl="1" indent="-342900">
              <a:spcBef>
                <a:spcPts val="0"/>
              </a:spcBef>
              <a:spcAft>
                <a:spcPts val="600"/>
              </a:spcAft>
              <a:buClr>
                <a:srgbClr val="002060"/>
              </a:buClr>
              <a:buFont typeface="Wingdings" pitchFamily="2" charset="2"/>
              <a:buChar char="§"/>
            </a:pPr>
            <a:endParaRPr lang="en-US" sz="2000" dirty="0" smtClean="0">
              <a:solidFill>
                <a:srgbClr val="002060"/>
              </a:solidFill>
              <a:latin typeface="Calibri" pitchFamily="34" charset="0"/>
              <a:cs typeface="Arial" charset="0"/>
            </a:endParaRPr>
          </a:p>
          <a:p>
            <a:pPr marL="800100" lvl="1" indent="-342900">
              <a:spcBef>
                <a:spcPts val="0"/>
              </a:spcBef>
              <a:spcAft>
                <a:spcPts val="600"/>
              </a:spcAft>
              <a:buClr>
                <a:srgbClr val="002060"/>
              </a:buClr>
              <a:buFont typeface="Wingdings" pitchFamily="2" charset="2"/>
              <a:buChar char="§"/>
            </a:pPr>
            <a:r>
              <a:rPr lang="en-US" sz="2000" b="1" dirty="0" smtClean="0">
                <a:solidFill>
                  <a:srgbClr val="002060"/>
                </a:solidFill>
                <a:latin typeface="Calibri" pitchFamily="34" charset="0"/>
                <a:cs typeface="Arial" charset="0"/>
              </a:rPr>
              <a:t>TYPES</a:t>
            </a:r>
            <a:r>
              <a:rPr lang="en-US" sz="2000" dirty="0" smtClean="0">
                <a:solidFill>
                  <a:srgbClr val="002060"/>
                </a:solidFill>
                <a:latin typeface="Calibri" pitchFamily="34" charset="0"/>
                <a:cs typeface="Arial" charset="0"/>
              </a:rPr>
              <a:t> of Employee Recognition</a:t>
            </a:r>
          </a:p>
          <a:p>
            <a:pPr marL="800100" lvl="1" indent="-342900">
              <a:spcBef>
                <a:spcPts val="0"/>
              </a:spcBef>
              <a:spcAft>
                <a:spcPts val="600"/>
              </a:spcAft>
              <a:buClr>
                <a:srgbClr val="002060"/>
              </a:buClr>
              <a:buFont typeface="Wingdings" pitchFamily="2" charset="2"/>
              <a:buChar char="§"/>
            </a:pPr>
            <a:endParaRPr lang="en-US" sz="2000" dirty="0" smtClean="0">
              <a:solidFill>
                <a:srgbClr val="002060"/>
              </a:solidFill>
              <a:latin typeface="Calibri" pitchFamily="34" charset="0"/>
              <a:cs typeface="Arial" charset="0"/>
            </a:endParaRPr>
          </a:p>
          <a:p>
            <a:pPr marL="800100" lvl="1" indent="-342900">
              <a:spcBef>
                <a:spcPts val="0"/>
              </a:spcBef>
              <a:spcAft>
                <a:spcPts val="600"/>
              </a:spcAft>
              <a:buClr>
                <a:srgbClr val="002060"/>
              </a:buClr>
              <a:buFont typeface="Wingdings" pitchFamily="2" charset="2"/>
              <a:buChar char="§"/>
            </a:pPr>
            <a:r>
              <a:rPr lang="en-US" sz="2000" b="1" dirty="0" smtClean="0">
                <a:solidFill>
                  <a:srgbClr val="002060"/>
                </a:solidFill>
                <a:latin typeface="Calibri" pitchFamily="34" charset="0"/>
                <a:cs typeface="Arial" charset="0"/>
              </a:rPr>
              <a:t>WHY</a:t>
            </a:r>
            <a:r>
              <a:rPr lang="en-US" sz="2000" dirty="0" smtClean="0">
                <a:solidFill>
                  <a:srgbClr val="002060"/>
                </a:solidFill>
                <a:latin typeface="Calibri" pitchFamily="34" charset="0"/>
                <a:cs typeface="Arial" charset="0"/>
              </a:rPr>
              <a:t> Employee Recognition is important?</a:t>
            </a:r>
          </a:p>
          <a:p>
            <a:pPr marL="800100" lvl="1" indent="-342900">
              <a:spcBef>
                <a:spcPts val="0"/>
              </a:spcBef>
              <a:spcAft>
                <a:spcPts val="600"/>
              </a:spcAft>
              <a:buClr>
                <a:srgbClr val="002060"/>
              </a:buClr>
              <a:buFont typeface="Wingdings" pitchFamily="2" charset="2"/>
              <a:buChar char="§"/>
            </a:pPr>
            <a:endParaRPr lang="en-US" sz="2000" dirty="0" smtClean="0">
              <a:solidFill>
                <a:srgbClr val="002060"/>
              </a:solidFill>
              <a:latin typeface="Calibri" pitchFamily="34" charset="0"/>
              <a:cs typeface="Arial" charset="0"/>
            </a:endParaRPr>
          </a:p>
          <a:p>
            <a:pPr marL="800100" lvl="1" indent="-342900">
              <a:spcBef>
                <a:spcPts val="0"/>
              </a:spcBef>
              <a:spcAft>
                <a:spcPts val="600"/>
              </a:spcAft>
              <a:buClr>
                <a:srgbClr val="002060"/>
              </a:buClr>
              <a:buFont typeface="Wingdings" pitchFamily="2" charset="2"/>
              <a:buChar char="§"/>
            </a:pPr>
            <a:r>
              <a:rPr lang="en-US" sz="2000" dirty="0" smtClean="0">
                <a:solidFill>
                  <a:srgbClr val="002060"/>
                </a:solidFill>
                <a:latin typeface="Calibri" pitchFamily="34" charset="0"/>
                <a:cs typeface="Arial" charset="0"/>
              </a:rPr>
              <a:t>Employee Recognition </a:t>
            </a:r>
            <a:r>
              <a:rPr lang="en-US" sz="2000" b="1" dirty="0" smtClean="0">
                <a:solidFill>
                  <a:srgbClr val="002060"/>
                </a:solidFill>
                <a:latin typeface="Calibri" pitchFamily="34" charset="0"/>
                <a:cs typeface="Arial" charset="0"/>
              </a:rPr>
              <a:t>EXAMPLES</a:t>
            </a:r>
          </a:p>
          <a:p>
            <a:pPr marL="800100" lvl="1" indent="-342900">
              <a:spcBef>
                <a:spcPts val="0"/>
              </a:spcBef>
              <a:spcAft>
                <a:spcPts val="600"/>
              </a:spcAft>
              <a:buClr>
                <a:srgbClr val="002060"/>
              </a:buClr>
              <a:buFont typeface="Wingdings" pitchFamily="2" charset="2"/>
              <a:buChar char="§"/>
            </a:pPr>
            <a:endParaRPr lang="en-US" sz="2000" dirty="0" smtClean="0">
              <a:solidFill>
                <a:srgbClr val="002060"/>
              </a:solidFill>
              <a:latin typeface="Calibri" pitchFamily="34" charset="0"/>
              <a:cs typeface="Arial" charset="0"/>
            </a:endParaRPr>
          </a:p>
          <a:p>
            <a:pPr marL="800100" lvl="1" indent="-342900">
              <a:spcBef>
                <a:spcPts val="0"/>
              </a:spcBef>
              <a:spcAft>
                <a:spcPts val="600"/>
              </a:spcAft>
              <a:buClr>
                <a:srgbClr val="002060"/>
              </a:buClr>
              <a:buFont typeface="Wingdings" pitchFamily="2" charset="2"/>
              <a:buChar char="§"/>
            </a:pPr>
            <a:r>
              <a:rPr lang="en-US" sz="2000" dirty="0" smtClean="0">
                <a:solidFill>
                  <a:srgbClr val="002060"/>
                </a:solidFill>
                <a:latin typeface="Calibri" pitchFamily="34" charset="0"/>
                <a:cs typeface="Arial" charset="0"/>
              </a:rPr>
              <a:t>Employee Recognition </a:t>
            </a:r>
            <a:r>
              <a:rPr lang="en-US" sz="2000" b="1" dirty="0" smtClean="0">
                <a:solidFill>
                  <a:srgbClr val="002060"/>
                </a:solidFill>
                <a:latin typeface="Calibri" pitchFamily="34" charset="0"/>
                <a:cs typeface="Arial" charset="0"/>
              </a:rPr>
              <a:t>TIPS</a:t>
            </a:r>
            <a:endParaRPr lang="en-US" sz="2000" dirty="0" smtClean="0">
              <a:solidFill>
                <a:srgbClr val="002060"/>
              </a:solidFill>
              <a:latin typeface="Calibri" pitchFamily="34"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64" name="Rectangle 2"/>
          <p:cNvSpPr>
            <a:spLocks noGrp="1" noChangeArrowheads="1"/>
          </p:cNvSpPr>
          <p:nvPr>
            <p:ph type="title"/>
          </p:nvPr>
        </p:nvSpPr>
        <p:spPr>
          <a:xfrm>
            <a:off x="0" y="0"/>
            <a:ext cx="9144000" cy="1143000"/>
          </a:xfrm>
          <a:gradFill rotWithShape="1">
            <a:gsLst>
              <a:gs pos="0">
                <a:srgbClr val="16273E"/>
              </a:gs>
              <a:gs pos="50000">
                <a:srgbClr val="305486"/>
              </a:gs>
              <a:gs pos="100000">
                <a:srgbClr val="16273E"/>
              </a:gs>
            </a:gsLst>
            <a:lin ang="5400000" scaled="1"/>
          </a:gradFill>
        </p:spPr>
        <p:txBody>
          <a:bodyPr/>
          <a:lstStyle/>
          <a:p>
            <a:r>
              <a:rPr lang="en-US" sz="2000" b="1" dirty="0">
                <a:solidFill>
                  <a:schemeClr val="bg1"/>
                </a:solidFill>
                <a:latin typeface="Calibri" pitchFamily="34" charset="0"/>
                <a:cs typeface="Arial" charset="0"/>
              </a:rPr>
              <a:t>Herbert Wertheim College of Medicine</a:t>
            </a:r>
            <a:br>
              <a:rPr lang="en-US" sz="2000" b="1" dirty="0">
                <a:solidFill>
                  <a:schemeClr val="bg1"/>
                </a:solidFill>
                <a:latin typeface="Calibri" pitchFamily="34" charset="0"/>
                <a:cs typeface="Arial" charset="0"/>
              </a:rPr>
            </a:br>
            <a:r>
              <a:rPr lang="en-US" sz="2000" b="1" dirty="0">
                <a:solidFill>
                  <a:schemeClr val="bg1"/>
                </a:solidFill>
                <a:latin typeface="Calibri" pitchFamily="34" charset="0"/>
                <a:cs typeface="Arial" charset="0"/>
              </a:rPr>
              <a:t>Employee Recognition</a:t>
            </a:r>
          </a:p>
        </p:txBody>
      </p:sp>
      <p:sp>
        <p:nvSpPr>
          <p:cNvPr id="210965" name="Line 3"/>
          <p:cNvSpPr>
            <a:spLocks noChangeShapeType="1"/>
          </p:cNvSpPr>
          <p:nvPr/>
        </p:nvSpPr>
        <p:spPr bwMode="auto">
          <a:xfrm>
            <a:off x="0" y="1143000"/>
            <a:ext cx="9144000" cy="0"/>
          </a:xfrm>
          <a:prstGeom prst="line">
            <a:avLst/>
          </a:prstGeom>
          <a:noFill/>
          <a:ln w="57150">
            <a:solidFill>
              <a:srgbClr val="9B8928"/>
            </a:solidFill>
            <a:round/>
            <a:headEnd/>
            <a:tailEnd/>
          </a:ln>
        </p:spPr>
        <p:txBody>
          <a:bodyPr/>
          <a:lstStyle/>
          <a:p>
            <a:endParaRPr lang="en-US" dirty="0"/>
          </a:p>
        </p:txBody>
      </p:sp>
      <p:sp>
        <p:nvSpPr>
          <p:cNvPr id="210966" name="Line 4"/>
          <p:cNvSpPr>
            <a:spLocks noChangeShapeType="1"/>
          </p:cNvSpPr>
          <p:nvPr/>
        </p:nvSpPr>
        <p:spPr bwMode="auto">
          <a:xfrm>
            <a:off x="0" y="1190625"/>
            <a:ext cx="9144000" cy="0"/>
          </a:xfrm>
          <a:prstGeom prst="line">
            <a:avLst/>
          </a:prstGeom>
          <a:noFill/>
          <a:ln w="12700">
            <a:solidFill>
              <a:srgbClr val="9B8928"/>
            </a:solidFill>
            <a:round/>
            <a:headEnd/>
            <a:tailEnd/>
          </a:ln>
        </p:spPr>
        <p:txBody>
          <a:bodyPr/>
          <a:lstStyle/>
          <a:p>
            <a:endParaRPr lang="en-US" dirty="0"/>
          </a:p>
        </p:txBody>
      </p:sp>
      <p:sp>
        <p:nvSpPr>
          <p:cNvPr id="8" name="Slide Number Placeholder 7"/>
          <p:cNvSpPr>
            <a:spLocks noGrp="1"/>
          </p:cNvSpPr>
          <p:nvPr>
            <p:ph type="sldNum" sz="quarter" idx="12"/>
          </p:nvPr>
        </p:nvSpPr>
        <p:spPr/>
        <p:txBody>
          <a:bodyPr/>
          <a:lstStyle/>
          <a:p>
            <a:pPr>
              <a:defRPr/>
            </a:pPr>
            <a:fld id="{8015CFF0-7D72-4104-BBD1-0B616D3E7A5F}" type="slidenum">
              <a:rPr lang="en-US" smtClean="0"/>
              <a:pPr>
                <a:defRPr/>
              </a:pPr>
              <a:t>3</a:t>
            </a:fld>
            <a:endParaRPr lang="en-US" dirty="0"/>
          </a:p>
        </p:txBody>
      </p:sp>
      <p:sp>
        <p:nvSpPr>
          <p:cNvPr id="9" name="TextBox 8"/>
          <p:cNvSpPr txBox="1"/>
          <p:nvPr/>
        </p:nvSpPr>
        <p:spPr>
          <a:xfrm>
            <a:off x="377228" y="2908853"/>
            <a:ext cx="8334375" cy="2616101"/>
          </a:xfrm>
          <a:prstGeom prst="rect">
            <a:avLst/>
          </a:prstGeom>
          <a:noFill/>
        </p:spPr>
        <p:txBody>
          <a:bodyPr wrap="square" rtlCol="0">
            <a:spAutoFit/>
          </a:bodyPr>
          <a:lstStyle/>
          <a:p>
            <a:pPr marL="342900" indent="-342900" algn="just">
              <a:buFont typeface="Wingdings" panose="05000000000000000000" pitchFamily="2" charset="2"/>
              <a:buChar char="Ø"/>
            </a:pPr>
            <a:endParaRPr lang="en-US" sz="2200" u="sng" dirty="0" smtClean="0">
              <a:solidFill>
                <a:srgbClr val="002060"/>
              </a:solidFill>
              <a:latin typeface="Calibri" pitchFamily="34" charset="0"/>
              <a:cs typeface="Calibri" pitchFamily="34" charset="0"/>
            </a:endParaRPr>
          </a:p>
          <a:p>
            <a:pPr algn="just">
              <a:spcBef>
                <a:spcPts val="0"/>
              </a:spcBef>
              <a:spcAft>
                <a:spcPts val="600"/>
              </a:spcAft>
            </a:pPr>
            <a:r>
              <a:rPr lang="en-US" sz="2200" dirty="0" smtClean="0">
                <a:solidFill>
                  <a:srgbClr val="002060"/>
                </a:solidFill>
                <a:latin typeface="Calibri" pitchFamily="34" charset="0"/>
                <a:cs typeface="Calibri" pitchFamily="34" charset="0"/>
              </a:rPr>
              <a:t>The GOAL of employee recognition is to show appreciation for the employee’s contributions to the success of the organization and reinforce positive behaviors and actions while encouraging  others to perform at higher levels.</a:t>
            </a:r>
          </a:p>
          <a:p>
            <a:pPr algn="just">
              <a:spcBef>
                <a:spcPts val="0"/>
              </a:spcBef>
              <a:spcAft>
                <a:spcPts val="600"/>
              </a:spcAft>
            </a:pPr>
            <a:endParaRPr lang="en-US" sz="2200" dirty="0">
              <a:solidFill>
                <a:srgbClr val="002060"/>
              </a:solidFill>
              <a:latin typeface="Calibri" pitchFamily="34" charset="0"/>
              <a:cs typeface="Calibri" pitchFamily="34" charset="0"/>
            </a:endParaRPr>
          </a:p>
          <a:p>
            <a:pPr algn="just">
              <a:spcBef>
                <a:spcPts val="0"/>
              </a:spcBef>
              <a:spcAft>
                <a:spcPts val="600"/>
              </a:spcAft>
            </a:pPr>
            <a:endParaRPr lang="en-US" sz="2200" dirty="0">
              <a:solidFill>
                <a:srgbClr val="002060"/>
              </a:solidFill>
              <a:latin typeface="Calibri" pitchFamily="34" charset="0"/>
              <a:cs typeface="Calibri" pitchFamily="34" charset="0"/>
            </a:endParaRPr>
          </a:p>
        </p:txBody>
      </p:sp>
      <p:sp>
        <p:nvSpPr>
          <p:cNvPr id="10" name="Rectangle 9"/>
          <p:cNvSpPr/>
          <p:nvPr/>
        </p:nvSpPr>
        <p:spPr>
          <a:xfrm>
            <a:off x="903140" y="1822494"/>
            <a:ext cx="7378996" cy="839219"/>
          </a:xfrm>
          <a:prstGeom prst="rect">
            <a:avLst/>
          </a:prstGeom>
          <a:solidFill>
            <a:srgbClr val="30548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buClr>
                <a:schemeClr val="bg1"/>
              </a:buClr>
              <a:buSzPct val="125000"/>
              <a:buFont typeface="Wingdings" pitchFamily="2" charset="2"/>
              <a:buChar char="Ø"/>
            </a:pPr>
            <a:endParaRPr lang="en-US" sz="2400" b="1" dirty="0" smtClean="0">
              <a:solidFill>
                <a:schemeClr val="bg1"/>
              </a:solidFill>
              <a:latin typeface="Calibri" pitchFamily="34" charset="0"/>
              <a:cs typeface="Calibri" pitchFamily="34" charset="0"/>
            </a:endParaRPr>
          </a:p>
          <a:p>
            <a:pPr algn="ctr">
              <a:buClr>
                <a:schemeClr val="bg1"/>
              </a:buClr>
              <a:buSzPct val="125000"/>
            </a:pPr>
            <a:r>
              <a:rPr lang="en-US" sz="2400" b="1" dirty="0" smtClean="0">
                <a:solidFill>
                  <a:schemeClr val="bg1"/>
                </a:solidFill>
                <a:latin typeface="Calibri" pitchFamily="34" charset="0"/>
                <a:cs typeface="Calibri" pitchFamily="34" charset="0"/>
              </a:rPr>
              <a:t>What is the GOAL of Employee Recognition?</a:t>
            </a:r>
            <a:endParaRPr lang="en-US" sz="2400" b="1" dirty="0">
              <a:solidFill>
                <a:schemeClr val="bg1"/>
              </a:solidFill>
              <a:latin typeface="Calibri" pitchFamily="34" charset="0"/>
              <a:cs typeface="Calibri" pitchFamily="34" charset="0"/>
            </a:endParaRPr>
          </a:p>
          <a:p>
            <a:pPr marL="457200" indent="-457200" algn="ctr">
              <a:buClr>
                <a:schemeClr val="bg1"/>
              </a:buClr>
              <a:buSzPct val="125000"/>
              <a:buFont typeface="Wingdings" pitchFamily="2" charset="2"/>
              <a:buChar char="Ø"/>
            </a:pPr>
            <a:endParaRPr lang="en-US" sz="2400" b="1" dirty="0">
              <a:solidFill>
                <a:schemeClr val="bg1"/>
              </a:solidFill>
              <a:latin typeface="Calibri" pitchFamily="34" charset="0"/>
              <a:cs typeface="Calibri" pitchFamily="34" charset="0"/>
            </a:endParaRPr>
          </a:p>
        </p:txBody>
      </p:sp>
      <p:pic>
        <p:nvPicPr>
          <p:cNvPr id="1026" name="Picture 2" descr="http://192.163.240.212/~careerk8/wp-content/uploads/2014/01/Goal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3379" y="4445186"/>
            <a:ext cx="2327875" cy="2345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502467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64" name="Rectangle 2"/>
          <p:cNvSpPr>
            <a:spLocks noGrp="1" noChangeArrowheads="1"/>
          </p:cNvSpPr>
          <p:nvPr>
            <p:ph type="title"/>
          </p:nvPr>
        </p:nvSpPr>
        <p:spPr>
          <a:xfrm>
            <a:off x="0" y="0"/>
            <a:ext cx="9144000" cy="1143000"/>
          </a:xfrm>
          <a:gradFill rotWithShape="1">
            <a:gsLst>
              <a:gs pos="0">
                <a:srgbClr val="16273E"/>
              </a:gs>
              <a:gs pos="50000">
                <a:srgbClr val="305486"/>
              </a:gs>
              <a:gs pos="100000">
                <a:srgbClr val="16273E"/>
              </a:gs>
            </a:gsLst>
            <a:lin ang="5400000" scaled="1"/>
          </a:gradFill>
        </p:spPr>
        <p:txBody>
          <a:bodyPr/>
          <a:lstStyle/>
          <a:p>
            <a:r>
              <a:rPr lang="en-US" sz="2000" b="1" dirty="0">
                <a:solidFill>
                  <a:schemeClr val="bg1"/>
                </a:solidFill>
                <a:latin typeface="Calibri" pitchFamily="34" charset="0"/>
                <a:cs typeface="Arial" charset="0"/>
              </a:rPr>
              <a:t>Herbert Wertheim College of Medicine</a:t>
            </a:r>
            <a:br>
              <a:rPr lang="en-US" sz="2000" b="1" dirty="0">
                <a:solidFill>
                  <a:schemeClr val="bg1"/>
                </a:solidFill>
                <a:latin typeface="Calibri" pitchFamily="34" charset="0"/>
                <a:cs typeface="Arial" charset="0"/>
              </a:rPr>
            </a:br>
            <a:r>
              <a:rPr lang="en-US" sz="2000" b="1" dirty="0">
                <a:solidFill>
                  <a:schemeClr val="bg1"/>
                </a:solidFill>
                <a:latin typeface="Calibri" pitchFamily="34" charset="0"/>
                <a:cs typeface="Arial" charset="0"/>
              </a:rPr>
              <a:t>Employee Recognition</a:t>
            </a:r>
          </a:p>
        </p:txBody>
      </p:sp>
      <p:sp>
        <p:nvSpPr>
          <p:cNvPr id="210965" name="Line 3"/>
          <p:cNvSpPr>
            <a:spLocks noChangeShapeType="1"/>
          </p:cNvSpPr>
          <p:nvPr/>
        </p:nvSpPr>
        <p:spPr bwMode="auto">
          <a:xfrm>
            <a:off x="0" y="1143000"/>
            <a:ext cx="9144000" cy="0"/>
          </a:xfrm>
          <a:prstGeom prst="line">
            <a:avLst/>
          </a:prstGeom>
          <a:noFill/>
          <a:ln w="57150">
            <a:solidFill>
              <a:srgbClr val="9B8928"/>
            </a:solidFill>
            <a:round/>
            <a:headEnd/>
            <a:tailEnd/>
          </a:ln>
        </p:spPr>
        <p:txBody>
          <a:bodyPr/>
          <a:lstStyle/>
          <a:p>
            <a:endParaRPr lang="en-US" dirty="0"/>
          </a:p>
        </p:txBody>
      </p:sp>
      <p:sp>
        <p:nvSpPr>
          <p:cNvPr id="210966" name="Line 4"/>
          <p:cNvSpPr>
            <a:spLocks noChangeShapeType="1"/>
          </p:cNvSpPr>
          <p:nvPr/>
        </p:nvSpPr>
        <p:spPr bwMode="auto">
          <a:xfrm>
            <a:off x="0" y="1190625"/>
            <a:ext cx="9144000" cy="0"/>
          </a:xfrm>
          <a:prstGeom prst="line">
            <a:avLst/>
          </a:prstGeom>
          <a:noFill/>
          <a:ln w="12700">
            <a:solidFill>
              <a:srgbClr val="9B8928"/>
            </a:solidFill>
            <a:round/>
            <a:headEnd/>
            <a:tailEnd/>
          </a:ln>
        </p:spPr>
        <p:txBody>
          <a:bodyPr/>
          <a:lstStyle/>
          <a:p>
            <a:endParaRPr lang="en-US" dirty="0"/>
          </a:p>
        </p:txBody>
      </p:sp>
      <p:sp>
        <p:nvSpPr>
          <p:cNvPr id="8" name="Slide Number Placeholder 7"/>
          <p:cNvSpPr>
            <a:spLocks noGrp="1"/>
          </p:cNvSpPr>
          <p:nvPr>
            <p:ph type="sldNum" sz="quarter" idx="12"/>
          </p:nvPr>
        </p:nvSpPr>
        <p:spPr/>
        <p:txBody>
          <a:bodyPr/>
          <a:lstStyle/>
          <a:p>
            <a:pPr>
              <a:defRPr/>
            </a:pPr>
            <a:fld id="{8015CFF0-7D72-4104-BBD1-0B616D3E7A5F}" type="slidenum">
              <a:rPr lang="en-US" smtClean="0"/>
              <a:pPr>
                <a:defRPr/>
              </a:pPr>
              <a:t>4</a:t>
            </a:fld>
            <a:endParaRPr lang="en-US" dirty="0"/>
          </a:p>
        </p:txBody>
      </p:sp>
      <p:sp>
        <p:nvSpPr>
          <p:cNvPr id="9" name="TextBox 8"/>
          <p:cNvSpPr txBox="1"/>
          <p:nvPr/>
        </p:nvSpPr>
        <p:spPr>
          <a:xfrm>
            <a:off x="377228" y="2908853"/>
            <a:ext cx="8334375" cy="3724096"/>
          </a:xfrm>
          <a:prstGeom prst="rect">
            <a:avLst/>
          </a:prstGeom>
          <a:noFill/>
        </p:spPr>
        <p:txBody>
          <a:bodyPr wrap="square" rtlCol="0">
            <a:spAutoFit/>
          </a:bodyPr>
          <a:lstStyle/>
          <a:p>
            <a:pPr>
              <a:spcBef>
                <a:spcPts val="0"/>
              </a:spcBef>
              <a:spcAft>
                <a:spcPts val="600"/>
              </a:spcAft>
            </a:pPr>
            <a:r>
              <a:rPr lang="en-US" sz="2200" dirty="0" smtClean="0">
                <a:solidFill>
                  <a:srgbClr val="002060"/>
                </a:solidFill>
                <a:latin typeface="Calibri" pitchFamily="34" charset="0"/>
                <a:cs typeface="Calibri" pitchFamily="34" charset="0"/>
              </a:rPr>
              <a:t>Some types of employee recognition:</a:t>
            </a:r>
          </a:p>
          <a:p>
            <a:pPr marL="342900" indent="-342900">
              <a:spcBef>
                <a:spcPts val="0"/>
              </a:spcBef>
              <a:spcAft>
                <a:spcPts val="600"/>
              </a:spcAft>
              <a:buFont typeface="Arial" panose="020B0604020202020204" pitchFamily="34" charset="0"/>
              <a:buChar char="•"/>
            </a:pPr>
            <a:r>
              <a:rPr lang="en-US" sz="2200" dirty="0" smtClean="0">
                <a:solidFill>
                  <a:srgbClr val="002060"/>
                </a:solidFill>
                <a:latin typeface="Calibri" pitchFamily="34" charset="0"/>
                <a:cs typeface="Calibri" pitchFamily="34" charset="0"/>
              </a:rPr>
              <a:t>Performance</a:t>
            </a:r>
          </a:p>
          <a:p>
            <a:pPr marL="342900" indent="-342900">
              <a:spcBef>
                <a:spcPts val="0"/>
              </a:spcBef>
              <a:spcAft>
                <a:spcPts val="600"/>
              </a:spcAft>
              <a:buFont typeface="Arial" panose="020B0604020202020204" pitchFamily="34" charset="0"/>
              <a:buChar char="•"/>
            </a:pPr>
            <a:r>
              <a:rPr lang="en-US" sz="2200" dirty="0" smtClean="0">
                <a:solidFill>
                  <a:srgbClr val="002060"/>
                </a:solidFill>
                <a:latin typeface="Calibri" pitchFamily="34" charset="0"/>
                <a:cs typeface="Calibri" pitchFamily="34" charset="0"/>
              </a:rPr>
              <a:t>Years of Service</a:t>
            </a:r>
          </a:p>
          <a:p>
            <a:pPr marL="342900" indent="-342900">
              <a:spcBef>
                <a:spcPts val="0"/>
              </a:spcBef>
              <a:spcAft>
                <a:spcPts val="600"/>
              </a:spcAft>
              <a:buFont typeface="Arial" panose="020B0604020202020204" pitchFamily="34" charset="0"/>
              <a:buChar char="•"/>
            </a:pPr>
            <a:r>
              <a:rPr lang="en-US" sz="2200" dirty="0" smtClean="0">
                <a:solidFill>
                  <a:srgbClr val="002060"/>
                </a:solidFill>
                <a:latin typeface="Calibri" pitchFamily="34" charset="0"/>
                <a:cs typeface="Calibri" pitchFamily="34" charset="0"/>
              </a:rPr>
              <a:t>Certifications or Degrees</a:t>
            </a:r>
          </a:p>
          <a:p>
            <a:pPr marL="342900" indent="-342900">
              <a:spcBef>
                <a:spcPts val="0"/>
              </a:spcBef>
              <a:spcAft>
                <a:spcPts val="600"/>
              </a:spcAft>
              <a:buFont typeface="Arial" panose="020B0604020202020204" pitchFamily="34" charset="0"/>
              <a:buChar char="•"/>
            </a:pPr>
            <a:r>
              <a:rPr lang="en-US" sz="2200" dirty="0" smtClean="0">
                <a:solidFill>
                  <a:srgbClr val="002060"/>
                </a:solidFill>
                <a:latin typeface="Calibri" pitchFamily="34" charset="0"/>
                <a:cs typeface="Calibri" pitchFamily="34" charset="0"/>
              </a:rPr>
              <a:t>Retirement</a:t>
            </a:r>
          </a:p>
          <a:p>
            <a:pPr>
              <a:spcBef>
                <a:spcPts val="0"/>
              </a:spcBef>
              <a:spcAft>
                <a:spcPts val="600"/>
              </a:spcAft>
            </a:pPr>
            <a:endParaRPr lang="en-US" sz="1000" dirty="0" smtClean="0">
              <a:solidFill>
                <a:srgbClr val="002060"/>
              </a:solidFill>
              <a:latin typeface="Calibri" pitchFamily="34" charset="0"/>
              <a:cs typeface="Calibri" pitchFamily="34" charset="0"/>
            </a:endParaRPr>
          </a:p>
          <a:p>
            <a:pPr>
              <a:spcBef>
                <a:spcPts val="0"/>
              </a:spcBef>
              <a:spcAft>
                <a:spcPts val="600"/>
              </a:spcAft>
            </a:pPr>
            <a:r>
              <a:rPr lang="en-US" sz="2200" dirty="0" smtClean="0">
                <a:solidFill>
                  <a:srgbClr val="002060"/>
                </a:solidFill>
                <a:latin typeface="Calibri" pitchFamily="34" charset="0"/>
                <a:cs typeface="Calibri" pitchFamily="34" charset="0"/>
              </a:rPr>
              <a:t>Recognition can be public or private, and involve a monetary reward or nonmonetary reward</a:t>
            </a:r>
          </a:p>
          <a:p>
            <a:pPr>
              <a:spcBef>
                <a:spcPts val="0"/>
              </a:spcBef>
              <a:spcAft>
                <a:spcPts val="600"/>
              </a:spcAft>
            </a:pPr>
            <a:endParaRPr lang="en-US" sz="1000" dirty="0">
              <a:solidFill>
                <a:srgbClr val="002060"/>
              </a:solidFill>
              <a:latin typeface="Calibri" pitchFamily="34" charset="0"/>
              <a:cs typeface="Calibri" pitchFamily="34" charset="0"/>
            </a:endParaRPr>
          </a:p>
          <a:p>
            <a:pPr>
              <a:spcBef>
                <a:spcPts val="0"/>
              </a:spcBef>
              <a:spcAft>
                <a:spcPts val="600"/>
              </a:spcAft>
            </a:pPr>
            <a:r>
              <a:rPr lang="en-US" sz="2200" dirty="0" smtClean="0">
                <a:solidFill>
                  <a:srgbClr val="002060"/>
                </a:solidFill>
                <a:latin typeface="Calibri" pitchFamily="34" charset="0"/>
                <a:cs typeface="Calibri" pitchFamily="34" charset="0"/>
              </a:rPr>
              <a:t>This presentation focuses on recognition based on </a:t>
            </a:r>
            <a:r>
              <a:rPr lang="en-US" sz="2200" b="1" dirty="0">
                <a:solidFill>
                  <a:srgbClr val="002060"/>
                </a:solidFill>
                <a:latin typeface="Calibri" pitchFamily="34" charset="0"/>
                <a:cs typeface="Calibri" pitchFamily="34" charset="0"/>
              </a:rPr>
              <a:t>Performance</a:t>
            </a:r>
            <a:r>
              <a:rPr lang="en-US" sz="2200" dirty="0">
                <a:solidFill>
                  <a:srgbClr val="002060"/>
                </a:solidFill>
                <a:latin typeface="Calibri" pitchFamily="34" charset="0"/>
                <a:cs typeface="Calibri" pitchFamily="34" charset="0"/>
              </a:rPr>
              <a:t> </a:t>
            </a:r>
          </a:p>
        </p:txBody>
      </p:sp>
      <p:sp>
        <p:nvSpPr>
          <p:cNvPr id="10" name="Rectangle 9"/>
          <p:cNvSpPr/>
          <p:nvPr/>
        </p:nvSpPr>
        <p:spPr>
          <a:xfrm>
            <a:off x="903140" y="1822494"/>
            <a:ext cx="7378996" cy="839219"/>
          </a:xfrm>
          <a:prstGeom prst="rect">
            <a:avLst/>
          </a:prstGeom>
          <a:solidFill>
            <a:srgbClr val="30548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buClr>
                <a:schemeClr val="bg1"/>
              </a:buClr>
              <a:buSzPct val="125000"/>
              <a:buFont typeface="Wingdings" pitchFamily="2" charset="2"/>
              <a:buChar char="Ø"/>
            </a:pPr>
            <a:endParaRPr lang="en-US" sz="2400" b="1" dirty="0" smtClean="0">
              <a:solidFill>
                <a:schemeClr val="bg1"/>
              </a:solidFill>
              <a:latin typeface="Calibri" pitchFamily="34" charset="0"/>
              <a:cs typeface="Calibri" pitchFamily="34" charset="0"/>
            </a:endParaRPr>
          </a:p>
          <a:p>
            <a:pPr algn="ctr">
              <a:buClr>
                <a:schemeClr val="bg1"/>
              </a:buClr>
              <a:buSzPct val="125000"/>
            </a:pPr>
            <a:r>
              <a:rPr lang="en-US" sz="2400" b="1" dirty="0" smtClean="0">
                <a:solidFill>
                  <a:schemeClr val="bg1"/>
                </a:solidFill>
                <a:latin typeface="Calibri" pitchFamily="34" charset="0"/>
                <a:cs typeface="Calibri" pitchFamily="34" charset="0"/>
              </a:rPr>
              <a:t>TYPES of Employee Recognition</a:t>
            </a:r>
            <a:endParaRPr lang="en-US" sz="2400" b="1" dirty="0">
              <a:solidFill>
                <a:schemeClr val="bg1"/>
              </a:solidFill>
              <a:latin typeface="Calibri" pitchFamily="34" charset="0"/>
              <a:cs typeface="Calibri" pitchFamily="34" charset="0"/>
            </a:endParaRPr>
          </a:p>
          <a:p>
            <a:pPr marL="457200" indent="-457200" algn="ctr">
              <a:buClr>
                <a:schemeClr val="bg1"/>
              </a:buClr>
              <a:buSzPct val="125000"/>
              <a:buFont typeface="Wingdings" pitchFamily="2" charset="2"/>
              <a:buChar char="Ø"/>
            </a:pPr>
            <a:endParaRPr lang="en-US" sz="2400" b="1" dirty="0">
              <a:solidFill>
                <a:schemeClr val="bg1"/>
              </a:solidFill>
              <a:latin typeface="Calibri" pitchFamily="34" charset="0"/>
              <a:cs typeface="Calibri" pitchFamily="34" charset="0"/>
            </a:endParaRPr>
          </a:p>
        </p:txBody>
      </p:sp>
      <p:pic>
        <p:nvPicPr>
          <p:cNvPr id="5122" name="Picture 2" descr="http://cdn2.business2community.com/wp-content/uploads/2017/05/instance-management-tool-checklis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3027" y="3239422"/>
            <a:ext cx="2289109" cy="1691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063197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64" name="Rectangle 2"/>
          <p:cNvSpPr>
            <a:spLocks noGrp="1" noChangeArrowheads="1"/>
          </p:cNvSpPr>
          <p:nvPr>
            <p:ph type="title"/>
          </p:nvPr>
        </p:nvSpPr>
        <p:spPr>
          <a:xfrm>
            <a:off x="0" y="0"/>
            <a:ext cx="9144000" cy="1143000"/>
          </a:xfrm>
          <a:gradFill rotWithShape="1">
            <a:gsLst>
              <a:gs pos="0">
                <a:srgbClr val="16273E"/>
              </a:gs>
              <a:gs pos="50000">
                <a:srgbClr val="305486"/>
              </a:gs>
              <a:gs pos="100000">
                <a:srgbClr val="16273E"/>
              </a:gs>
            </a:gsLst>
            <a:lin ang="5400000" scaled="1"/>
          </a:gradFill>
        </p:spPr>
        <p:txBody>
          <a:bodyPr/>
          <a:lstStyle/>
          <a:p>
            <a:r>
              <a:rPr lang="en-US" sz="2000" b="1" dirty="0">
                <a:solidFill>
                  <a:schemeClr val="bg1"/>
                </a:solidFill>
                <a:latin typeface="Calibri" pitchFamily="34" charset="0"/>
                <a:cs typeface="Arial" charset="0"/>
              </a:rPr>
              <a:t>Herbert Wertheim College of Medicine</a:t>
            </a:r>
            <a:br>
              <a:rPr lang="en-US" sz="2000" b="1" dirty="0">
                <a:solidFill>
                  <a:schemeClr val="bg1"/>
                </a:solidFill>
                <a:latin typeface="Calibri" pitchFamily="34" charset="0"/>
                <a:cs typeface="Arial" charset="0"/>
              </a:rPr>
            </a:br>
            <a:r>
              <a:rPr lang="en-US" sz="2000" b="1" dirty="0">
                <a:solidFill>
                  <a:schemeClr val="bg1"/>
                </a:solidFill>
                <a:latin typeface="Calibri" pitchFamily="34" charset="0"/>
                <a:cs typeface="Arial" charset="0"/>
              </a:rPr>
              <a:t>Employee Recognition</a:t>
            </a:r>
          </a:p>
        </p:txBody>
      </p:sp>
      <p:sp>
        <p:nvSpPr>
          <p:cNvPr id="210965" name="Line 3"/>
          <p:cNvSpPr>
            <a:spLocks noChangeShapeType="1"/>
          </p:cNvSpPr>
          <p:nvPr/>
        </p:nvSpPr>
        <p:spPr bwMode="auto">
          <a:xfrm>
            <a:off x="0" y="1143000"/>
            <a:ext cx="9144000" cy="0"/>
          </a:xfrm>
          <a:prstGeom prst="line">
            <a:avLst/>
          </a:prstGeom>
          <a:noFill/>
          <a:ln w="57150">
            <a:solidFill>
              <a:srgbClr val="9B8928"/>
            </a:solidFill>
            <a:round/>
            <a:headEnd/>
            <a:tailEnd/>
          </a:ln>
        </p:spPr>
        <p:txBody>
          <a:bodyPr/>
          <a:lstStyle/>
          <a:p>
            <a:endParaRPr lang="en-US" dirty="0"/>
          </a:p>
        </p:txBody>
      </p:sp>
      <p:sp>
        <p:nvSpPr>
          <p:cNvPr id="210966" name="Line 4"/>
          <p:cNvSpPr>
            <a:spLocks noChangeShapeType="1"/>
          </p:cNvSpPr>
          <p:nvPr/>
        </p:nvSpPr>
        <p:spPr bwMode="auto">
          <a:xfrm>
            <a:off x="0" y="1190625"/>
            <a:ext cx="9144000" cy="0"/>
          </a:xfrm>
          <a:prstGeom prst="line">
            <a:avLst/>
          </a:prstGeom>
          <a:noFill/>
          <a:ln w="12700">
            <a:solidFill>
              <a:srgbClr val="9B8928"/>
            </a:solidFill>
            <a:round/>
            <a:headEnd/>
            <a:tailEnd/>
          </a:ln>
        </p:spPr>
        <p:txBody>
          <a:bodyPr/>
          <a:lstStyle/>
          <a:p>
            <a:endParaRPr lang="en-US" dirty="0"/>
          </a:p>
        </p:txBody>
      </p:sp>
      <p:sp>
        <p:nvSpPr>
          <p:cNvPr id="8" name="Slide Number Placeholder 7"/>
          <p:cNvSpPr>
            <a:spLocks noGrp="1"/>
          </p:cNvSpPr>
          <p:nvPr>
            <p:ph type="sldNum" sz="quarter" idx="12"/>
          </p:nvPr>
        </p:nvSpPr>
        <p:spPr/>
        <p:txBody>
          <a:bodyPr/>
          <a:lstStyle/>
          <a:p>
            <a:pPr>
              <a:defRPr/>
            </a:pPr>
            <a:fld id="{8015CFF0-7D72-4104-BBD1-0B616D3E7A5F}" type="slidenum">
              <a:rPr lang="en-US" smtClean="0"/>
              <a:pPr>
                <a:defRPr/>
              </a:pPr>
              <a:t>5</a:t>
            </a:fld>
            <a:endParaRPr lang="en-US" dirty="0"/>
          </a:p>
        </p:txBody>
      </p:sp>
      <p:sp>
        <p:nvSpPr>
          <p:cNvPr id="9" name="TextBox 8"/>
          <p:cNvSpPr txBox="1"/>
          <p:nvPr/>
        </p:nvSpPr>
        <p:spPr>
          <a:xfrm>
            <a:off x="377228" y="2945924"/>
            <a:ext cx="8334375" cy="3785652"/>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en-US" sz="2000" dirty="0" smtClean="0">
                <a:solidFill>
                  <a:srgbClr val="002060"/>
                </a:solidFill>
                <a:latin typeface="Calibri" pitchFamily="34" charset="0"/>
                <a:cs typeface="Calibri" pitchFamily="34" charset="0"/>
              </a:rPr>
              <a:t>Employees feel </a:t>
            </a:r>
            <a:r>
              <a:rPr lang="en-US" sz="2000" b="1" i="1" dirty="0" smtClean="0">
                <a:solidFill>
                  <a:srgbClr val="002060"/>
                </a:solidFill>
                <a:latin typeface="Calibri" pitchFamily="34" charset="0"/>
                <a:cs typeface="Calibri" pitchFamily="34" charset="0"/>
              </a:rPr>
              <a:t>valued and appreciated </a:t>
            </a:r>
            <a:r>
              <a:rPr lang="en-US" sz="2000" dirty="0" smtClean="0">
                <a:solidFill>
                  <a:srgbClr val="002060"/>
                </a:solidFill>
                <a:latin typeface="Calibri" pitchFamily="34" charset="0"/>
                <a:cs typeface="Calibri" pitchFamily="34" charset="0"/>
              </a:rPr>
              <a:t>for their efforts</a:t>
            </a:r>
          </a:p>
          <a:p>
            <a:pPr marL="342900" indent="-342900">
              <a:spcBef>
                <a:spcPts val="600"/>
              </a:spcBef>
              <a:spcAft>
                <a:spcPts val="600"/>
              </a:spcAft>
              <a:buFont typeface="Arial" panose="020B0604020202020204" pitchFamily="34" charset="0"/>
              <a:buChar char="•"/>
            </a:pPr>
            <a:r>
              <a:rPr lang="en-US" sz="2000" dirty="0" smtClean="0">
                <a:solidFill>
                  <a:srgbClr val="002060"/>
                </a:solidFill>
                <a:latin typeface="Calibri" pitchFamily="34" charset="0"/>
                <a:cs typeface="Calibri" pitchFamily="34" charset="0"/>
              </a:rPr>
              <a:t>Creates a work environment with </a:t>
            </a:r>
            <a:r>
              <a:rPr lang="en-US" sz="2000" b="1" i="1" dirty="0" smtClean="0">
                <a:solidFill>
                  <a:srgbClr val="002060"/>
                </a:solidFill>
                <a:latin typeface="Calibri" pitchFamily="34" charset="0"/>
                <a:cs typeface="Calibri" pitchFamily="34" charset="0"/>
              </a:rPr>
              <a:t>strong, respectful and supportive relationships</a:t>
            </a:r>
            <a:r>
              <a:rPr lang="en-US" sz="2000" dirty="0" smtClean="0">
                <a:solidFill>
                  <a:srgbClr val="002060"/>
                </a:solidFill>
                <a:latin typeface="Calibri" pitchFamily="34" charset="0"/>
                <a:cs typeface="Calibri" pitchFamily="34" charset="0"/>
              </a:rPr>
              <a:t> between employees and supervisors</a:t>
            </a:r>
          </a:p>
          <a:p>
            <a:pPr marL="342900" indent="-342900">
              <a:spcBef>
                <a:spcPts val="600"/>
              </a:spcBef>
              <a:spcAft>
                <a:spcPts val="600"/>
              </a:spcAft>
              <a:buFont typeface="Arial" panose="020B0604020202020204" pitchFamily="34" charset="0"/>
              <a:buChar char="•"/>
            </a:pPr>
            <a:r>
              <a:rPr lang="en-US" sz="2000" dirty="0">
                <a:solidFill>
                  <a:srgbClr val="002060"/>
                </a:solidFill>
                <a:latin typeface="Calibri" pitchFamily="34" charset="0"/>
                <a:cs typeface="Calibri" pitchFamily="34" charset="0"/>
              </a:rPr>
              <a:t>Raises employee </a:t>
            </a:r>
            <a:r>
              <a:rPr lang="en-US" sz="2000" b="1" i="1" dirty="0">
                <a:solidFill>
                  <a:srgbClr val="002060"/>
                </a:solidFill>
                <a:latin typeface="Calibri" pitchFamily="34" charset="0"/>
                <a:cs typeface="Calibri" pitchFamily="34" charset="0"/>
              </a:rPr>
              <a:t>morale</a:t>
            </a:r>
          </a:p>
          <a:p>
            <a:pPr marL="342900" indent="-342900">
              <a:spcBef>
                <a:spcPts val="600"/>
              </a:spcBef>
              <a:spcAft>
                <a:spcPts val="600"/>
              </a:spcAft>
              <a:buFont typeface="Arial" panose="020B0604020202020204" pitchFamily="34" charset="0"/>
              <a:buChar char="•"/>
            </a:pPr>
            <a:r>
              <a:rPr lang="en-US" sz="2000" dirty="0" smtClean="0">
                <a:solidFill>
                  <a:srgbClr val="002060"/>
                </a:solidFill>
                <a:latin typeface="Calibri" pitchFamily="34" charset="0"/>
                <a:cs typeface="Calibri" pitchFamily="34" charset="0"/>
              </a:rPr>
              <a:t>Helps </a:t>
            </a:r>
            <a:r>
              <a:rPr lang="en-US" sz="2000" dirty="0">
                <a:solidFill>
                  <a:srgbClr val="002060"/>
                </a:solidFill>
                <a:latin typeface="Calibri" pitchFamily="34" charset="0"/>
                <a:cs typeface="Calibri" pitchFamily="34" charset="0"/>
              </a:rPr>
              <a:t>employees </a:t>
            </a:r>
            <a:r>
              <a:rPr lang="en-US" sz="2000" b="1" i="1" dirty="0">
                <a:solidFill>
                  <a:srgbClr val="002060"/>
                </a:solidFill>
                <a:latin typeface="Calibri" pitchFamily="34" charset="0"/>
                <a:cs typeface="Calibri" pitchFamily="34" charset="0"/>
              </a:rPr>
              <a:t>understand the impact </a:t>
            </a:r>
            <a:r>
              <a:rPr lang="en-US" sz="2000" dirty="0">
                <a:solidFill>
                  <a:srgbClr val="002060"/>
                </a:solidFill>
                <a:latin typeface="Calibri" pitchFamily="34" charset="0"/>
                <a:cs typeface="Calibri" pitchFamily="34" charset="0"/>
              </a:rPr>
              <a:t>their performance has on the institution goals</a:t>
            </a:r>
          </a:p>
          <a:p>
            <a:pPr marL="342900" indent="-342900">
              <a:spcBef>
                <a:spcPts val="600"/>
              </a:spcBef>
              <a:spcAft>
                <a:spcPts val="600"/>
              </a:spcAft>
              <a:buFont typeface="Arial" panose="020B0604020202020204" pitchFamily="34" charset="0"/>
              <a:buChar char="•"/>
            </a:pPr>
            <a:r>
              <a:rPr lang="en-US" sz="2000" dirty="0" smtClean="0">
                <a:solidFill>
                  <a:srgbClr val="002060"/>
                </a:solidFill>
                <a:latin typeface="Calibri" pitchFamily="34" charset="0"/>
                <a:cs typeface="Calibri" pitchFamily="34" charset="0"/>
              </a:rPr>
              <a:t>Increases employee </a:t>
            </a:r>
            <a:r>
              <a:rPr lang="en-US" sz="2000" b="1" i="1" dirty="0" smtClean="0">
                <a:solidFill>
                  <a:srgbClr val="002060"/>
                </a:solidFill>
                <a:latin typeface="Calibri" pitchFamily="34" charset="0"/>
                <a:cs typeface="Calibri" pitchFamily="34" charset="0"/>
              </a:rPr>
              <a:t>engagement</a:t>
            </a:r>
          </a:p>
          <a:p>
            <a:pPr marL="342900" indent="-342900">
              <a:spcBef>
                <a:spcPts val="600"/>
              </a:spcBef>
              <a:spcAft>
                <a:spcPts val="600"/>
              </a:spcAft>
              <a:buFont typeface="Arial" panose="020B0604020202020204" pitchFamily="34" charset="0"/>
              <a:buChar char="•"/>
            </a:pPr>
            <a:r>
              <a:rPr lang="en-US" sz="2000" dirty="0" smtClean="0">
                <a:solidFill>
                  <a:srgbClr val="002060"/>
                </a:solidFill>
                <a:latin typeface="Calibri" pitchFamily="34" charset="0"/>
                <a:cs typeface="Calibri" pitchFamily="34" charset="0"/>
              </a:rPr>
              <a:t>Helps </a:t>
            </a:r>
            <a:r>
              <a:rPr lang="en-US" sz="2000" b="1" i="1" dirty="0" smtClean="0">
                <a:solidFill>
                  <a:srgbClr val="002060"/>
                </a:solidFill>
                <a:latin typeface="Calibri" pitchFamily="34" charset="0"/>
                <a:cs typeface="Calibri" pitchFamily="34" charset="0"/>
              </a:rPr>
              <a:t>attract and retain </a:t>
            </a:r>
            <a:r>
              <a:rPr lang="en-US" sz="2000" dirty="0" smtClean="0">
                <a:solidFill>
                  <a:srgbClr val="002060"/>
                </a:solidFill>
                <a:latin typeface="Calibri" pitchFamily="34" charset="0"/>
                <a:cs typeface="Calibri" pitchFamily="34" charset="0"/>
              </a:rPr>
              <a:t>talented employees</a:t>
            </a:r>
          </a:p>
          <a:p>
            <a:pPr marL="342900" indent="-342900">
              <a:spcBef>
                <a:spcPts val="600"/>
              </a:spcBef>
              <a:spcAft>
                <a:spcPts val="600"/>
              </a:spcAft>
              <a:buFont typeface="Arial" panose="020B0604020202020204" pitchFamily="34" charset="0"/>
              <a:buChar char="•"/>
            </a:pPr>
            <a:r>
              <a:rPr lang="en-US" sz="2000" dirty="0" smtClean="0">
                <a:solidFill>
                  <a:srgbClr val="002060"/>
                </a:solidFill>
                <a:latin typeface="Calibri" pitchFamily="34" charset="0"/>
                <a:cs typeface="Calibri" pitchFamily="34" charset="0"/>
              </a:rPr>
              <a:t>Motivates employees to </a:t>
            </a:r>
            <a:r>
              <a:rPr lang="en-US" sz="2000" b="1" i="1" dirty="0" smtClean="0">
                <a:solidFill>
                  <a:srgbClr val="002060"/>
                </a:solidFill>
                <a:latin typeface="Calibri" pitchFamily="34" charset="0"/>
                <a:cs typeface="Calibri" pitchFamily="34" charset="0"/>
              </a:rPr>
              <a:t>perform at higher levels</a:t>
            </a:r>
          </a:p>
        </p:txBody>
      </p:sp>
      <p:sp>
        <p:nvSpPr>
          <p:cNvPr id="10" name="Rectangle 9"/>
          <p:cNvSpPr/>
          <p:nvPr/>
        </p:nvSpPr>
        <p:spPr>
          <a:xfrm>
            <a:off x="903140" y="1822494"/>
            <a:ext cx="7378996" cy="839219"/>
          </a:xfrm>
          <a:prstGeom prst="rect">
            <a:avLst/>
          </a:prstGeom>
          <a:solidFill>
            <a:srgbClr val="30548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buClr>
                <a:schemeClr val="bg1"/>
              </a:buClr>
              <a:buSzPct val="125000"/>
              <a:buFont typeface="Wingdings" pitchFamily="2" charset="2"/>
              <a:buChar char="Ø"/>
            </a:pPr>
            <a:endParaRPr lang="en-US" sz="2400" b="1" dirty="0" smtClean="0">
              <a:solidFill>
                <a:schemeClr val="bg1"/>
              </a:solidFill>
              <a:latin typeface="Calibri" pitchFamily="34" charset="0"/>
              <a:cs typeface="Calibri" pitchFamily="34" charset="0"/>
            </a:endParaRPr>
          </a:p>
          <a:p>
            <a:pPr algn="ctr">
              <a:buClr>
                <a:schemeClr val="bg1"/>
              </a:buClr>
              <a:buSzPct val="125000"/>
            </a:pPr>
            <a:r>
              <a:rPr lang="en-US" sz="2400" b="1" dirty="0" smtClean="0">
                <a:solidFill>
                  <a:schemeClr val="bg1"/>
                </a:solidFill>
                <a:latin typeface="Calibri" pitchFamily="34" charset="0"/>
                <a:cs typeface="Calibri" pitchFamily="34" charset="0"/>
              </a:rPr>
              <a:t>WHY Employee Recognition is important?</a:t>
            </a:r>
            <a:endParaRPr lang="en-US" sz="2400" b="1" dirty="0">
              <a:solidFill>
                <a:schemeClr val="bg1"/>
              </a:solidFill>
              <a:latin typeface="Calibri" pitchFamily="34" charset="0"/>
              <a:cs typeface="Calibri" pitchFamily="34" charset="0"/>
            </a:endParaRPr>
          </a:p>
          <a:p>
            <a:pPr marL="457200" indent="-457200" algn="ctr">
              <a:buClr>
                <a:schemeClr val="bg1"/>
              </a:buClr>
              <a:buSzPct val="125000"/>
              <a:buFont typeface="Wingdings" pitchFamily="2" charset="2"/>
              <a:buChar char="Ø"/>
            </a:pPr>
            <a:endParaRPr lang="en-US" sz="2400" b="1" dirty="0">
              <a:solidFill>
                <a:schemeClr val="bg1"/>
              </a:solidFill>
              <a:latin typeface="Calibri" pitchFamily="34" charset="0"/>
              <a:cs typeface="Calibri" pitchFamily="34" charset="0"/>
            </a:endParaRPr>
          </a:p>
        </p:txBody>
      </p:sp>
      <p:pic>
        <p:nvPicPr>
          <p:cNvPr id="2054" name="Picture 6" descr="https://wordassociations.net/image/600x/svg_to_png/jean_victor_balin_unknown_re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95407" y="5264212"/>
            <a:ext cx="1274701" cy="1274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437109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64" name="Rectangle 2"/>
          <p:cNvSpPr>
            <a:spLocks noGrp="1" noChangeArrowheads="1"/>
          </p:cNvSpPr>
          <p:nvPr>
            <p:ph type="title"/>
          </p:nvPr>
        </p:nvSpPr>
        <p:spPr>
          <a:xfrm>
            <a:off x="0" y="0"/>
            <a:ext cx="9144000" cy="1143000"/>
          </a:xfrm>
          <a:gradFill rotWithShape="1">
            <a:gsLst>
              <a:gs pos="0">
                <a:srgbClr val="16273E"/>
              </a:gs>
              <a:gs pos="50000">
                <a:srgbClr val="305486"/>
              </a:gs>
              <a:gs pos="100000">
                <a:srgbClr val="16273E"/>
              </a:gs>
            </a:gsLst>
            <a:lin ang="5400000" scaled="1"/>
          </a:gradFill>
        </p:spPr>
        <p:txBody>
          <a:bodyPr/>
          <a:lstStyle/>
          <a:p>
            <a:r>
              <a:rPr lang="en-US" sz="2000" b="1" dirty="0">
                <a:solidFill>
                  <a:schemeClr val="bg1"/>
                </a:solidFill>
                <a:latin typeface="Calibri" pitchFamily="34" charset="0"/>
                <a:cs typeface="Arial" charset="0"/>
              </a:rPr>
              <a:t>Herbert Wertheim College of Medicine</a:t>
            </a:r>
            <a:br>
              <a:rPr lang="en-US" sz="2000" b="1" dirty="0">
                <a:solidFill>
                  <a:schemeClr val="bg1"/>
                </a:solidFill>
                <a:latin typeface="Calibri" pitchFamily="34" charset="0"/>
                <a:cs typeface="Arial" charset="0"/>
              </a:rPr>
            </a:br>
            <a:r>
              <a:rPr lang="en-US" sz="2000" b="1" dirty="0">
                <a:solidFill>
                  <a:schemeClr val="bg1"/>
                </a:solidFill>
                <a:latin typeface="Calibri" pitchFamily="34" charset="0"/>
                <a:cs typeface="Arial" charset="0"/>
              </a:rPr>
              <a:t>Employee Recognition</a:t>
            </a:r>
          </a:p>
        </p:txBody>
      </p:sp>
      <p:sp>
        <p:nvSpPr>
          <p:cNvPr id="210965" name="Line 3"/>
          <p:cNvSpPr>
            <a:spLocks noChangeShapeType="1"/>
          </p:cNvSpPr>
          <p:nvPr/>
        </p:nvSpPr>
        <p:spPr bwMode="auto">
          <a:xfrm>
            <a:off x="0" y="1143000"/>
            <a:ext cx="9144000" cy="0"/>
          </a:xfrm>
          <a:prstGeom prst="line">
            <a:avLst/>
          </a:prstGeom>
          <a:noFill/>
          <a:ln w="57150">
            <a:solidFill>
              <a:srgbClr val="9B8928"/>
            </a:solidFill>
            <a:round/>
            <a:headEnd/>
            <a:tailEnd/>
          </a:ln>
        </p:spPr>
        <p:txBody>
          <a:bodyPr/>
          <a:lstStyle/>
          <a:p>
            <a:endParaRPr lang="en-US" dirty="0"/>
          </a:p>
        </p:txBody>
      </p:sp>
      <p:sp>
        <p:nvSpPr>
          <p:cNvPr id="210966" name="Line 4"/>
          <p:cNvSpPr>
            <a:spLocks noChangeShapeType="1"/>
          </p:cNvSpPr>
          <p:nvPr/>
        </p:nvSpPr>
        <p:spPr bwMode="auto">
          <a:xfrm>
            <a:off x="0" y="1190625"/>
            <a:ext cx="9144000" cy="0"/>
          </a:xfrm>
          <a:prstGeom prst="line">
            <a:avLst/>
          </a:prstGeom>
          <a:noFill/>
          <a:ln w="12700">
            <a:solidFill>
              <a:srgbClr val="9B8928"/>
            </a:solidFill>
            <a:round/>
            <a:headEnd/>
            <a:tailEnd/>
          </a:ln>
        </p:spPr>
        <p:txBody>
          <a:bodyPr/>
          <a:lstStyle/>
          <a:p>
            <a:endParaRPr lang="en-US" dirty="0"/>
          </a:p>
        </p:txBody>
      </p:sp>
      <p:sp>
        <p:nvSpPr>
          <p:cNvPr id="8" name="Slide Number Placeholder 7"/>
          <p:cNvSpPr>
            <a:spLocks noGrp="1"/>
          </p:cNvSpPr>
          <p:nvPr>
            <p:ph type="sldNum" sz="quarter" idx="12"/>
          </p:nvPr>
        </p:nvSpPr>
        <p:spPr/>
        <p:txBody>
          <a:bodyPr/>
          <a:lstStyle/>
          <a:p>
            <a:pPr>
              <a:defRPr/>
            </a:pPr>
            <a:fld id="{8015CFF0-7D72-4104-BBD1-0B616D3E7A5F}" type="slidenum">
              <a:rPr lang="en-US" smtClean="0"/>
              <a:pPr>
                <a:defRPr/>
              </a:pPr>
              <a:t>6</a:t>
            </a:fld>
            <a:endParaRPr lang="en-US" dirty="0"/>
          </a:p>
        </p:txBody>
      </p:sp>
      <p:sp>
        <p:nvSpPr>
          <p:cNvPr id="9" name="TextBox 8"/>
          <p:cNvSpPr txBox="1"/>
          <p:nvPr/>
        </p:nvSpPr>
        <p:spPr>
          <a:xfrm>
            <a:off x="377228" y="2847068"/>
            <a:ext cx="8334375" cy="3939540"/>
          </a:xfrm>
          <a:prstGeom prst="rect">
            <a:avLst/>
          </a:prstGeom>
          <a:noFill/>
        </p:spPr>
        <p:txBody>
          <a:bodyPr wrap="square" rtlCol="0">
            <a:spAutoFit/>
          </a:bodyPr>
          <a:lstStyle/>
          <a:p>
            <a:pPr marL="342900" indent="-342900">
              <a:spcBef>
                <a:spcPts val="600"/>
              </a:spcBef>
              <a:spcAft>
                <a:spcPts val="600"/>
              </a:spcAft>
              <a:buFont typeface="Wingdings" panose="05000000000000000000" pitchFamily="2" charset="2"/>
              <a:buChar char="Ø"/>
            </a:pPr>
            <a:r>
              <a:rPr lang="en-US" dirty="0" smtClean="0">
                <a:solidFill>
                  <a:srgbClr val="002060"/>
                </a:solidFill>
                <a:latin typeface="Calibri" pitchFamily="34" charset="0"/>
                <a:cs typeface="Calibri" pitchFamily="34" charset="0"/>
              </a:rPr>
              <a:t>Recognition at special meeting</a:t>
            </a:r>
          </a:p>
          <a:p>
            <a:pPr marL="342900" indent="-342900">
              <a:spcBef>
                <a:spcPts val="600"/>
              </a:spcBef>
              <a:spcAft>
                <a:spcPts val="600"/>
              </a:spcAft>
              <a:buFont typeface="Wingdings" panose="05000000000000000000" pitchFamily="2" charset="2"/>
              <a:buChar char="Ø"/>
            </a:pPr>
            <a:r>
              <a:rPr lang="en-US" dirty="0">
                <a:solidFill>
                  <a:srgbClr val="002060"/>
                </a:solidFill>
                <a:latin typeface="Calibri" pitchFamily="34" charset="0"/>
                <a:cs typeface="Calibri" pitchFamily="34" charset="0"/>
              </a:rPr>
              <a:t>Surprise your team with a pizza party or special breakfast</a:t>
            </a:r>
          </a:p>
          <a:p>
            <a:pPr marL="342900" indent="-342900">
              <a:spcBef>
                <a:spcPts val="600"/>
              </a:spcBef>
              <a:spcAft>
                <a:spcPts val="600"/>
              </a:spcAft>
              <a:buFont typeface="Wingdings" panose="05000000000000000000" pitchFamily="2" charset="2"/>
              <a:buChar char="Ø"/>
            </a:pPr>
            <a:r>
              <a:rPr lang="en-US" dirty="0" smtClean="0">
                <a:solidFill>
                  <a:srgbClr val="002060"/>
                </a:solidFill>
                <a:latin typeface="Calibri" pitchFamily="34" charset="0"/>
                <a:cs typeface="Calibri" pitchFamily="34" charset="0"/>
              </a:rPr>
              <a:t>Arrange for a team to present project to higher level administrators</a:t>
            </a:r>
          </a:p>
          <a:p>
            <a:pPr marL="342900" indent="-342900">
              <a:spcBef>
                <a:spcPts val="600"/>
              </a:spcBef>
              <a:spcAft>
                <a:spcPts val="600"/>
              </a:spcAft>
              <a:buFont typeface="Wingdings" panose="05000000000000000000" pitchFamily="2" charset="2"/>
              <a:buChar char="Ø"/>
            </a:pPr>
            <a:r>
              <a:rPr lang="en-US" dirty="0" smtClean="0">
                <a:solidFill>
                  <a:srgbClr val="002060"/>
                </a:solidFill>
                <a:latin typeface="Calibri" pitchFamily="34" charset="0"/>
                <a:cs typeface="Calibri" pitchFamily="34" charset="0"/>
              </a:rPr>
              <a:t>Invite employee to a higher level management meeting</a:t>
            </a:r>
          </a:p>
          <a:p>
            <a:pPr marL="342900" indent="-342900">
              <a:spcBef>
                <a:spcPts val="600"/>
              </a:spcBef>
              <a:spcAft>
                <a:spcPts val="600"/>
              </a:spcAft>
              <a:buFont typeface="Wingdings" panose="05000000000000000000" pitchFamily="2" charset="2"/>
              <a:buChar char="Ø"/>
            </a:pPr>
            <a:r>
              <a:rPr lang="en-US" dirty="0" smtClean="0">
                <a:solidFill>
                  <a:srgbClr val="002060"/>
                </a:solidFill>
                <a:latin typeface="Calibri" pitchFamily="34" charset="0"/>
                <a:cs typeface="Calibri" pitchFamily="34" charset="0"/>
              </a:rPr>
              <a:t>Ask your supervisor to attend a meeting with your employees and thank them for their contributions</a:t>
            </a:r>
          </a:p>
          <a:p>
            <a:pPr marL="342900" indent="-342900">
              <a:spcBef>
                <a:spcPts val="600"/>
              </a:spcBef>
              <a:spcAft>
                <a:spcPts val="600"/>
              </a:spcAft>
              <a:buFont typeface="Wingdings" panose="05000000000000000000" pitchFamily="2" charset="2"/>
              <a:buChar char="Ø"/>
            </a:pPr>
            <a:r>
              <a:rPr lang="en-US" dirty="0">
                <a:solidFill>
                  <a:srgbClr val="002060"/>
                </a:solidFill>
                <a:latin typeface="Calibri" pitchFamily="34" charset="0"/>
                <a:cs typeface="Calibri" pitchFamily="34" charset="0"/>
              </a:rPr>
              <a:t>Invite an employee to lunch </a:t>
            </a:r>
          </a:p>
          <a:p>
            <a:pPr marL="342900" indent="-342900">
              <a:spcBef>
                <a:spcPts val="600"/>
              </a:spcBef>
              <a:spcAft>
                <a:spcPts val="600"/>
              </a:spcAft>
              <a:buFont typeface="Wingdings" panose="05000000000000000000" pitchFamily="2" charset="2"/>
              <a:buChar char="Ø"/>
            </a:pPr>
            <a:r>
              <a:rPr lang="en-US" dirty="0" smtClean="0">
                <a:solidFill>
                  <a:srgbClr val="002060"/>
                </a:solidFill>
                <a:latin typeface="Calibri" pitchFamily="34" charset="0"/>
                <a:cs typeface="Calibri" pitchFamily="34" charset="0"/>
              </a:rPr>
              <a:t>Send employee/team an email at the conclusion of a project giving thanks to their contributions and copy your supervisor and other high level administrators</a:t>
            </a:r>
          </a:p>
          <a:p>
            <a:pPr marL="342900" indent="-342900">
              <a:spcBef>
                <a:spcPts val="600"/>
              </a:spcBef>
              <a:spcAft>
                <a:spcPts val="600"/>
              </a:spcAft>
              <a:buFont typeface="Wingdings" panose="05000000000000000000" pitchFamily="2" charset="2"/>
              <a:buChar char="Ø"/>
            </a:pPr>
            <a:r>
              <a:rPr lang="en-US" dirty="0" smtClean="0">
                <a:solidFill>
                  <a:srgbClr val="002060"/>
                </a:solidFill>
                <a:latin typeface="Calibri" pitchFamily="34" charset="0"/>
                <a:cs typeface="Calibri" pitchFamily="34" charset="0"/>
              </a:rPr>
              <a:t>Encourage </a:t>
            </a:r>
            <a:r>
              <a:rPr lang="en-US" dirty="0">
                <a:solidFill>
                  <a:srgbClr val="002060"/>
                </a:solidFill>
                <a:latin typeface="Calibri" pitchFamily="34" charset="0"/>
                <a:cs typeface="Calibri" pitchFamily="34" charset="0"/>
              </a:rPr>
              <a:t>and recognize employees that pursue continuing </a:t>
            </a:r>
            <a:r>
              <a:rPr lang="en-US" dirty="0" smtClean="0">
                <a:solidFill>
                  <a:srgbClr val="002060"/>
                </a:solidFill>
                <a:latin typeface="Calibri" pitchFamily="34" charset="0"/>
                <a:cs typeface="Calibri" pitchFamily="34" charset="0"/>
              </a:rPr>
              <a:t>education</a:t>
            </a:r>
            <a:endParaRPr lang="en-US" dirty="0">
              <a:solidFill>
                <a:srgbClr val="002060"/>
              </a:solidFill>
              <a:latin typeface="Calibri" pitchFamily="34" charset="0"/>
              <a:cs typeface="Calibri" pitchFamily="34" charset="0"/>
            </a:endParaRPr>
          </a:p>
        </p:txBody>
      </p:sp>
      <p:sp>
        <p:nvSpPr>
          <p:cNvPr id="10" name="Rectangle 9"/>
          <p:cNvSpPr/>
          <p:nvPr/>
        </p:nvSpPr>
        <p:spPr>
          <a:xfrm>
            <a:off x="903140" y="1822494"/>
            <a:ext cx="7378996" cy="839219"/>
          </a:xfrm>
          <a:prstGeom prst="rect">
            <a:avLst/>
          </a:prstGeom>
          <a:solidFill>
            <a:srgbClr val="30548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buClr>
                <a:schemeClr val="bg1"/>
              </a:buClr>
              <a:buSzPct val="125000"/>
              <a:buFont typeface="Wingdings" pitchFamily="2" charset="2"/>
              <a:buChar char="Ø"/>
            </a:pPr>
            <a:endParaRPr lang="en-US" sz="2400" b="1" dirty="0" smtClean="0">
              <a:solidFill>
                <a:schemeClr val="bg1"/>
              </a:solidFill>
              <a:latin typeface="Calibri" pitchFamily="34" charset="0"/>
              <a:cs typeface="Calibri" pitchFamily="34" charset="0"/>
            </a:endParaRPr>
          </a:p>
          <a:p>
            <a:pPr algn="ctr">
              <a:buClr>
                <a:schemeClr val="bg1"/>
              </a:buClr>
              <a:buSzPct val="125000"/>
            </a:pPr>
            <a:r>
              <a:rPr lang="en-US" sz="2400" b="1" dirty="0" smtClean="0">
                <a:solidFill>
                  <a:schemeClr val="bg1"/>
                </a:solidFill>
                <a:latin typeface="Calibri" pitchFamily="34" charset="0"/>
                <a:cs typeface="Calibri" pitchFamily="34" charset="0"/>
              </a:rPr>
              <a:t>Employee Recognition EXAMPLES</a:t>
            </a:r>
            <a:endParaRPr lang="en-US" sz="2400" b="1" dirty="0">
              <a:solidFill>
                <a:schemeClr val="bg1"/>
              </a:solidFill>
              <a:latin typeface="Calibri" pitchFamily="34" charset="0"/>
              <a:cs typeface="Calibri" pitchFamily="34" charset="0"/>
            </a:endParaRPr>
          </a:p>
          <a:p>
            <a:pPr marL="457200" indent="-457200" algn="ctr">
              <a:buClr>
                <a:schemeClr val="bg1"/>
              </a:buClr>
              <a:buSzPct val="125000"/>
              <a:buFont typeface="Wingdings" pitchFamily="2" charset="2"/>
              <a:buChar char="Ø"/>
            </a:pPr>
            <a:endParaRPr lang="en-US" sz="2400" b="1" dirty="0">
              <a:solidFill>
                <a:schemeClr val="bg1"/>
              </a:solidFill>
              <a:latin typeface="Calibri" pitchFamily="34" charset="0"/>
              <a:cs typeface="Calibri" pitchFamily="34" charset="0"/>
            </a:endParaRPr>
          </a:p>
        </p:txBody>
      </p:sp>
      <p:pic>
        <p:nvPicPr>
          <p:cNvPr id="3076" name="Picture 4" descr="http://asmithblog.com/wp-content/uploads/2015/11/better_idea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57941" y="3803892"/>
            <a:ext cx="839224" cy="839224"/>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www.colourfulthinkers.com/wp/wp-content/uploads/2011/08/creative-brain.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1551" y="2870554"/>
            <a:ext cx="1923469" cy="1352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806101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64" name="Rectangle 2"/>
          <p:cNvSpPr>
            <a:spLocks noGrp="1" noChangeArrowheads="1"/>
          </p:cNvSpPr>
          <p:nvPr>
            <p:ph type="title"/>
          </p:nvPr>
        </p:nvSpPr>
        <p:spPr>
          <a:xfrm>
            <a:off x="0" y="0"/>
            <a:ext cx="9144000" cy="1143000"/>
          </a:xfrm>
          <a:gradFill rotWithShape="1">
            <a:gsLst>
              <a:gs pos="0">
                <a:srgbClr val="16273E"/>
              </a:gs>
              <a:gs pos="50000">
                <a:srgbClr val="305486"/>
              </a:gs>
              <a:gs pos="100000">
                <a:srgbClr val="16273E"/>
              </a:gs>
            </a:gsLst>
            <a:lin ang="5400000" scaled="1"/>
          </a:gradFill>
        </p:spPr>
        <p:txBody>
          <a:bodyPr/>
          <a:lstStyle/>
          <a:p>
            <a:r>
              <a:rPr lang="en-US" sz="2000" b="1" dirty="0">
                <a:solidFill>
                  <a:schemeClr val="bg1"/>
                </a:solidFill>
                <a:latin typeface="Calibri" pitchFamily="34" charset="0"/>
                <a:cs typeface="Arial" charset="0"/>
              </a:rPr>
              <a:t>Herbert Wertheim College of Medicine</a:t>
            </a:r>
            <a:br>
              <a:rPr lang="en-US" sz="2000" b="1" dirty="0">
                <a:solidFill>
                  <a:schemeClr val="bg1"/>
                </a:solidFill>
                <a:latin typeface="Calibri" pitchFamily="34" charset="0"/>
                <a:cs typeface="Arial" charset="0"/>
              </a:rPr>
            </a:br>
            <a:r>
              <a:rPr lang="en-US" sz="2000" b="1" dirty="0">
                <a:solidFill>
                  <a:schemeClr val="bg1"/>
                </a:solidFill>
                <a:latin typeface="Calibri" pitchFamily="34" charset="0"/>
                <a:cs typeface="Arial" charset="0"/>
              </a:rPr>
              <a:t>Employee Recognition</a:t>
            </a:r>
          </a:p>
        </p:txBody>
      </p:sp>
      <p:sp>
        <p:nvSpPr>
          <p:cNvPr id="210965" name="Line 3"/>
          <p:cNvSpPr>
            <a:spLocks noChangeShapeType="1"/>
          </p:cNvSpPr>
          <p:nvPr/>
        </p:nvSpPr>
        <p:spPr bwMode="auto">
          <a:xfrm>
            <a:off x="0" y="1143000"/>
            <a:ext cx="9144000" cy="0"/>
          </a:xfrm>
          <a:prstGeom prst="line">
            <a:avLst/>
          </a:prstGeom>
          <a:noFill/>
          <a:ln w="57150">
            <a:solidFill>
              <a:srgbClr val="9B8928"/>
            </a:solidFill>
            <a:round/>
            <a:headEnd/>
            <a:tailEnd/>
          </a:ln>
        </p:spPr>
        <p:txBody>
          <a:bodyPr/>
          <a:lstStyle/>
          <a:p>
            <a:endParaRPr lang="en-US" dirty="0"/>
          </a:p>
        </p:txBody>
      </p:sp>
      <p:sp>
        <p:nvSpPr>
          <p:cNvPr id="210966" name="Line 4"/>
          <p:cNvSpPr>
            <a:spLocks noChangeShapeType="1"/>
          </p:cNvSpPr>
          <p:nvPr/>
        </p:nvSpPr>
        <p:spPr bwMode="auto">
          <a:xfrm>
            <a:off x="0" y="1190625"/>
            <a:ext cx="9144000" cy="0"/>
          </a:xfrm>
          <a:prstGeom prst="line">
            <a:avLst/>
          </a:prstGeom>
          <a:noFill/>
          <a:ln w="12700">
            <a:solidFill>
              <a:srgbClr val="9B8928"/>
            </a:solidFill>
            <a:round/>
            <a:headEnd/>
            <a:tailEnd/>
          </a:ln>
        </p:spPr>
        <p:txBody>
          <a:bodyPr/>
          <a:lstStyle/>
          <a:p>
            <a:endParaRPr lang="en-US" dirty="0"/>
          </a:p>
        </p:txBody>
      </p:sp>
      <p:sp>
        <p:nvSpPr>
          <p:cNvPr id="8" name="Slide Number Placeholder 7"/>
          <p:cNvSpPr>
            <a:spLocks noGrp="1"/>
          </p:cNvSpPr>
          <p:nvPr>
            <p:ph type="sldNum" sz="quarter" idx="12"/>
          </p:nvPr>
        </p:nvSpPr>
        <p:spPr/>
        <p:txBody>
          <a:bodyPr/>
          <a:lstStyle/>
          <a:p>
            <a:pPr>
              <a:defRPr/>
            </a:pPr>
            <a:fld id="{8015CFF0-7D72-4104-BBD1-0B616D3E7A5F}" type="slidenum">
              <a:rPr lang="en-US" smtClean="0"/>
              <a:pPr>
                <a:defRPr/>
              </a:pPr>
              <a:t>7</a:t>
            </a:fld>
            <a:endParaRPr lang="en-US" dirty="0"/>
          </a:p>
        </p:txBody>
      </p:sp>
      <p:sp>
        <p:nvSpPr>
          <p:cNvPr id="9" name="TextBox 8"/>
          <p:cNvSpPr txBox="1"/>
          <p:nvPr/>
        </p:nvSpPr>
        <p:spPr>
          <a:xfrm>
            <a:off x="377228" y="2908853"/>
            <a:ext cx="8334375" cy="2323713"/>
          </a:xfrm>
          <a:prstGeom prst="rect">
            <a:avLst/>
          </a:prstGeom>
          <a:noFill/>
        </p:spPr>
        <p:txBody>
          <a:bodyPr wrap="square" rtlCol="0">
            <a:spAutoFit/>
          </a:bodyPr>
          <a:lstStyle/>
          <a:p>
            <a:pPr marL="342900" indent="-342900">
              <a:spcBef>
                <a:spcPts val="600"/>
              </a:spcBef>
              <a:buFont typeface="Wingdings" panose="05000000000000000000" pitchFamily="2" charset="2"/>
              <a:buChar char="Ø"/>
            </a:pPr>
            <a:endParaRPr lang="en-US" sz="2200" u="sng" dirty="0" smtClean="0">
              <a:solidFill>
                <a:srgbClr val="002060"/>
              </a:solidFill>
              <a:latin typeface="Calibri" pitchFamily="34" charset="0"/>
              <a:cs typeface="Calibri" pitchFamily="34" charset="0"/>
            </a:endParaRPr>
          </a:p>
          <a:p>
            <a:pPr marL="342900" indent="-342900">
              <a:spcBef>
                <a:spcPts val="600"/>
              </a:spcBef>
              <a:spcAft>
                <a:spcPts val="600"/>
              </a:spcAft>
              <a:buFont typeface="Arial" panose="020B0604020202020204" pitchFamily="34" charset="0"/>
              <a:buChar char="•"/>
            </a:pPr>
            <a:r>
              <a:rPr lang="en-US" sz="2200" dirty="0" smtClean="0">
                <a:solidFill>
                  <a:srgbClr val="002060"/>
                </a:solidFill>
                <a:latin typeface="Calibri" pitchFamily="34" charset="0"/>
                <a:cs typeface="Calibri" pitchFamily="34" charset="0"/>
              </a:rPr>
              <a:t>Identify what is </a:t>
            </a:r>
            <a:r>
              <a:rPr lang="en-US" sz="2200" u="sng" dirty="0" smtClean="0">
                <a:solidFill>
                  <a:srgbClr val="002060"/>
                </a:solidFill>
                <a:latin typeface="Calibri" pitchFamily="34" charset="0"/>
                <a:cs typeface="Calibri" pitchFamily="34" charset="0"/>
              </a:rPr>
              <a:t>meaningful</a:t>
            </a:r>
            <a:r>
              <a:rPr lang="en-US" sz="2200" dirty="0" smtClean="0">
                <a:solidFill>
                  <a:srgbClr val="002060"/>
                </a:solidFill>
                <a:latin typeface="Calibri" pitchFamily="34" charset="0"/>
                <a:cs typeface="Calibri" pitchFamily="34" charset="0"/>
              </a:rPr>
              <a:t> for your employees</a:t>
            </a:r>
          </a:p>
          <a:p>
            <a:pPr marL="342900" indent="-342900">
              <a:spcBef>
                <a:spcPts val="600"/>
              </a:spcBef>
              <a:spcAft>
                <a:spcPts val="600"/>
              </a:spcAft>
              <a:buFont typeface="Arial" panose="020B0604020202020204" pitchFamily="34" charset="0"/>
              <a:buChar char="•"/>
            </a:pPr>
            <a:r>
              <a:rPr lang="en-US" sz="2200" dirty="0" smtClean="0">
                <a:solidFill>
                  <a:srgbClr val="002060"/>
                </a:solidFill>
                <a:latin typeface="Calibri" pitchFamily="34" charset="0"/>
                <a:cs typeface="Calibri" pitchFamily="34" charset="0"/>
              </a:rPr>
              <a:t>Make it </a:t>
            </a:r>
            <a:r>
              <a:rPr lang="en-US" sz="2200" u="sng" dirty="0" smtClean="0">
                <a:solidFill>
                  <a:srgbClr val="002060"/>
                </a:solidFill>
                <a:latin typeface="Calibri" pitchFamily="34" charset="0"/>
                <a:cs typeface="Calibri" pitchFamily="34" charset="0"/>
              </a:rPr>
              <a:t>timely</a:t>
            </a:r>
          </a:p>
          <a:p>
            <a:pPr marL="342900" indent="-342900">
              <a:spcBef>
                <a:spcPts val="600"/>
              </a:spcBef>
              <a:spcAft>
                <a:spcPts val="600"/>
              </a:spcAft>
              <a:buFont typeface="Arial" panose="020B0604020202020204" pitchFamily="34" charset="0"/>
              <a:buChar char="•"/>
            </a:pPr>
            <a:r>
              <a:rPr lang="en-US" sz="2200" dirty="0" smtClean="0">
                <a:solidFill>
                  <a:srgbClr val="002060"/>
                </a:solidFill>
                <a:latin typeface="Calibri" pitchFamily="34" charset="0"/>
                <a:cs typeface="Calibri" pitchFamily="34" charset="0"/>
              </a:rPr>
              <a:t>Keep it </a:t>
            </a:r>
            <a:r>
              <a:rPr lang="en-US" sz="2200" u="sng" dirty="0" smtClean="0">
                <a:solidFill>
                  <a:srgbClr val="002060"/>
                </a:solidFill>
                <a:latin typeface="Calibri" pitchFamily="34" charset="0"/>
                <a:cs typeface="Calibri" pitchFamily="34" charset="0"/>
              </a:rPr>
              <a:t>consistent</a:t>
            </a:r>
          </a:p>
          <a:p>
            <a:pPr marL="342900" indent="-342900">
              <a:spcBef>
                <a:spcPts val="600"/>
              </a:spcBef>
              <a:spcAft>
                <a:spcPts val="600"/>
              </a:spcAft>
              <a:buFont typeface="Arial" panose="020B0604020202020204" pitchFamily="34" charset="0"/>
              <a:buChar char="•"/>
            </a:pPr>
            <a:r>
              <a:rPr lang="en-US" sz="2200" dirty="0" smtClean="0">
                <a:solidFill>
                  <a:srgbClr val="002060"/>
                </a:solidFill>
                <a:latin typeface="Calibri" pitchFamily="34" charset="0"/>
                <a:cs typeface="Calibri" pitchFamily="34" charset="0"/>
              </a:rPr>
              <a:t>Recognize </a:t>
            </a:r>
            <a:r>
              <a:rPr lang="en-US" sz="2200" u="sng" dirty="0" smtClean="0">
                <a:solidFill>
                  <a:srgbClr val="002060"/>
                </a:solidFill>
                <a:latin typeface="Calibri" pitchFamily="34" charset="0"/>
                <a:cs typeface="Calibri" pitchFamily="34" charset="0"/>
              </a:rPr>
              <a:t>all levels</a:t>
            </a:r>
            <a:r>
              <a:rPr lang="en-US" sz="2200" dirty="0" smtClean="0">
                <a:solidFill>
                  <a:srgbClr val="002060"/>
                </a:solidFill>
                <a:latin typeface="Calibri" pitchFamily="34" charset="0"/>
                <a:cs typeface="Calibri" pitchFamily="34" charset="0"/>
              </a:rPr>
              <a:t> of employees</a:t>
            </a:r>
            <a:endParaRPr lang="en-US" sz="2200" dirty="0">
              <a:solidFill>
                <a:srgbClr val="002060"/>
              </a:solidFill>
              <a:latin typeface="Calibri" pitchFamily="34" charset="0"/>
              <a:cs typeface="Calibri" pitchFamily="34" charset="0"/>
            </a:endParaRPr>
          </a:p>
        </p:txBody>
      </p:sp>
      <p:sp>
        <p:nvSpPr>
          <p:cNvPr id="10" name="Rectangle 9"/>
          <p:cNvSpPr/>
          <p:nvPr/>
        </p:nvSpPr>
        <p:spPr>
          <a:xfrm>
            <a:off x="903140" y="1822494"/>
            <a:ext cx="7378996" cy="839219"/>
          </a:xfrm>
          <a:prstGeom prst="rect">
            <a:avLst/>
          </a:prstGeom>
          <a:solidFill>
            <a:srgbClr val="305486"/>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ctr">
              <a:buClr>
                <a:schemeClr val="bg1"/>
              </a:buClr>
              <a:buSzPct val="125000"/>
              <a:buFont typeface="Wingdings" pitchFamily="2" charset="2"/>
              <a:buChar char="Ø"/>
            </a:pPr>
            <a:endParaRPr lang="en-US" sz="2400" b="1" dirty="0" smtClean="0">
              <a:solidFill>
                <a:schemeClr val="bg1"/>
              </a:solidFill>
              <a:latin typeface="Calibri" pitchFamily="34" charset="0"/>
              <a:cs typeface="Calibri" pitchFamily="34" charset="0"/>
            </a:endParaRPr>
          </a:p>
          <a:p>
            <a:pPr algn="ctr">
              <a:buClr>
                <a:schemeClr val="bg1"/>
              </a:buClr>
              <a:buSzPct val="125000"/>
            </a:pPr>
            <a:r>
              <a:rPr lang="en-US" sz="2400" b="1" dirty="0" smtClean="0">
                <a:solidFill>
                  <a:schemeClr val="bg1"/>
                </a:solidFill>
                <a:latin typeface="Calibri" pitchFamily="34" charset="0"/>
                <a:cs typeface="Calibri" pitchFamily="34" charset="0"/>
              </a:rPr>
              <a:t>Employee Recognition </a:t>
            </a:r>
            <a:r>
              <a:rPr lang="en-US" sz="2400" b="1" dirty="0" smtClean="0">
                <a:solidFill>
                  <a:schemeClr val="bg1"/>
                </a:solidFill>
                <a:latin typeface="Calibri" pitchFamily="34" charset="0"/>
                <a:cs typeface="Calibri" pitchFamily="34" charset="0"/>
              </a:rPr>
              <a:t>TIPS</a:t>
            </a:r>
          </a:p>
          <a:p>
            <a:pPr marL="457200" indent="-457200" algn="ctr">
              <a:buClr>
                <a:schemeClr val="bg1"/>
              </a:buClr>
              <a:buSzPct val="125000"/>
              <a:buFont typeface="Wingdings" pitchFamily="2" charset="2"/>
              <a:buChar char="Ø"/>
            </a:pPr>
            <a:endParaRPr lang="en-US" sz="2400" b="1" dirty="0">
              <a:solidFill>
                <a:schemeClr val="bg1"/>
              </a:solidFill>
              <a:latin typeface="Calibri" pitchFamily="34" charset="0"/>
              <a:cs typeface="Calibri" pitchFamily="34" charset="0"/>
            </a:endParaRPr>
          </a:p>
        </p:txBody>
      </p:sp>
      <p:pic>
        <p:nvPicPr>
          <p:cNvPr id="4104" name="Picture 8" descr="http://theupcycleblog.com/wp-content/uploads/2012/11/tips-ic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8161" y="4056121"/>
            <a:ext cx="1586662" cy="1586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73983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64" name="Rectangle 2"/>
          <p:cNvSpPr>
            <a:spLocks noGrp="1" noChangeArrowheads="1"/>
          </p:cNvSpPr>
          <p:nvPr>
            <p:ph type="title"/>
          </p:nvPr>
        </p:nvSpPr>
        <p:spPr>
          <a:xfrm>
            <a:off x="0" y="0"/>
            <a:ext cx="9144000" cy="1143000"/>
          </a:xfrm>
          <a:gradFill rotWithShape="1">
            <a:gsLst>
              <a:gs pos="0">
                <a:srgbClr val="16273E"/>
              </a:gs>
              <a:gs pos="50000">
                <a:srgbClr val="305486"/>
              </a:gs>
              <a:gs pos="100000">
                <a:srgbClr val="16273E"/>
              </a:gs>
            </a:gsLst>
            <a:lin ang="5400000" scaled="1"/>
          </a:gradFill>
        </p:spPr>
        <p:txBody>
          <a:bodyPr/>
          <a:lstStyle/>
          <a:p>
            <a:r>
              <a:rPr lang="en-US" sz="2000" b="1" dirty="0">
                <a:solidFill>
                  <a:schemeClr val="bg1"/>
                </a:solidFill>
                <a:latin typeface="Calibri" pitchFamily="34" charset="0"/>
                <a:cs typeface="Arial" charset="0"/>
              </a:rPr>
              <a:t>Herbert Wertheim College of Medicine</a:t>
            </a:r>
            <a:br>
              <a:rPr lang="en-US" sz="2000" b="1" dirty="0">
                <a:solidFill>
                  <a:schemeClr val="bg1"/>
                </a:solidFill>
                <a:latin typeface="Calibri" pitchFamily="34" charset="0"/>
                <a:cs typeface="Arial" charset="0"/>
              </a:rPr>
            </a:br>
            <a:r>
              <a:rPr lang="en-US" sz="2000" b="1" dirty="0">
                <a:solidFill>
                  <a:schemeClr val="bg1"/>
                </a:solidFill>
                <a:latin typeface="Calibri" pitchFamily="34" charset="0"/>
                <a:cs typeface="Arial" charset="0"/>
              </a:rPr>
              <a:t>Contact </a:t>
            </a:r>
            <a:r>
              <a:rPr lang="en-US" sz="2000" b="1" dirty="0" smtClean="0">
                <a:solidFill>
                  <a:schemeClr val="bg1"/>
                </a:solidFill>
                <a:latin typeface="Calibri" pitchFamily="34" charset="0"/>
                <a:cs typeface="Arial" charset="0"/>
              </a:rPr>
              <a:t>Information</a:t>
            </a:r>
            <a:endParaRPr lang="en-US" sz="1400" b="1" dirty="0" smtClean="0">
              <a:solidFill>
                <a:schemeClr val="bg1"/>
              </a:solidFill>
              <a:latin typeface="Calibri" pitchFamily="34" charset="0"/>
            </a:endParaRPr>
          </a:p>
        </p:txBody>
      </p:sp>
      <p:sp>
        <p:nvSpPr>
          <p:cNvPr id="210965" name="Line 3"/>
          <p:cNvSpPr>
            <a:spLocks noChangeShapeType="1"/>
          </p:cNvSpPr>
          <p:nvPr/>
        </p:nvSpPr>
        <p:spPr bwMode="auto">
          <a:xfrm>
            <a:off x="0" y="1143000"/>
            <a:ext cx="9144000" cy="0"/>
          </a:xfrm>
          <a:prstGeom prst="line">
            <a:avLst/>
          </a:prstGeom>
          <a:noFill/>
          <a:ln w="57150">
            <a:solidFill>
              <a:srgbClr val="9B8928"/>
            </a:solidFill>
            <a:round/>
            <a:headEnd/>
            <a:tailEnd/>
          </a:ln>
        </p:spPr>
        <p:txBody>
          <a:bodyPr/>
          <a:lstStyle/>
          <a:p>
            <a:endParaRPr lang="en-US" dirty="0"/>
          </a:p>
        </p:txBody>
      </p:sp>
      <p:sp>
        <p:nvSpPr>
          <p:cNvPr id="210966" name="Line 4"/>
          <p:cNvSpPr>
            <a:spLocks noChangeShapeType="1"/>
          </p:cNvSpPr>
          <p:nvPr/>
        </p:nvSpPr>
        <p:spPr bwMode="auto">
          <a:xfrm>
            <a:off x="0" y="1190625"/>
            <a:ext cx="9144000" cy="0"/>
          </a:xfrm>
          <a:prstGeom prst="line">
            <a:avLst/>
          </a:prstGeom>
          <a:noFill/>
          <a:ln w="12700">
            <a:solidFill>
              <a:srgbClr val="9B8928"/>
            </a:solidFill>
            <a:round/>
            <a:headEnd/>
            <a:tailEnd/>
          </a:ln>
        </p:spPr>
        <p:txBody>
          <a:bodyPr/>
          <a:lstStyle/>
          <a:p>
            <a:endParaRPr lang="en-US" dirty="0"/>
          </a:p>
        </p:txBody>
      </p:sp>
      <p:sp>
        <p:nvSpPr>
          <p:cNvPr id="8" name="Slide Number Placeholder 7"/>
          <p:cNvSpPr>
            <a:spLocks noGrp="1"/>
          </p:cNvSpPr>
          <p:nvPr>
            <p:ph type="sldNum" sz="quarter" idx="12"/>
          </p:nvPr>
        </p:nvSpPr>
        <p:spPr/>
        <p:txBody>
          <a:bodyPr/>
          <a:lstStyle/>
          <a:p>
            <a:pPr>
              <a:defRPr/>
            </a:pPr>
            <a:fld id="{8015CFF0-7D72-4104-BBD1-0B616D3E7A5F}" type="slidenum">
              <a:rPr lang="en-US" smtClean="0"/>
              <a:pPr>
                <a:defRPr/>
              </a:pPr>
              <a:t>8</a:t>
            </a:fld>
            <a:endParaRPr lang="en-US" dirty="0"/>
          </a:p>
        </p:txBody>
      </p:sp>
      <p:sp>
        <p:nvSpPr>
          <p:cNvPr id="7" name="TextBox 6"/>
          <p:cNvSpPr txBox="1"/>
          <p:nvPr/>
        </p:nvSpPr>
        <p:spPr>
          <a:xfrm>
            <a:off x="425450" y="1618686"/>
            <a:ext cx="8334375" cy="2292935"/>
          </a:xfrm>
          <a:prstGeom prst="rect">
            <a:avLst/>
          </a:prstGeom>
          <a:noFill/>
        </p:spPr>
        <p:txBody>
          <a:bodyPr wrap="square" rtlCol="0">
            <a:spAutoFit/>
          </a:bodyPr>
          <a:lstStyle/>
          <a:p>
            <a:endParaRPr lang="en-US" sz="2200" u="sng" dirty="0" smtClean="0">
              <a:solidFill>
                <a:srgbClr val="002060"/>
              </a:solidFill>
              <a:latin typeface="Calibri" pitchFamily="34" charset="0"/>
              <a:cs typeface="Calibri" pitchFamily="34" charset="0"/>
            </a:endParaRPr>
          </a:p>
          <a:p>
            <a:pPr>
              <a:spcBef>
                <a:spcPts val="600"/>
              </a:spcBef>
              <a:spcAft>
                <a:spcPts val="600"/>
              </a:spcAft>
            </a:pPr>
            <a:r>
              <a:rPr lang="en-US" sz="2200" b="1" u="sng" dirty="0" smtClean="0">
                <a:solidFill>
                  <a:srgbClr val="002060"/>
                </a:solidFill>
                <a:latin typeface="Calibri" pitchFamily="34" charset="0"/>
                <a:cs typeface="Calibri" pitchFamily="34" charset="0"/>
              </a:rPr>
              <a:t>HWCOM Human Resources </a:t>
            </a:r>
          </a:p>
          <a:p>
            <a:pPr>
              <a:spcBef>
                <a:spcPts val="0"/>
              </a:spcBef>
              <a:spcAft>
                <a:spcPts val="600"/>
              </a:spcAft>
            </a:pPr>
            <a:r>
              <a:rPr lang="en-US" sz="2200" dirty="0" smtClean="0">
                <a:solidFill>
                  <a:srgbClr val="002060"/>
                </a:solidFill>
                <a:latin typeface="Calibri" pitchFamily="34" charset="0"/>
                <a:cs typeface="Calibri" pitchFamily="34" charset="0"/>
              </a:rPr>
              <a:t>305-348-0621</a:t>
            </a:r>
          </a:p>
          <a:p>
            <a:pPr>
              <a:spcBef>
                <a:spcPts val="0"/>
              </a:spcBef>
              <a:spcAft>
                <a:spcPts val="600"/>
              </a:spcAft>
            </a:pPr>
            <a:r>
              <a:rPr lang="en-US" sz="2200" dirty="0" smtClean="0">
                <a:solidFill>
                  <a:srgbClr val="002060"/>
                </a:solidFill>
                <a:latin typeface="Calibri" pitchFamily="34" charset="0"/>
                <a:cs typeface="Calibri" pitchFamily="34" charset="0"/>
                <a:hlinkClick r:id="rId3"/>
              </a:rPr>
              <a:t>comhr@fiu.edu</a:t>
            </a:r>
            <a:endParaRPr lang="en-US" sz="2200" dirty="0" smtClean="0">
              <a:solidFill>
                <a:srgbClr val="002060"/>
              </a:solidFill>
              <a:latin typeface="Calibri" pitchFamily="34" charset="0"/>
              <a:cs typeface="Calibri" pitchFamily="34" charset="0"/>
            </a:endParaRPr>
          </a:p>
          <a:p>
            <a:pPr>
              <a:spcBef>
                <a:spcPts val="0"/>
              </a:spcBef>
              <a:spcAft>
                <a:spcPts val="600"/>
              </a:spcAft>
            </a:pPr>
            <a:endParaRPr lang="en-US" sz="2200" dirty="0" smtClean="0">
              <a:solidFill>
                <a:srgbClr val="002060"/>
              </a:solidFill>
              <a:latin typeface="Calibri" pitchFamily="34" charset="0"/>
              <a:cs typeface="Calibri" pitchFamily="34" charset="0"/>
            </a:endParaRPr>
          </a:p>
          <a:p>
            <a:pPr marL="342900" indent="-342900">
              <a:spcBef>
                <a:spcPts val="0"/>
              </a:spcBef>
              <a:spcAft>
                <a:spcPts val="600"/>
              </a:spcAft>
              <a:buFont typeface="Arial" pitchFamily="34" charset="0"/>
              <a:buChar char="•"/>
            </a:pPr>
            <a:endParaRPr lang="en-US" sz="800" dirty="0" smtClean="0">
              <a:solidFill>
                <a:srgbClr val="002060"/>
              </a:solidFill>
              <a:latin typeface="Calibri" pitchFamily="34" charset="0"/>
              <a:cs typeface="Calibri" pitchFamily="34" charset="0"/>
            </a:endParaRPr>
          </a:p>
        </p:txBody>
      </p:sp>
    </p:spTree>
    <p:extLst>
      <p:ext uri="{BB962C8B-B14F-4D97-AF65-F5344CB8AC3E}">
        <p14:creationId xmlns:p14="http://schemas.microsoft.com/office/powerpoint/2010/main" val="396069506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18551</TotalTime>
  <Words>350</Words>
  <Application>Microsoft Office PowerPoint</Application>
  <PresentationFormat>On-screen Show (4:3)</PresentationFormat>
  <Paragraphs>88</Paragraphs>
  <Slides>8</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Wingdings</vt:lpstr>
      <vt:lpstr>Default Design</vt:lpstr>
      <vt:lpstr>Custom Design</vt:lpstr>
      <vt:lpstr>PowerPoint Presentation</vt:lpstr>
      <vt:lpstr>PowerPoint Presentation</vt:lpstr>
      <vt:lpstr>Herbert Wertheim College of Medicine Employee Recognition</vt:lpstr>
      <vt:lpstr>Herbert Wertheim College of Medicine Employee Recognition</vt:lpstr>
      <vt:lpstr>Herbert Wertheim College of Medicine Employee Recognition</vt:lpstr>
      <vt:lpstr>Herbert Wertheim College of Medicine Employee Recognition</vt:lpstr>
      <vt:lpstr>Herbert Wertheim College of Medicine Employee Recognition</vt:lpstr>
      <vt:lpstr>Herbert Wertheim College of Medicine Contact Information</vt:lpstr>
    </vt:vector>
  </TitlesOfParts>
  <Company>Florida International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BOT Workshop 6-01-09</dc:title>
  <dc:subject>BOT Workshop 6-01-09</dc:subject>
  <dc:creator>Marco Benitez</dc:creator>
  <cp:lastModifiedBy>Natacha Alonso</cp:lastModifiedBy>
  <cp:revision>1282</cp:revision>
  <cp:lastPrinted>2017-08-11T15:16:15Z</cp:lastPrinted>
  <dcterms:created xsi:type="dcterms:W3CDTF">2008-05-06T21:20:53Z</dcterms:created>
  <dcterms:modified xsi:type="dcterms:W3CDTF">2017-08-11T15:17:26Z</dcterms:modified>
</cp:coreProperties>
</file>