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1949" r:id="rId5"/>
    <p:sldId id="1953" r:id="rId6"/>
    <p:sldId id="1952" r:id="rId7"/>
    <p:sldId id="1951" r:id="rId8"/>
    <p:sldId id="1916" r:id="rId9"/>
    <p:sldId id="1917" r:id="rId10"/>
    <p:sldId id="272" r:id="rId11"/>
    <p:sldId id="1919" r:id="rId12"/>
    <p:sldId id="1920" r:id="rId13"/>
    <p:sldId id="1921" r:id="rId14"/>
    <p:sldId id="1922" r:id="rId15"/>
    <p:sldId id="1923" r:id="rId16"/>
    <p:sldId id="1924" r:id="rId17"/>
    <p:sldId id="273" r:id="rId18"/>
    <p:sldId id="1954" r:id="rId19"/>
    <p:sldId id="1926" r:id="rId20"/>
    <p:sldId id="1955" r:id="rId21"/>
    <p:sldId id="1925" r:id="rId22"/>
    <p:sldId id="1957" r:id="rId23"/>
    <p:sldId id="1933" r:id="rId24"/>
    <p:sldId id="1944" r:id="rId25"/>
    <p:sldId id="1958" r:id="rId26"/>
    <p:sldId id="1956" r:id="rId27"/>
    <p:sldId id="1948" r:id="rId28"/>
    <p:sldId id="277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024C37-9853-4E87-9EAD-B209C55DDE5D}" v="36" dt="2026-01-21T13:51:06.4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12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s://dms-media.ccplatform.net/content/download/145668/file/SpouseProgramElectionForm.pdf" TargetMode="External"/><Relationship Id="rId1" Type="http://schemas.openxmlformats.org/officeDocument/2006/relationships/hyperlink" Target="http://mybenefits.myflorida.com/myhealth/eligibility/spouse_program" TargetMode="Externa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https://hr.fiu.edu/employees-affiliates/benefits/tuition-waiver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://mybenefits.myflorida.com/myhealth/eligibility/spouse_program" TargetMode="External"/><Relationship Id="rId1" Type="http://schemas.openxmlformats.org/officeDocument/2006/relationships/hyperlink" Target="https://dms-media.ccplatform.net/content/download/145668/file/SpouseProgramElectionForm.pdf" TargetMode="External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hyperlink" Target="https://hr.fiu.edu/employees-affiliates/benefits/tuition-waiver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22AB35-3FEF-4041-8BEC-1A62C66D191D}" type="doc">
      <dgm:prSet loTypeId="urn:microsoft.com/office/officeart/2018/5/layout/IconLeafLabel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2840540-66CD-4A44-A5AF-4FBE2528CEB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1" dirty="0">
              <a:solidFill>
                <a:srgbClr val="001236"/>
              </a:solidFill>
              <a:effectLst/>
            </a:rPr>
            <a:t>State Benefits </a:t>
          </a:r>
        </a:p>
        <a:p>
          <a:pPr>
            <a:lnSpc>
              <a:spcPct val="100000"/>
            </a:lnSpc>
            <a:defRPr cap="all"/>
          </a:pPr>
          <a:r>
            <a:rPr lang="en-US" sz="1600" b="1" i="1" u="sng" dirty="0">
              <a:solidFill>
                <a:srgbClr val="001236"/>
              </a:solidFill>
            </a:rPr>
            <a:t>60</a:t>
          </a:r>
          <a:r>
            <a:rPr lang="en-US" sz="1600" b="1" i="1" u="none" dirty="0">
              <a:solidFill>
                <a:srgbClr val="001236"/>
              </a:solidFill>
            </a:rPr>
            <a:t> </a:t>
          </a:r>
          <a:r>
            <a:rPr lang="en-US" sz="1600" b="0" i="1" u="none" dirty="0">
              <a:solidFill>
                <a:srgbClr val="001236"/>
              </a:solidFill>
            </a:rPr>
            <a:t>Calendar Days</a:t>
          </a:r>
        </a:p>
      </dgm:t>
    </dgm:pt>
    <dgm:pt modelId="{CAD8F84F-C1DC-42B5-B164-50E819973C07}" type="parTrans" cxnId="{A1533E55-8AA1-4CF1-B78B-25E47C9A8B06}">
      <dgm:prSet/>
      <dgm:spPr/>
      <dgm:t>
        <a:bodyPr/>
        <a:lstStyle/>
        <a:p>
          <a:endParaRPr lang="en-US"/>
        </a:p>
      </dgm:t>
    </dgm:pt>
    <dgm:pt modelId="{47307D23-A9D9-4FA4-AD35-5421D3942AC9}" type="sibTrans" cxnId="{A1533E55-8AA1-4CF1-B78B-25E47C9A8B06}">
      <dgm:prSet/>
      <dgm:spPr/>
      <dgm:t>
        <a:bodyPr/>
        <a:lstStyle/>
        <a:p>
          <a:endParaRPr lang="en-US"/>
        </a:p>
      </dgm:t>
    </dgm:pt>
    <dgm:pt modelId="{4C94C30E-0A1D-45F3-AE25-AE9151AE3FC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1" kern="1200" dirty="0">
              <a:solidFill>
                <a:srgbClr val="001236"/>
              </a:solidFill>
              <a:latin typeface="+mn-lt"/>
              <a:ea typeface="+mn-ea"/>
              <a:cs typeface="+mn-cs"/>
            </a:rPr>
            <a:t>FIU Benefits </a:t>
          </a:r>
        </a:p>
        <a:p>
          <a:pPr>
            <a:lnSpc>
              <a:spcPct val="100000"/>
            </a:lnSpc>
            <a:defRPr cap="all"/>
          </a:pPr>
          <a:r>
            <a:rPr lang="en-US" sz="1600" b="1" i="1" u="sng" kern="1200" dirty="0">
              <a:solidFill>
                <a:srgbClr val="001236"/>
              </a:solidFill>
              <a:latin typeface="+mn-lt"/>
              <a:ea typeface="+mn-ea"/>
              <a:cs typeface="+mn-cs"/>
            </a:rPr>
            <a:t>90</a:t>
          </a:r>
          <a:r>
            <a:rPr lang="en-US" sz="1600" b="1" i="1" u="none" kern="1200" dirty="0">
              <a:solidFill>
                <a:srgbClr val="001236"/>
              </a:solidFill>
              <a:latin typeface="+mn-lt"/>
              <a:ea typeface="+mn-ea"/>
              <a:cs typeface="+mn-cs"/>
            </a:rPr>
            <a:t> </a:t>
          </a:r>
          <a:r>
            <a:rPr lang="en-US" sz="1600" b="0" i="1" u="none" kern="1200" dirty="0">
              <a:solidFill>
                <a:srgbClr val="001236"/>
              </a:solidFill>
              <a:effectLst/>
              <a:latin typeface="+mn-lt"/>
              <a:ea typeface="+mn-ea"/>
              <a:cs typeface="+mn-cs"/>
            </a:rPr>
            <a:t>Calendar Days</a:t>
          </a:r>
        </a:p>
      </dgm:t>
    </dgm:pt>
    <dgm:pt modelId="{DB9E8F35-4568-4D95-885F-45AC27177D37}" type="parTrans" cxnId="{810440E7-49B0-48D8-B282-0E3CA41D24FE}">
      <dgm:prSet/>
      <dgm:spPr/>
      <dgm:t>
        <a:bodyPr/>
        <a:lstStyle/>
        <a:p>
          <a:endParaRPr lang="en-US"/>
        </a:p>
      </dgm:t>
    </dgm:pt>
    <dgm:pt modelId="{8B897C70-82AE-4C10-868B-2E22F8751272}" type="sibTrans" cxnId="{810440E7-49B0-48D8-B282-0E3CA41D24FE}">
      <dgm:prSet/>
      <dgm:spPr/>
      <dgm:t>
        <a:bodyPr/>
        <a:lstStyle/>
        <a:p>
          <a:endParaRPr lang="en-US"/>
        </a:p>
      </dgm:t>
    </dgm:pt>
    <dgm:pt modelId="{32FD1405-43D4-42C4-BDC3-1444B5B890E6}" type="pres">
      <dgm:prSet presAssocID="{DB22AB35-3FEF-4041-8BEC-1A62C66D191D}" presName="root" presStyleCnt="0">
        <dgm:presLayoutVars>
          <dgm:dir/>
          <dgm:resizeHandles val="exact"/>
        </dgm:presLayoutVars>
      </dgm:prSet>
      <dgm:spPr/>
    </dgm:pt>
    <dgm:pt modelId="{1697F2AD-6CD0-436F-BF86-95742C9375C3}" type="pres">
      <dgm:prSet presAssocID="{32840540-66CD-4A44-A5AF-4FBE2528CEB5}" presName="compNode" presStyleCnt="0"/>
      <dgm:spPr/>
    </dgm:pt>
    <dgm:pt modelId="{2EF0EAD3-4AE9-4DC3-9BF8-ADDB79737DE4}" type="pres">
      <dgm:prSet presAssocID="{32840540-66CD-4A44-A5AF-4FBE2528CEB5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  <a:solidFill>
          <a:schemeClr val="accent2"/>
        </a:solidFill>
      </dgm:spPr>
    </dgm:pt>
    <dgm:pt modelId="{133BF231-75C7-48C1-A072-BDBEC1B3E0BD}" type="pres">
      <dgm:prSet presAssocID="{32840540-66CD-4A44-A5AF-4FBE2528CEB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877C3214-C4AA-4355-A521-52A715F90E34}" type="pres">
      <dgm:prSet presAssocID="{32840540-66CD-4A44-A5AF-4FBE2528CEB5}" presName="spaceRect" presStyleCnt="0"/>
      <dgm:spPr/>
    </dgm:pt>
    <dgm:pt modelId="{F3204560-5178-4137-9A15-57A3C4D613F4}" type="pres">
      <dgm:prSet presAssocID="{32840540-66CD-4A44-A5AF-4FBE2528CEB5}" presName="textRect" presStyleLbl="revTx" presStyleIdx="0" presStyleCnt="2">
        <dgm:presLayoutVars>
          <dgm:chMax val="1"/>
          <dgm:chPref val="1"/>
        </dgm:presLayoutVars>
      </dgm:prSet>
      <dgm:spPr/>
    </dgm:pt>
    <dgm:pt modelId="{4A634AAE-9D8E-44C3-9425-841A1262FDE9}" type="pres">
      <dgm:prSet presAssocID="{47307D23-A9D9-4FA4-AD35-5421D3942AC9}" presName="sibTrans" presStyleCnt="0"/>
      <dgm:spPr/>
    </dgm:pt>
    <dgm:pt modelId="{8BF2DFEE-D66C-418C-BE4F-265D7177537A}" type="pres">
      <dgm:prSet presAssocID="{4C94C30E-0A1D-45F3-AE25-AE9151AE3FCA}" presName="compNode" presStyleCnt="0"/>
      <dgm:spPr/>
    </dgm:pt>
    <dgm:pt modelId="{CFEF5E6A-5EC0-4B9C-8E6B-38B57D79EF27}" type="pres">
      <dgm:prSet presAssocID="{4C94C30E-0A1D-45F3-AE25-AE9151AE3FCA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  <a:solidFill>
          <a:schemeClr val="accent1">
            <a:lumMod val="25000"/>
            <a:lumOff val="75000"/>
          </a:schemeClr>
        </a:solidFill>
      </dgm:spPr>
    </dgm:pt>
    <dgm:pt modelId="{86931103-9D5A-4E4E-B66E-744881D8914C}" type="pres">
      <dgm:prSet presAssocID="{4C94C30E-0A1D-45F3-AE25-AE9151AE3FC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5F59AB9D-D5F2-4CA9-ADE0-DBD0D2BE5EC2}" type="pres">
      <dgm:prSet presAssocID="{4C94C30E-0A1D-45F3-AE25-AE9151AE3FCA}" presName="spaceRect" presStyleCnt="0"/>
      <dgm:spPr/>
    </dgm:pt>
    <dgm:pt modelId="{FB0CD308-41F8-409D-BE82-972D2FB5C2F3}" type="pres">
      <dgm:prSet presAssocID="{4C94C30E-0A1D-45F3-AE25-AE9151AE3FC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0F6255C-C29C-484A-B157-9DF808CAB1FA}" type="presOf" srcId="{4C94C30E-0A1D-45F3-AE25-AE9151AE3FCA}" destId="{FB0CD308-41F8-409D-BE82-972D2FB5C2F3}" srcOrd="0" destOrd="0" presId="urn:microsoft.com/office/officeart/2018/5/layout/IconLeafLabelList"/>
    <dgm:cxn modelId="{A1533E55-8AA1-4CF1-B78B-25E47C9A8B06}" srcId="{DB22AB35-3FEF-4041-8BEC-1A62C66D191D}" destId="{32840540-66CD-4A44-A5AF-4FBE2528CEB5}" srcOrd="0" destOrd="0" parTransId="{CAD8F84F-C1DC-42B5-B164-50E819973C07}" sibTransId="{47307D23-A9D9-4FA4-AD35-5421D3942AC9}"/>
    <dgm:cxn modelId="{3674A4AD-99CE-4A6B-9BA9-C396112C66C8}" type="presOf" srcId="{32840540-66CD-4A44-A5AF-4FBE2528CEB5}" destId="{F3204560-5178-4137-9A15-57A3C4D613F4}" srcOrd="0" destOrd="0" presId="urn:microsoft.com/office/officeart/2018/5/layout/IconLeafLabelList"/>
    <dgm:cxn modelId="{F7795BDC-C992-4AA6-8A83-F85D592E8D20}" type="presOf" srcId="{DB22AB35-3FEF-4041-8BEC-1A62C66D191D}" destId="{32FD1405-43D4-42C4-BDC3-1444B5B890E6}" srcOrd="0" destOrd="0" presId="urn:microsoft.com/office/officeart/2018/5/layout/IconLeafLabelList"/>
    <dgm:cxn modelId="{810440E7-49B0-48D8-B282-0E3CA41D24FE}" srcId="{DB22AB35-3FEF-4041-8BEC-1A62C66D191D}" destId="{4C94C30E-0A1D-45F3-AE25-AE9151AE3FCA}" srcOrd="1" destOrd="0" parTransId="{DB9E8F35-4568-4D95-885F-45AC27177D37}" sibTransId="{8B897C70-82AE-4C10-868B-2E22F8751272}"/>
    <dgm:cxn modelId="{864143AA-B009-49F1-8D74-9D9EF52C96CE}" type="presParOf" srcId="{32FD1405-43D4-42C4-BDC3-1444B5B890E6}" destId="{1697F2AD-6CD0-436F-BF86-95742C9375C3}" srcOrd="0" destOrd="0" presId="urn:microsoft.com/office/officeart/2018/5/layout/IconLeafLabelList"/>
    <dgm:cxn modelId="{F5E4883F-2AF3-4ADD-A995-A420239B0236}" type="presParOf" srcId="{1697F2AD-6CD0-436F-BF86-95742C9375C3}" destId="{2EF0EAD3-4AE9-4DC3-9BF8-ADDB79737DE4}" srcOrd="0" destOrd="0" presId="urn:microsoft.com/office/officeart/2018/5/layout/IconLeafLabelList"/>
    <dgm:cxn modelId="{30EA94B3-AF9A-4393-9207-5159F8F97F49}" type="presParOf" srcId="{1697F2AD-6CD0-436F-BF86-95742C9375C3}" destId="{133BF231-75C7-48C1-A072-BDBEC1B3E0BD}" srcOrd="1" destOrd="0" presId="urn:microsoft.com/office/officeart/2018/5/layout/IconLeafLabelList"/>
    <dgm:cxn modelId="{0EC4E6E1-3381-427F-9972-156519F29515}" type="presParOf" srcId="{1697F2AD-6CD0-436F-BF86-95742C9375C3}" destId="{877C3214-C4AA-4355-A521-52A715F90E34}" srcOrd="2" destOrd="0" presId="urn:microsoft.com/office/officeart/2018/5/layout/IconLeafLabelList"/>
    <dgm:cxn modelId="{37B9A5D3-721F-4DFF-A9BE-BC0B42428945}" type="presParOf" srcId="{1697F2AD-6CD0-436F-BF86-95742C9375C3}" destId="{F3204560-5178-4137-9A15-57A3C4D613F4}" srcOrd="3" destOrd="0" presId="urn:microsoft.com/office/officeart/2018/5/layout/IconLeafLabelList"/>
    <dgm:cxn modelId="{425BA2F2-DE3E-497B-8114-70484DC10305}" type="presParOf" srcId="{32FD1405-43D4-42C4-BDC3-1444B5B890E6}" destId="{4A634AAE-9D8E-44C3-9425-841A1262FDE9}" srcOrd="1" destOrd="0" presId="urn:microsoft.com/office/officeart/2018/5/layout/IconLeafLabelList"/>
    <dgm:cxn modelId="{5EADB7E2-86DD-4A9F-A734-3425F53991EC}" type="presParOf" srcId="{32FD1405-43D4-42C4-BDC3-1444B5B890E6}" destId="{8BF2DFEE-D66C-418C-BE4F-265D7177537A}" srcOrd="2" destOrd="0" presId="urn:microsoft.com/office/officeart/2018/5/layout/IconLeafLabelList"/>
    <dgm:cxn modelId="{8252AFB2-6471-42A2-8208-325198A2F72E}" type="presParOf" srcId="{8BF2DFEE-D66C-418C-BE4F-265D7177537A}" destId="{CFEF5E6A-5EC0-4B9C-8E6B-38B57D79EF27}" srcOrd="0" destOrd="0" presId="urn:microsoft.com/office/officeart/2018/5/layout/IconLeafLabelList"/>
    <dgm:cxn modelId="{86397C49-6E0C-428B-9ED6-FB0EE9D4BC75}" type="presParOf" srcId="{8BF2DFEE-D66C-418C-BE4F-265D7177537A}" destId="{86931103-9D5A-4E4E-B66E-744881D8914C}" srcOrd="1" destOrd="0" presId="urn:microsoft.com/office/officeart/2018/5/layout/IconLeafLabelList"/>
    <dgm:cxn modelId="{D9F639E1-2106-4BDE-B409-6718F3BBE104}" type="presParOf" srcId="{8BF2DFEE-D66C-418C-BE4F-265D7177537A}" destId="{5F59AB9D-D5F2-4CA9-ADE0-DBD0D2BE5EC2}" srcOrd="2" destOrd="0" presId="urn:microsoft.com/office/officeart/2018/5/layout/IconLeafLabelList"/>
    <dgm:cxn modelId="{F6F9AC41-14C7-481B-B5D5-836EAE2342CB}" type="presParOf" srcId="{8BF2DFEE-D66C-418C-BE4F-265D7177537A}" destId="{FB0CD308-41F8-409D-BE82-972D2FB5C2F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418F622-990F-4185-BA61-AC641008FD12}" type="doc">
      <dgm:prSet loTypeId="urn:microsoft.com/office/officeart/2005/8/layout/list1" loCatId="list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CFC93BA-2601-4557-9BE0-751FC2CB637D}">
      <dgm:prSet custT="1"/>
      <dgm:spPr/>
      <dgm:t>
        <a:bodyPr/>
        <a:lstStyle/>
        <a:p>
          <a:r>
            <a:rPr lang="en-US" sz="1600" b="1" dirty="0">
              <a:latin typeface="+mn-lt"/>
            </a:rPr>
            <a:t>Family Medical Leave of Absence </a:t>
          </a:r>
          <a:r>
            <a:rPr lang="en-US" sz="1100" b="1" dirty="0">
              <a:latin typeface="+mn-lt"/>
            </a:rPr>
            <a:t>(FMLA)</a:t>
          </a:r>
          <a:endParaRPr lang="en-US" sz="1600" dirty="0">
            <a:latin typeface="+mn-lt"/>
          </a:endParaRPr>
        </a:p>
      </dgm:t>
    </dgm:pt>
    <dgm:pt modelId="{0354A974-EC34-4789-9B38-E1B8EC3F7829}" type="parTrans" cxnId="{92A2BBA5-0812-40A7-84A9-8511AEE641F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4BEE33F-4E19-4079-9DEE-77315B2A6BF1}" type="sibTrans" cxnId="{92A2BBA5-0812-40A7-84A9-8511AEE641F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19061EA-4B87-4DC3-8C14-638C83B2A4E3}">
      <dgm:prSet/>
      <dgm:spPr/>
      <dgm:t>
        <a:bodyPr/>
        <a:lstStyle/>
        <a:p>
          <a:pPr>
            <a:buNone/>
          </a:pPr>
          <a:r>
            <a:rPr lang="en-US" i="1">
              <a:latin typeface="+mn-lt"/>
            </a:rPr>
            <a:t>Job-protected medical leave of absence:</a:t>
          </a:r>
          <a:endParaRPr lang="en-US">
            <a:latin typeface="+mn-lt"/>
          </a:endParaRPr>
        </a:p>
      </dgm:t>
    </dgm:pt>
    <dgm:pt modelId="{FF60CCA0-E5D5-44A1-A01D-F579FC5F0B9A}" type="parTrans" cxnId="{C572E48E-E803-4A64-B084-E04668A3422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7731135-74E6-4594-8EF1-73362E18E867}" type="sibTrans" cxnId="{C572E48E-E803-4A64-B084-E04668A3422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EA7B926-6F6E-4EE9-A8F3-6B3B0031D2B8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>
              <a:latin typeface="+mn-lt"/>
            </a:rPr>
            <a:t>Serious health condition of employee</a:t>
          </a:r>
        </a:p>
      </dgm:t>
    </dgm:pt>
    <dgm:pt modelId="{3963E679-650F-4872-A460-031590951CDC}" type="parTrans" cxnId="{327E3DE5-56A5-48D6-AB7E-EF86C24AC4B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49A605A-10D2-4B1D-B5EC-CFEDD0AD9240}" type="sibTrans" cxnId="{327E3DE5-56A5-48D6-AB7E-EF86C24AC4B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6FF668D-74DE-4999-BFA8-74C2AF7E71EA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>
              <a:latin typeface="+mn-lt"/>
            </a:rPr>
            <a:t>Birth or adoption of a child</a:t>
          </a:r>
        </a:p>
      </dgm:t>
    </dgm:pt>
    <dgm:pt modelId="{CD3F965E-941D-44E8-937A-87A6B76C941C}" type="parTrans" cxnId="{203FE3AC-2C9E-4F46-92E3-0BFC50E391F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41CAF70-4811-4DC5-BD7D-5BF55B4CE8B0}" type="sibTrans" cxnId="{203FE3AC-2C9E-4F46-92E3-0BFC50E391F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CE74ABB-88A6-492A-A962-5A872A42B0FB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>
              <a:latin typeface="+mn-lt"/>
            </a:rPr>
            <a:t>Care for a spouse, parent, or a child with a serious health condition</a:t>
          </a:r>
        </a:p>
      </dgm:t>
    </dgm:pt>
    <dgm:pt modelId="{402BDB6E-6A2C-40D3-AA68-2DD60EC4B48B}" type="parTrans" cxnId="{8F1FAF0A-4CB3-4AE3-BF59-74A5A08E47C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C3C865E-77DB-41AB-9DAF-AC1686D802B5}" type="sibTrans" cxnId="{8F1FAF0A-4CB3-4AE3-BF59-74A5A08E47C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D3E2FE3-EC4A-4132-9257-49AAAC6BB49E}">
      <dgm:prSet custT="1"/>
      <dgm:spPr/>
      <dgm:t>
        <a:bodyPr/>
        <a:lstStyle/>
        <a:p>
          <a:r>
            <a:rPr lang="en-US" sz="1600" b="1" dirty="0">
              <a:latin typeface="+mn-lt"/>
            </a:rPr>
            <a:t>Leaves of Absence</a:t>
          </a:r>
          <a:endParaRPr lang="en-US" sz="1600" dirty="0">
            <a:latin typeface="+mn-lt"/>
          </a:endParaRPr>
        </a:p>
      </dgm:t>
    </dgm:pt>
    <dgm:pt modelId="{2D248E6F-2F2C-49EA-BC1B-33BEF06CD5AD}" type="parTrans" cxnId="{7FCDB52F-239F-49AE-843C-12A1F7CDF17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DB37187-FF68-4DB5-8C77-EE787097E26F}" type="sibTrans" cxnId="{7FCDB52F-239F-49AE-843C-12A1F7CDF17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0A21E57-F770-4865-8360-51F1D8AC411A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>
              <a:latin typeface="+mn-lt"/>
            </a:rPr>
            <a:t>Medical (Non-FMLA)</a:t>
          </a:r>
        </a:p>
      </dgm:t>
    </dgm:pt>
    <dgm:pt modelId="{B6C67BF2-ADF4-40AC-A106-A300C56311FD}" type="parTrans" cxnId="{FF51C413-D6C1-46EF-8BBB-1D6CC31DCE0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B416152-987B-4024-B34B-2DB88A7F38F9}" type="sibTrans" cxnId="{FF51C413-D6C1-46EF-8BBB-1D6CC31DCE0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69B0125-0252-4E8F-844B-7E69A267ACF5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>
              <a:latin typeface="+mn-lt"/>
            </a:rPr>
            <a:t>Military leave</a:t>
          </a:r>
        </a:p>
      </dgm:t>
    </dgm:pt>
    <dgm:pt modelId="{07046077-378B-4EAA-8EF0-B2ED883B31F5}" type="parTrans" cxnId="{8AD734D4-08FB-4CC3-B248-AD0EBFC64C7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F611623-AFF7-447F-AF93-5107475F717A}" type="sibTrans" cxnId="{8AD734D4-08FB-4CC3-B248-AD0EBFC64C7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BAC2589-B0AC-4885-80F2-7BBAA46B3401}">
      <dgm:prSet custT="1"/>
      <dgm:spPr/>
      <dgm:t>
        <a:bodyPr/>
        <a:lstStyle/>
        <a:p>
          <a:pPr>
            <a:buClrTx/>
            <a:buSzTx/>
            <a:buNone/>
          </a:pPr>
          <a:r>
            <a:rPr lang="en-US" sz="1600" b="1" kern="1200" noProof="0" dirty="0">
              <a:latin typeface="+mn-lt"/>
              <a:ea typeface="+mn-ea"/>
              <a:cs typeface="+mn-cs"/>
            </a:rPr>
            <a:t>Continuation</a:t>
          </a:r>
          <a:r>
            <a:rPr kumimoji="0" lang="en-US" sz="1600" b="1" i="0" u="none" strike="noStrike" kern="1200" cap="none" spc="0" normalizeH="0" baseline="0" noProof="0" dirty="0">
              <a:effectLst/>
              <a:uLnTx/>
              <a:uFillTx/>
              <a:latin typeface="+mn-lt"/>
              <a:ea typeface="+mn-ea"/>
              <a:cs typeface="Helvetica" panose="020B0604020202020204" pitchFamily="34" charset="0"/>
            </a:rPr>
            <a:t> </a:t>
          </a:r>
          <a:r>
            <a:rPr lang="en-US" sz="1600" b="1" kern="1200" noProof="0" dirty="0">
              <a:latin typeface="+mn-lt"/>
              <a:ea typeface="+mn-ea"/>
              <a:cs typeface="+mn-cs"/>
            </a:rPr>
            <a:t>of Salary Programs</a:t>
          </a:r>
          <a:endParaRPr lang="en-US" sz="1600" b="1" kern="1200" dirty="0">
            <a:latin typeface="+mn-lt"/>
            <a:ea typeface="+mn-ea"/>
            <a:cs typeface="+mn-cs"/>
          </a:endParaRPr>
        </a:p>
      </dgm:t>
    </dgm:pt>
    <dgm:pt modelId="{6B241E0F-439B-4672-90A0-391B3959A897}" type="parTrans" cxnId="{8779ACB7-638A-46C7-B467-BFCB9E7218C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0FA1CFA-6D16-4B02-83F5-D2C58E6C737B}" type="sibTrans" cxnId="{8779ACB7-638A-46C7-B467-BFCB9E7218C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DBD7CF0-8A16-441D-B0D7-B1D7727BECBE}">
      <dgm:prSet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b="1" kern="1200" noProof="0">
              <a:latin typeface="+mn-lt"/>
              <a:ea typeface="+mn-ea"/>
              <a:cs typeface="+mn-cs"/>
            </a:rPr>
            <a:t>Sick Leave Pool </a:t>
          </a:r>
          <a:endParaRPr lang="en-US" b="1" kern="1200">
            <a:latin typeface="+mn-lt"/>
            <a:ea typeface="+mn-ea"/>
            <a:cs typeface="+mn-cs"/>
          </a:endParaRPr>
        </a:p>
      </dgm:t>
    </dgm:pt>
    <dgm:pt modelId="{3F91A752-F672-4647-9B4A-B1119D676B62}" type="parTrans" cxnId="{DA03E38D-D9EB-4C22-A6CB-F60A8700AE6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8F4C15A-6A7C-4E8A-930A-D30C701FD931}" type="sibTrans" cxnId="{DA03E38D-D9EB-4C22-A6CB-F60A8700AE6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8C56622-CA43-4B3B-A5CF-8BB27A45DE74}">
      <dgm:prSet/>
      <dgm:spPr/>
      <dgm:t>
        <a:bodyPr/>
        <a:lstStyle/>
        <a:p>
          <a:pPr>
            <a:buClrTx/>
            <a:buSzTx/>
            <a:buFont typeface="Wingdings" panose="05000000000000000000" pitchFamily="2" charset="2"/>
            <a:buChar char="§"/>
          </a:pPr>
          <a:r>
            <a:rPr lang="en-US" kern="1200" noProof="0" dirty="0">
              <a:latin typeface="+mn-lt"/>
              <a:ea typeface="+mn-ea"/>
              <a:cs typeface="+mn-cs"/>
            </a:rPr>
            <a:t>Employee's own illness – </a:t>
          </a:r>
          <a:r>
            <a:rPr lang="en-US" b="1" kern="1200" noProof="0" dirty="0">
              <a:solidFill>
                <a:schemeClr val="accent3"/>
              </a:solidFill>
              <a:latin typeface="+mn-lt"/>
              <a:ea typeface="+mn-ea"/>
              <a:cs typeface="+mn-cs"/>
            </a:rPr>
            <a:t>up to 480 hours</a:t>
          </a:r>
        </a:p>
      </dgm:t>
    </dgm:pt>
    <dgm:pt modelId="{F0FED870-FD2D-4B11-A92D-FAE14A1C8849}" type="parTrans" cxnId="{80DF967A-314E-4BD2-B7DD-5A68EBE334E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623A983-32F6-41C7-8FF7-1D3319E5F516}" type="sibTrans" cxnId="{80DF967A-314E-4BD2-B7DD-5A68EBE334E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B27C713-9C50-4751-AFA4-69E952B607A1}">
      <dgm:prSet/>
      <dgm:spPr/>
      <dgm:t>
        <a:bodyPr/>
        <a:lstStyle/>
        <a:p>
          <a:pPr>
            <a:buClrTx/>
            <a:buSzTx/>
            <a:buFont typeface="Wingdings" panose="05000000000000000000" pitchFamily="2" charset="2"/>
            <a:buChar char="§"/>
          </a:pPr>
          <a:r>
            <a:rPr lang="en-US" kern="1200" noProof="0">
              <a:latin typeface="+mn-lt"/>
              <a:ea typeface="+mn-ea"/>
              <a:cs typeface="+mn-cs"/>
            </a:rPr>
            <a:t>Enrollment after 6 months of employment</a:t>
          </a:r>
        </a:p>
      </dgm:t>
    </dgm:pt>
    <dgm:pt modelId="{3F75A1E2-0F1D-4216-A5AF-3819F6F37DD7}" type="parTrans" cxnId="{DE40E1BD-3AAB-4F80-8111-8ECEE7E0E2F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7E6BA9F-3A0D-4A98-9CCC-F3D6EFFCEC1F}" type="sibTrans" cxnId="{DE40E1BD-3AAB-4F80-8111-8ECEE7E0E2F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1EA6EA4-DE89-4DD8-B3AE-4CCC69F3AA10}">
      <dgm:prSet/>
      <dgm:spPr/>
      <dgm:t>
        <a:bodyPr/>
        <a:lstStyle/>
        <a:p>
          <a:pPr>
            <a:buClrTx/>
            <a:buSzTx/>
            <a:buFont typeface="Wingdings" panose="05000000000000000000" pitchFamily="2" charset="2"/>
            <a:buChar char="§"/>
          </a:pPr>
          <a:r>
            <a:rPr lang="en-US" kern="1200" noProof="0">
              <a:latin typeface="+mn-lt"/>
              <a:ea typeface="+mn-ea"/>
              <a:cs typeface="+mn-cs"/>
            </a:rPr>
            <a:t>Initial donation of 8 hours, annual donation of 4 hours</a:t>
          </a:r>
        </a:p>
      </dgm:t>
    </dgm:pt>
    <dgm:pt modelId="{DE92175A-76A6-4705-BF28-E243A3C7BDF9}" type="parTrans" cxnId="{CC752F14-531A-4D56-B31F-E893A03F08B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40330DC-E42E-47CB-AE19-38F3A88A9B86}" type="sibTrans" cxnId="{CC752F14-531A-4D56-B31F-E893A03F08B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43427E8-52D2-4D6C-8BE0-19C99EF13ED7}">
      <dgm:prSet/>
      <dgm:spPr/>
      <dgm:t>
        <a:bodyPr/>
        <a:lstStyle/>
        <a:p>
          <a:pPr>
            <a:buClrTx/>
            <a:buSzTx/>
            <a:buFont typeface="Wingdings" panose="05000000000000000000" pitchFamily="2" charset="2"/>
            <a:buChar char="§"/>
          </a:pPr>
          <a:r>
            <a:rPr lang="en-US" kern="1200" noProof="0">
              <a:latin typeface="+mn-lt"/>
              <a:ea typeface="+mn-ea"/>
              <a:cs typeface="+mn-cs"/>
            </a:rPr>
            <a:t>Part time employee would make contributions base Full Time Equivalency</a:t>
          </a:r>
        </a:p>
      </dgm:t>
    </dgm:pt>
    <dgm:pt modelId="{398F4166-C0E6-4DFA-A215-00D070BD96D6}" type="parTrans" cxnId="{D7D14236-A985-4DE2-A792-13EE25BA692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CD26FA9-06FA-41CA-9C86-0545D993BA74}" type="sibTrans" cxnId="{D7D14236-A985-4DE2-A792-13EE25BA692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0849716-7351-4767-92F5-7AE4632000AC}">
      <dgm:prSet/>
      <dgm:spPr/>
      <dgm:t>
        <a:bodyPr/>
        <a:lstStyle/>
        <a:p>
          <a:pPr>
            <a:buClrTx/>
            <a:buSzTx/>
            <a:buFont typeface="Wingdings" panose="05000000000000000000" pitchFamily="2" charset="2"/>
            <a:buChar char="q"/>
          </a:pPr>
          <a:r>
            <a:rPr lang="en-US" b="1" kern="1200" noProof="0">
              <a:latin typeface="+mn-lt"/>
              <a:ea typeface="+mn-ea"/>
              <a:cs typeface="+mn-cs"/>
            </a:rPr>
            <a:t>Catastrophic Pool</a:t>
          </a:r>
        </a:p>
      </dgm:t>
    </dgm:pt>
    <dgm:pt modelId="{F4101417-5535-46D2-9158-39AC83D9491B}" type="parTrans" cxnId="{E4635349-606F-4764-9C92-97458203257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F5DE0D6-65CB-4E19-A1AE-E5C5F96B4B43}" type="sibTrans" cxnId="{E4635349-606F-4764-9C92-97458203257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4F39E1E-618B-4E3F-90C2-15299B557DD6}">
      <dgm:prSet/>
      <dgm:spPr/>
      <dgm:t>
        <a:bodyPr/>
        <a:lstStyle/>
        <a:p>
          <a:pPr>
            <a:buClrTx/>
            <a:buSzTx/>
            <a:buFont typeface="Wingdings" panose="05000000000000000000" pitchFamily="2" charset="2"/>
            <a:buChar char="§"/>
          </a:pPr>
          <a:r>
            <a:rPr lang="en-US" kern="1200" noProof="0" dirty="0">
              <a:latin typeface="+mn-lt"/>
              <a:ea typeface="+mn-ea"/>
              <a:cs typeface="+mn-cs"/>
            </a:rPr>
            <a:t>Donations from Department – </a:t>
          </a:r>
          <a:r>
            <a:rPr lang="en-US" b="1" kern="1200" noProof="0" dirty="0">
              <a:solidFill>
                <a:schemeClr val="accent3"/>
              </a:solidFill>
              <a:latin typeface="+mn-lt"/>
              <a:ea typeface="+mn-ea"/>
              <a:cs typeface="+mn-cs"/>
            </a:rPr>
            <a:t>up to 480 hours</a:t>
          </a:r>
        </a:p>
      </dgm:t>
    </dgm:pt>
    <dgm:pt modelId="{B35E75F7-D685-4B31-B27A-873EC7CF26C2}" type="parTrans" cxnId="{E259BF33-89CA-44FD-AD9A-38DEDDDEC29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4E13E25-C8F6-493E-BE0D-8FC3E665A0E6}" type="sibTrans" cxnId="{E259BF33-89CA-44FD-AD9A-38DEDDDEC29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6B99F0D-E15C-4A34-86E8-28D6DB189C6B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>
              <a:latin typeface="+mn-lt"/>
            </a:rPr>
            <a:t>Professional Development</a:t>
          </a:r>
        </a:p>
      </dgm:t>
    </dgm:pt>
    <dgm:pt modelId="{8E464AF6-7C9B-4109-8DD6-041C81393DEE}" type="parTrans" cxnId="{F2688D4D-C76E-4A9A-ABE1-D7E3AA007B38}">
      <dgm:prSet/>
      <dgm:spPr/>
      <dgm:t>
        <a:bodyPr/>
        <a:lstStyle/>
        <a:p>
          <a:endParaRPr lang="en-US"/>
        </a:p>
      </dgm:t>
    </dgm:pt>
    <dgm:pt modelId="{16D25505-72F1-4143-B86B-1F368BB6C1B7}" type="sibTrans" cxnId="{F2688D4D-C76E-4A9A-ABE1-D7E3AA007B38}">
      <dgm:prSet/>
      <dgm:spPr/>
      <dgm:t>
        <a:bodyPr/>
        <a:lstStyle/>
        <a:p>
          <a:endParaRPr lang="en-US"/>
        </a:p>
      </dgm:t>
    </dgm:pt>
    <dgm:pt modelId="{3D058411-8918-43A6-8C3B-1E09BD218BA6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>
              <a:latin typeface="+mn-lt"/>
            </a:rPr>
            <a:t>Personal Leave without Pay</a:t>
          </a:r>
        </a:p>
      </dgm:t>
    </dgm:pt>
    <dgm:pt modelId="{B7056CA5-B4B3-4947-B0F2-FAD1155A143A}" type="parTrans" cxnId="{CBAAEC07-5A9F-48A2-94ED-D315DC22092D}">
      <dgm:prSet/>
      <dgm:spPr/>
      <dgm:t>
        <a:bodyPr/>
        <a:lstStyle/>
        <a:p>
          <a:endParaRPr lang="en-US"/>
        </a:p>
      </dgm:t>
    </dgm:pt>
    <dgm:pt modelId="{601958E0-1BEB-4238-908E-9BFEC06331B2}" type="sibTrans" cxnId="{CBAAEC07-5A9F-48A2-94ED-D315DC22092D}">
      <dgm:prSet/>
      <dgm:spPr/>
      <dgm:t>
        <a:bodyPr/>
        <a:lstStyle/>
        <a:p>
          <a:endParaRPr lang="en-US"/>
        </a:p>
      </dgm:t>
    </dgm:pt>
    <dgm:pt modelId="{C085D2B8-C6F7-4684-9862-76CAF1963C41}" type="pres">
      <dgm:prSet presAssocID="{5418F622-990F-4185-BA61-AC641008FD12}" presName="linear" presStyleCnt="0">
        <dgm:presLayoutVars>
          <dgm:dir/>
          <dgm:animLvl val="lvl"/>
          <dgm:resizeHandles val="exact"/>
        </dgm:presLayoutVars>
      </dgm:prSet>
      <dgm:spPr/>
    </dgm:pt>
    <dgm:pt modelId="{BE8F0BEF-DCBB-4299-99D0-FCA7DFEE6DDD}" type="pres">
      <dgm:prSet presAssocID="{ACFC93BA-2601-4557-9BE0-751FC2CB637D}" presName="parentLin" presStyleCnt="0"/>
      <dgm:spPr/>
    </dgm:pt>
    <dgm:pt modelId="{77353361-DAF5-4515-B8EA-141671F7A183}" type="pres">
      <dgm:prSet presAssocID="{ACFC93BA-2601-4557-9BE0-751FC2CB637D}" presName="parentLeftMargin" presStyleLbl="node1" presStyleIdx="0" presStyleCnt="3"/>
      <dgm:spPr/>
    </dgm:pt>
    <dgm:pt modelId="{51571886-F251-4A49-B418-5B63099CA95C}" type="pres">
      <dgm:prSet presAssocID="{ACFC93BA-2601-4557-9BE0-751FC2CB637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76AF9AE-5017-41E1-A637-82F82540D284}" type="pres">
      <dgm:prSet presAssocID="{ACFC93BA-2601-4557-9BE0-751FC2CB637D}" presName="negativeSpace" presStyleCnt="0"/>
      <dgm:spPr/>
    </dgm:pt>
    <dgm:pt modelId="{D1E3E84B-CA8F-4101-B69B-DABAC74A423C}" type="pres">
      <dgm:prSet presAssocID="{ACFC93BA-2601-4557-9BE0-751FC2CB637D}" presName="childText" presStyleLbl="conFgAcc1" presStyleIdx="0" presStyleCnt="3">
        <dgm:presLayoutVars>
          <dgm:bulletEnabled val="1"/>
        </dgm:presLayoutVars>
      </dgm:prSet>
      <dgm:spPr/>
    </dgm:pt>
    <dgm:pt modelId="{7B9D84A2-705D-400D-963B-BFDA4C32E39C}" type="pres">
      <dgm:prSet presAssocID="{74BEE33F-4E19-4079-9DEE-77315B2A6BF1}" presName="spaceBetweenRectangles" presStyleCnt="0"/>
      <dgm:spPr/>
    </dgm:pt>
    <dgm:pt modelId="{D2405CBC-9B7C-484A-AE14-07115A9E61CF}" type="pres">
      <dgm:prSet presAssocID="{6D3E2FE3-EC4A-4132-9257-49AAAC6BB49E}" presName="parentLin" presStyleCnt="0"/>
      <dgm:spPr/>
    </dgm:pt>
    <dgm:pt modelId="{F837150D-6C63-4372-ABA0-78D7589D03D4}" type="pres">
      <dgm:prSet presAssocID="{6D3E2FE3-EC4A-4132-9257-49AAAC6BB49E}" presName="parentLeftMargin" presStyleLbl="node1" presStyleIdx="0" presStyleCnt="3"/>
      <dgm:spPr/>
    </dgm:pt>
    <dgm:pt modelId="{FEF80ED8-6E49-4AA9-9F71-1ABC9E9067F8}" type="pres">
      <dgm:prSet presAssocID="{6D3E2FE3-EC4A-4132-9257-49AAAC6BB49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31713FD-473E-42AD-8E8F-3366A8644AFB}" type="pres">
      <dgm:prSet presAssocID="{6D3E2FE3-EC4A-4132-9257-49AAAC6BB49E}" presName="negativeSpace" presStyleCnt="0"/>
      <dgm:spPr/>
    </dgm:pt>
    <dgm:pt modelId="{396B52AF-2FE6-4DA4-BEB7-8C67AFA386B4}" type="pres">
      <dgm:prSet presAssocID="{6D3E2FE3-EC4A-4132-9257-49AAAC6BB49E}" presName="childText" presStyleLbl="conFgAcc1" presStyleIdx="1" presStyleCnt="3">
        <dgm:presLayoutVars>
          <dgm:bulletEnabled val="1"/>
        </dgm:presLayoutVars>
      </dgm:prSet>
      <dgm:spPr/>
    </dgm:pt>
    <dgm:pt modelId="{540D0081-8D20-4D56-940D-4686F5FEDC10}" type="pres">
      <dgm:prSet presAssocID="{3DB37187-FF68-4DB5-8C77-EE787097E26F}" presName="spaceBetweenRectangles" presStyleCnt="0"/>
      <dgm:spPr/>
    </dgm:pt>
    <dgm:pt modelId="{3A13A044-8EDE-41C1-B2C6-1D34EF59A863}" type="pres">
      <dgm:prSet presAssocID="{2BAC2589-B0AC-4885-80F2-7BBAA46B3401}" presName="parentLin" presStyleCnt="0"/>
      <dgm:spPr/>
    </dgm:pt>
    <dgm:pt modelId="{D608C88C-4760-4D1D-8E2E-18B29DD0D66C}" type="pres">
      <dgm:prSet presAssocID="{2BAC2589-B0AC-4885-80F2-7BBAA46B3401}" presName="parentLeftMargin" presStyleLbl="node1" presStyleIdx="1" presStyleCnt="3"/>
      <dgm:spPr/>
    </dgm:pt>
    <dgm:pt modelId="{2983377F-1031-4F6C-B16F-BC36409DE6E8}" type="pres">
      <dgm:prSet presAssocID="{2BAC2589-B0AC-4885-80F2-7BBAA46B340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AB22A77-0B5A-4962-A15C-806D20053E83}" type="pres">
      <dgm:prSet presAssocID="{2BAC2589-B0AC-4885-80F2-7BBAA46B3401}" presName="negativeSpace" presStyleCnt="0"/>
      <dgm:spPr/>
    </dgm:pt>
    <dgm:pt modelId="{9CC1AA3C-505F-4118-8EEB-B00ADC1C3501}" type="pres">
      <dgm:prSet presAssocID="{2BAC2589-B0AC-4885-80F2-7BBAA46B340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DF1DA06-613A-470C-A8B1-2D8671C4D7E2}" type="presOf" srcId="{6D3E2FE3-EC4A-4132-9257-49AAAC6BB49E}" destId="{F837150D-6C63-4372-ABA0-78D7589D03D4}" srcOrd="0" destOrd="0" presId="urn:microsoft.com/office/officeart/2005/8/layout/list1"/>
    <dgm:cxn modelId="{32F8BF07-1DCC-4C76-929E-3A85C5249BC3}" type="presOf" srcId="{ACFC93BA-2601-4557-9BE0-751FC2CB637D}" destId="{51571886-F251-4A49-B418-5B63099CA95C}" srcOrd="1" destOrd="0" presId="urn:microsoft.com/office/officeart/2005/8/layout/list1"/>
    <dgm:cxn modelId="{CBAAEC07-5A9F-48A2-94ED-D315DC22092D}" srcId="{6D3E2FE3-EC4A-4132-9257-49AAAC6BB49E}" destId="{3D058411-8918-43A6-8C3B-1E09BD218BA6}" srcOrd="2" destOrd="0" parTransId="{B7056CA5-B4B3-4947-B0F2-FAD1155A143A}" sibTransId="{601958E0-1BEB-4238-908E-9BFEC06331B2}"/>
    <dgm:cxn modelId="{CED8C109-AF31-47CD-B7E7-82C3C3DEAC59}" type="presOf" srcId="{00849716-7351-4767-92F5-7AE4632000AC}" destId="{9CC1AA3C-505F-4118-8EEB-B00ADC1C3501}" srcOrd="0" destOrd="5" presId="urn:microsoft.com/office/officeart/2005/8/layout/list1"/>
    <dgm:cxn modelId="{8F1FAF0A-4CB3-4AE3-BF59-74A5A08E47C0}" srcId="{819061EA-4B87-4DC3-8C14-638C83B2A4E3}" destId="{4CE74ABB-88A6-492A-A962-5A872A42B0FB}" srcOrd="2" destOrd="0" parTransId="{402BDB6E-6A2C-40D3-AA68-2DD60EC4B48B}" sibTransId="{2C3C865E-77DB-41AB-9DAF-AC1686D802B5}"/>
    <dgm:cxn modelId="{FF51C413-D6C1-46EF-8BBB-1D6CC31DCE00}" srcId="{6D3E2FE3-EC4A-4132-9257-49AAAC6BB49E}" destId="{F0A21E57-F770-4865-8360-51F1D8AC411A}" srcOrd="0" destOrd="0" parTransId="{B6C67BF2-ADF4-40AC-A106-A300C56311FD}" sibTransId="{9B416152-987B-4024-B34B-2DB88A7F38F9}"/>
    <dgm:cxn modelId="{CC752F14-531A-4D56-B31F-E893A03F08B1}" srcId="{ADBD7CF0-8A16-441D-B0D7-B1D7727BECBE}" destId="{C1EA6EA4-DE89-4DD8-B3AE-4CCC69F3AA10}" srcOrd="2" destOrd="0" parTransId="{DE92175A-76A6-4705-BF28-E243A3C7BDF9}" sibTransId="{940330DC-E42E-47CB-AE19-38F3A88A9B86}"/>
    <dgm:cxn modelId="{BA0D891C-8072-4349-82AE-DD2F340F9E4E}" type="presOf" srcId="{819061EA-4B87-4DC3-8C14-638C83B2A4E3}" destId="{D1E3E84B-CA8F-4101-B69B-DABAC74A423C}" srcOrd="0" destOrd="0" presId="urn:microsoft.com/office/officeart/2005/8/layout/list1"/>
    <dgm:cxn modelId="{D8AF9827-F401-4707-AE47-FB3961E0EE82}" type="presOf" srcId="{3D058411-8918-43A6-8C3B-1E09BD218BA6}" destId="{396B52AF-2FE6-4DA4-BEB7-8C67AFA386B4}" srcOrd="0" destOrd="2" presId="urn:microsoft.com/office/officeart/2005/8/layout/list1"/>
    <dgm:cxn modelId="{C7A1802D-9477-4F3F-AF77-96E5600B0A25}" type="presOf" srcId="{5418F622-990F-4185-BA61-AC641008FD12}" destId="{C085D2B8-C6F7-4684-9862-76CAF1963C41}" srcOrd="0" destOrd="0" presId="urn:microsoft.com/office/officeart/2005/8/layout/list1"/>
    <dgm:cxn modelId="{7FCDB52F-239F-49AE-843C-12A1F7CDF174}" srcId="{5418F622-990F-4185-BA61-AC641008FD12}" destId="{6D3E2FE3-EC4A-4132-9257-49AAAC6BB49E}" srcOrd="1" destOrd="0" parTransId="{2D248E6F-2F2C-49EA-BC1B-33BEF06CD5AD}" sibTransId="{3DB37187-FF68-4DB5-8C77-EE787097E26F}"/>
    <dgm:cxn modelId="{3730C932-EBB8-4F4C-AC69-5EC8A25D02A1}" type="presOf" srcId="{2BAC2589-B0AC-4885-80F2-7BBAA46B3401}" destId="{2983377F-1031-4F6C-B16F-BC36409DE6E8}" srcOrd="1" destOrd="0" presId="urn:microsoft.com/office/officeart/2005/8/layout/list1"/>
    <dgm:cxn modelId="{E259BF33-89CA-44FD-AD9A-38DEDDDEC29C}" srcId="{00849716-7351-4767-92F5-7AE4632000AC}" destId="{94F39E1E-618B-4E3F-90C2-15299B557DD6}" srcOrd="0" destOrd="0" parTransId="{B35E75F7-D685-4B31-B27A-873EC7CF26C2}" sibTransId="{64E13E25-C8F6-493E-BE0D-8FC3E665A0E6}"/>
    <dgm:cxn modelId="{D7D14236-A985-4DE2-A792-13EE25BA692B}" srcId="{ADBD7CF0-8A16-441D-B0D7-B1D7727BECBE}" destId="{E43427E8-52D2-4D6C-8BE0-19C99EF13ED7}" srcOrd="3" destOrd="0" parTransId="{398F4166-C0E6-4DFA-A215-00D070BD96D6}" sibTransId="{CCD26FA9-06FA-41CA-9C86-0545D993BA74}"/>
    <dgm:cxn modelId="{2ADD073A-4774-46B5-9CAB-813D338219B3}" type="presOf" srcId="{6D3E2FE3-EC4A-4132-9257-49AAAC6BB49E}" destId="{FEF80ED8-6E49-4AA9-9F71-1ABC9E9067F8}" srcOrd="1" destOrd="0" presId="urn:microsoft.com/office/officeart/2005/8/layout/list1"/>
    <dgm:cxn modelId="{147A7863-9784-4B0F-8EF4-922AEC4DA1EC}" type="presOf" srcId="{E69B0125-0252-4E8F-844B-7E69A267ACF5}" destId="{396B52AF-2FE6-4DA4-BEB7-8C67AFA386B4}" srcOrd="0" destOrd="1" presId="urn:microsoft.com/office/officeart/2005/8/layout/list1"/>
    <dgm:cxn modelId="{E4635349-606F-4764-9C92-974582032576}" srcId="{2BAC2589-B0AC-4885-80F2-7BBAA46B3401}" destId="{00849716-7351-4767-92F5-7AE4632000AC}" srcOrd="1" destOrd="0" parTransId="{F4101417-5535-46D2-9158-39AC83D9491B}" sibTransId="{4F5DE0D6-65CB-4E19-A1AE-E5C5F96B4B43}"/>
    <dgm:cxn modelId="{4F07C86C-0448-4966-978C-8CB481F1DEC2}" type="presOf" srcId="{2B27C713-9C50-4751-AFA4-69E952B607A1}" destId="{9CC1AA3C-505F-4118-8EEB-B00ADC1C3501}" srcOrd="0" destOrd="2" presId="urn:microsoft.com/office/officeart/2005/8/layout/list1"/>
    <dgm:cxn modelId="{608C346D-44C5-49FD-A159-E17258C07315}" type="presOf" srcId="{E43427E8-52D2-4D6C-8BE0-19C99EF13ED7}" destId="{9CC1AA3C-505F-4118-8EEB-B00ADC1C3501}" srcOrd="0" destOrd="4" presId="urn:microsoft.com/office/officeart/2005/8/layout/list1"/>
    <dgm:cxn modelId="{F2688D4D-C76E-4A9A-ABE1-D7E3AA007B38}" srcId="{6D3E2FE3-EC4A-4132-9257-49AAAC6BB49E}" destId="{36B99F0D-E15C-4A34-86E8-28D6DB189C6B}" srcOrd="3" destOrd="0" parTransId="{8E464AF6-7C9B-4109-8DD6-041C81393DEE}" sibTransId="{16D25505-72F1-4143-B86B-1F368BB6C1B7}"/>
    <dgm:cxn modelId="{E1CD4259-D94D-428D-9E98-B70C302EA263}" type="presOf" srcId="{F0A21E57-F770-4865-8360-51F1D8AC411A}" destId="{396B52AF-2FE6-4DA4-BEB7-8C67AFA386B4}" srcOrd="0" destOrd="0" presId="urn:microsoft.com/office/officeart/2005/8/layout/list1"/>
    <dgm:cxn modelId="{80DF967A-314E-4BD2-B7DD-5A68EBE334E6}" srcId="{ADBD7CF0-8A16-441D-B0D7-B1D7727BECBE}" destId="{38C56622-CA43-4B3B-A5CF-8BB27A45DE74}" srcOrd="0" destOrd="0" parTransId="{F0FED870-FD2D-4B11-A92D-FAE14A1C8849}" sibTransId="{A623A983-32F6-41C7-8FF7-1D3319E5F516}"/>
    <dgm:cxn modelId="{EB777787-6AD7-4506-9544-4AD04FE91D93}" type="presOf" srcId="{36B99F0D-E15C-4A34-86E8-28D6DB189C6B}" destId="{396B52AF-2FE6-4DA4-BEB7-8C67AFA386B4}" srcOrd="0" destOrd="3" presId="urn:microsoft.com/office/officeart/2005/8/layout/list1"/>
    <dgm:cxn modelId="{DA03E38D-D9EB-4C22-A6CB-F60A8700AE6E}" srcId="{2BAC2589-B0AC-4885-80F2-7BBAA46B3401}" destId="{ADBD7CF0-8A16-441D-B0D7-B1D7727BECBE}" srcOrd="0" destOrd="0" parTransId="{3F91A752-F672-4647-9B4A-B1119D676B62}" sibTransId="{08F4C15A-6A7C-4E8A-930A-D30C701FD931}"/>
    <dgm:cxn modelId="{C4D4438E-38DF-48AA-9393-31D9445385D1}" type="presOf" srcId="{38C56622-CA43-4B3B-A5CF-8BB27A45DE74}" destId="{9CC1AA3C-505F-4118-8EEB-B00ADC1C3501}" srcOrd="0" destOrd="1" presId="urn:microsoft.com/office/officeart/2005/8/layout/list1"/>
    <dgm:cxn modelId="{C572E48E-E803-4A64-B084-E04668A34222}" srcId="{ACFC93BA-2601-4557-9BE0-751FC2CB637D}" destId="{819061EA-4B87-4DC3-8C14-638C83B2A4E3}" srcOrd="0" destOrd="0" parTransId="{FF60CCA0-E5D5-44A1-A01D-F579FC5F0B9A}" sibTransId="{F7731135-74E6-4594-8EF1-73362E18E867}"/>
    <dgm:cxn modelId="{75BED894-AB69-460E-BBD4-64E3E4F74DC1}" type="presOf" srcId="{ACFC93BA-2601-4557-9BE0-751FC2CB637D}" destId="{77353361-DAF5-4515-B8EA-141671F7A183}" srcOrd="0" destOrd="0" presId="urn:microsoft.com/office/officeart/2005/8/layout/list1"/>
    <dgm:cxn modelId="{7741E4A0-5E8C-41D7-A4E0-2EE0D0A15DBA}" type="presOf" srcId="{C1EA6EA4-DE89-4DD8-B3AE-4CCC69F3AA10}" destId="{9CC1AA3C-505F-4118-8EEB-B00ADC1C3501}" srcOrd="0" destOrd="3" presId="urn:microsoft.com/office/officeart/2005/8/layout/list1"/>
    <dgm:cxn modelId="{92A2BBA5-0812-40A7-84A9-8511AEE641FD}" srcId="{5418F622-990F-4185-BA61-AC641008FD12}" destId="{ACFC93BA-2601-4557-9BE0-751FC2CB637D}" srcOrd="0" destOrd="0" parTransId="{0354A974-EC34-4789-9B38-E1B8EC3F7829}" sibTransId="{74BEE33F-4E19-4079-9DEE-77315B2A6BF1}"/>
    <dgm:cxn modelId="{203FE3AC-2C9E-4F46-92E3-0BFC50E391F2}" srcId="{819061EA-4B87-4DC3-8C14-638C83B2A4E3}" destId="{96FF668D-74DE-4999-BFA8-74C2AF7E71EA}" srcOrd="1" destOrd="0" parTransId="{CD3F965E-941D-44E8-937A-87A6B76C941C}" sibTransId="{841CAF70-4811-4DC5-BD7D-5BF55B4CE8B0}"/>
    <dgm:cxn modelId="{67DD92AF-CA69-44D3-A4AD-BAC1CB95F91C}" type="presOf" srcId="{96FF668D-74DE-4999-BFA8-74C2AF7E71EA}" destId="{D1E3E84B-CA8F-4101-B69B-DABAC74A423C}" srcOrd="0" destOrd="2" presId="urn:microsoft.com/office/officeart/2005/8/layout/list1"/>
    <dgm:cxn modelId="{8779ACB7-638A-46C7-B467-BFCB9E7218C1}" srcId="{5418F622-990F-4185-BA61-AC641008FD12}" destId="{2BAC2589-B0AC-4885-80F2-7BBAA46B3401}" srcOrd="2" destOrd="0" parTransId="{6B241E0F-439B-4672-90A0-391B3959A897}" sibTransId="{40FA1CFA-6D16-4B02-83F5-D2C58E6C737B}"/>
    <dgm:cxn modelId="{956B70B9-7932-4172-8078-4BE871CDC143}" type="presOf" srcId="{FEA7B926-6F6E-4EE9-A8F3-6B3B0031D2B8}" destId="{D1E3E84B-CA8F-4101-B69B-DABAC74A423C}" srcOrd="0" destOrd="1" presId="urn:microsoft.com/office/officeart/2005/8/layout/list1"/>
    <dgm:cxn modelId="{DE40E1BD-3AAB-4F80-8111-8ECEE7E0E2F4}" srcId="{ADBD7CF0-8A16-441D-B0D7-B1D7727BECBE}" destId="{2B27C713-9C50-4751-AFA4-69E952B607A1}" srcOrd="1" destOrd="0" parTransId="{3F75A1E2-0F1D-4216-A5AF-3819F6F37DD7}" sibTransId="{67E6BA9F-3A0D-4A98-9CCC-F3D6EFFCEC1F}"/>
    <dgm:cxn modelId="{45B3FDD1-D173-48EC-BF51-748182D3B241}" type="presOf" srcId="{94F39E1E-618B-4E3F-90C2-15299B557DD6}" destId="{9CC1AA3C-505F-4118-8EEB-B00ADC1C3501}" srcOrd="0" destOrd="6" presId="urn:microsoft.com/office/officeart/2005/8/layout/list1"/>
    <dgm:cxn modelId="{8AD734D4-08FB-4CC3-B248-AD0EBFC64C7B}" srcId="{6D3E2FE3-EC4A-4132-9257-49AAAC6BB49E}" destId="{E69B0125-0252-4E8F-844B-7E69A267ACF5}" srcOrd="1" destOrd="0" parTransId="{07046077-378B-4EAA-8EF0-B2ED883B31F5}" sibTransId="{EF611623-AFF7-447F-AF93-5107475F717A}"/>
    <dgm:cxn modelId="{6F7B5BE4-C5BB-465C-8E37-949994D8788B}" type="presOf" srcId="{ADBD7CF0-8A16-441D-B0D7-B1D7727BECBE}" destId="{9CC1AA3C-505F-4118-8EEB-B00ADC1C3501}" srcOrd="0" destOrd="0" presId="urn:microsoft.com/office/officeart/2005/8/layout/list1"/>
    <dgm:cxn modelId="{327E3DE5-56A5-48D6-AB7E-EF86C24AC4B2}" srcId="{819061EA-4B87-4DC3-8C14-638C83B2A4E3}" destId="{FEA7B926-6F6E-4EE9-A8F3-6B3B0031D2B8}" srcOrd="0" destOrd="0" parTransId="{3963E679-650F-4872-A460-031590951CDC}" sibTransId="{A49A605A-10D2-4B1D-B5EC-CFEDD0AD9240}"/>
    <dgm:cxn modelId="{8896A8E6-8E09-4BFD-9F3F-6796C1CFBE31}" type="presOf" srcId="{2BAC2589-B0AC-4885-80F2-7BBAA46B3401}" destId="{D608C88C-4760-4D1D-8E2E-18B29DD0D66C}" srcOrd="0" destOrd="0" presId="urn:microsoft.com/office/officeart/2005/8/layout/list1"/>
    <dgm:cxn modelId="{E129BDF2-2876-4CCE-9731-774918542559}" type="presOf" srcId="{4CE74ABB-88A6-492A-A962-5A872A42B0FB}" destId="{D1E3E84B-CA8F-4101-B69B-DABAC74A423C}" srcOrd="0" destOrd="3" presId="urn:microsoft.com/office/officeart/2005/8/layout/list1"/>
    <dgm:cxn modelId="{3095AC6E-1383-4B1D-99AB-2C888CFA9C35}" type="presParOf" srcId="{C085D2B8-C6F7-4684-9862-76CAF1963C41}" destId="{BE8F0BEF-DCBB-4299-99D0-FCA7DFEE6DDD}" srcOrd="0" destOrd="0" presId="urn:microsoft.com/office/officeart/2005/8/layout/list1"/>
    <dgm:cxn modelId="{EC0C3143-38EE-4F2F-A9A9-E6B7D572DF3C}" type="presParOf" srcId="{BE8F0BEF-DCBB-4299-99D0-FCA7DFEE6DDD}" destId="{77353361-DAF5-4515-B8EA-141671F7A183}" srcOrd="0" destOrd="0" presId="urn:microsoft.com/office/officeart/2005/8/layout/list1"/>
    <dgm:cxn modelId="{F4A9BF6D-8EF0-4214-963E-7BD127C0BED9}" type="presParOf" srcId="{BE8F0BEF-DCBB-4299-99D0-FCA7DFEE6DDD}" destId="{51571886-F251-4A49-B418-5B63099CA95C}" srcOrd="1" destOrd="0" presId="urn:microsoft.com/office/officeart/2005/8/layout/list1"/>
    <dgm:cxn modelId="{2358CAF4-91CD-432E-85CC-339EFF1CE4F8}" type="presParOf" srcId="{C085D2B8-C6F7-4684-9862-76CAF1963C41}" destId="{776AF9AE-5017-41E1-A637-82F82540D284}" srcOrd="1" destOrd="0" presId="urn:microsoft.com/office/officeart/2005/8/layout/list1"/>
    <dgm:cxn modelId="{C3E89700-BA13-41DE-80AB-4B5A558C132A}" type="presParOf" srcId="{C085D2B8-C6F7-4684-9862-76CAF1963C41}" destId="{D1E3E84B-CA8F-4101-B69B-DABAC74A423C}" srcOrd="2" destOrd="0" presId="urn:microsoft.com/office/officeart/2005/8/layout/list1"/>
    <dgm:cxn modelId="{CA72115D-38E5-488A-9D6D-2C0438A24806}" type="presParOf" srcId="{C085D2B8-C6F7-4684-9862-76CAF1963C41}" destId="{7B9D84A2-705D-400D-963B-BFDA4C32E39C}" srcOrd="3" destOrd="0" presId="urn:microsoft.com/office/officeart/2005/8/layout/list1"/>
    <dgm:cxn modelId="{7926A8AA-58DD-42B9-BCC7-CD54428261E9}" type="presParOf" srcId="{C085D2B8-C6F7-4684-9862-76CAF1963C41}" destId="{D2405CBC-9B7C-484A-AE14-07115A9E61CF}" srcOrd="4" destOrd="0" presId="urn:microsoft.com/office/officeart/2005/8/layout/list1"/>
    <dgm:cxn modelId="{9CFD31D0-1FB6-4F91-A4AA-6912CE8870CB}" type="presParOf" srcId="{D2405CBC-9B7C-484A-AE14-07115A9E61CF}" destId="{F837150D-6C63-4372-ABA0-78D7589D03D4}" srcOrd="0" destOrd="0" presId="urn:microsoft.com/office/officeart/2005/8/layout/list1"/>
    <dgm:cxn modelId="{E69DD628-915F-41E6-AC57-E13A6AAA12F5}" type="presParOf" srcId="{D2405CBC-9B7C-484A-AE14-07115A9E61CF}" destId="{FEF80ED8-6E49-4AA9-9F71-1ABC9E9067F8}" srcOrd="1" destOrd="0" presId="urn:microsoft.com/office/officeart/2005/8/layout/list1"/>
    <dgm:cxn modelId="{D2430D5D-2BA0-4685-955D-19C5AB3C62BE}" type="presParOf" srcId="{C085D2B8-C6F7-4684-9862-76CAF1963C41}" destId="{F31713FD-473E-42AD-8E8F-3366A8644AFB}" srcOrd="5" destOrd="0" presId="urn:microsoft.com/office/officeart/2005/8/layout/list1"/>
    <dgm:cxn modelId="{B6308F64-5FE7-435E-B631-B625B3E0A594}" type="presParOf" srcId="{C085D2B8-C6F7-4684-9862-76CAF1963C41}" destId="{396B52AF-2FE6-4DA4-BEB7-8C67AFA386B4}" srcOrd="6" destOrd="0" presId="urn:microsoft.com/office/officeart/2005/8/layout/list1"/>
    <dgm:cxn modelId="{AD1CDDB2-515B-49DC-A070-D155A87E80E6}" type="presParOf" srcId="{C085D2B8-C6F7-4684-9862-76CAF1963C41}" destId="{540D0081-8D20-4D56-940D-4686F5FEDC10}" srcOrd="7" destOrd="0" presId="urn:microsoft.com/office/officeart/2005/8/layout/list1"/>
    <dgm:cxn modelId="{D2F15140-D617-4314-978C-84D826BCA89E}" type="presParOf" srcId="{C085D2B8-C6F7-4684-9862-76CAF1963C41}" destId="{3A13A044-8EDE-41C1-B2C6-1D34EF59A863}" srcOrd="8" destOrd="0" presId="urn:microsoft.com/office/officeart/2005/8/layout/list1"/>
    <dgm:cxn modelId="{EB9D4CDE-A04B-46ED-BBF7-8BB61667D948}" type="presParOf" srcId="{3A13A044-8EDE-41C1-B2C6-1D34EF59A863}" destId="{D608C88C-4760-4D1D-8E2E-18B29DD0D66C}" srcOrd="0" destOrd="0" presId="urn:microsoft.com/office/officeart/2005/8/layout/list1"/>
    <dgm:cxn modelId="{07FEC07B-52EC-476E-A3DD-E46BC0D9C4FF}" type="presParOf" srcId="{3A13A044-8EDE-41C1-B2C6-1D34EF59A863}" destId="{2983377F-1031-4F6C-B16F-BC36409DE6E8}" srcOrd="1" destOrd="0" presId="urn:microsoft.com/office/officeart/2005/8/layout/list1"/>
    <dgm:cxn modelId="{10316BAD-50D2-42E5-8ABD-35CA36E81CB6}" type="presParOf" srcId="{C085D2B8-C6F7-4684-9862-76CAF1963C41}" destId="{EAB22A77-0B5A-4962-A15C-806D20053E83}" srcOrd="9" destOrd="0" presId="urn:microsoft.com/office/officeart/2005/8/layout/list1"/>
    <dgm:cxn modelId="{F05C9F3D-0732-473B-8E89-DBC241F7EC6A}" type="presParOf" srcId="{C085D2B8-C6F7-4684-9862-76CAF1963C41}" destId="{9CC1AA3C-505F-4118-8EEB-B00ADC1C350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B22AB35-3FEF-4041-8BEC-1A62C66D191D}" type="doc">
      <dgm:prSet loTypeId="urn:microsoft.com/office/officeart/2018/5/layout/IconLeafLabel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2840540-66CD-4A44-A5AF-4FBE2528CEB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1">
              <a:solidFill>
                <a:srgbClr val="001236"/>
              </a:solidFill>
              <a:effectLst/>
            </a:rPr>
            <a:t>State Benefits </a:t>
          </a:r>
        </a:p>
        <a:p>
          <a:pPr>
            <a:lnSpc>
              <a:spcPct val="100000"/>
            </a:lnSpc>
            <a:defRPr cap="all"/>
          </a:pPr>
          <a:r>
            <a:rPr lang="en-US" sz="1600" b="1" i="1" u="sng">
              <a:solidFill>
                <a:srgbClr val="001236"/>
              </a:solidFill>
            </a:rPr>
            <a:t>60</a:t>
          </a:r>
          <a:r>
            <a:rPr lang="en-US" sz="1600" b="1" i="1" u="none">
              <a:solidFill>
                <a:srgbClr val="001236"/>
              </a:solidFill>
            </a:rPr>
            <a:t> </a:t>
          </a:r>
          <a:r>
            <a:rPr lang="en-US" sz="1600" b="0" i="1" u="none">
              <a:solidFill>
                <a:srgbClr val="001236"/>
              </a:solidFill>
            </a:rPr>
            <a:t>Calendar Days</a:t>
          </a:r>
        </a:p>
      </dgm:t>
    </dgm:pt>
    <dgm:pt modelId="{CAD8F84F-C1DC-42B5-B164-50E819973C07}" type="parTrans" cxnId="{A1533E55-8AA1-4CF1-B78B-25E47C9A8B06}">
      <dgm:prSet/>
      <dgm:spPr/>
      <dgm:t>
        <a:bodyPr/>
        <a:lstStyle/>
        <a:p>
          <a:endParaRPr lang="en-US"/>
        </a:p>
      </dgm:t>
    </dgm:pt>
    <dgm:pt modelId="{47307D23-A9D9-4FA4-AD35-5421D3942AC9}" type="sibTrans" cxnId="{A1533E55-8AA1-4CF1-B78B-25E47C9A8B06}">
      <dgm:prSet/>
      <dgm:spPr/>
      <dgm:t>
        <a:bodyPr/>
        <a:lstStyle/>
        <a:p>
          <a:endParaRPr lang="en-US"/>
        </a:p>
      </dgm:t>
    </dgm:pt>
    <dgm:pt modelId="{4C94C30E-0A1D-45F3-AE25-AE9151AE3FC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1" kern="1200">
              <a:solidFill>
                <a:srgbClr val="001236"/>
              </a:solidFill>
              <a:latin typeface="+mn-lt"/>
              <a:ea typeface="+mn-ea"/>
              <a:cs typeface="+mn-cs"/>
            </a:rPr>
            <a:t>FIU Benefits </a:t>
          </a:r>
        </a:p>
        <a:p>
          <a:pPr>
            <a:lnSpc>
              <a:spcPct val="100000"/>
            </a:lnSpc>
            <a:defRPr cap="all"/>
          </a:pPr>
          <a:r>
            <a:rPr lang="en-US" sz="1600" b="1" i="1" u="sng" kern="1200">
              <a:solidFill>
                <a:srgbClr val="001236"/>
              </a:solidFill>
              <a:latin typeface="+mn-lt"/>
              <a:ea typeface="+mn-ea"/>
              <a:cs typeface="+mn-cs"/>
            </a:rPr>
            <a:t>90</a:t>
          </a:r>
          <a:r>
            <a:rPr lang="en-US" sz="1600" b="1" i="1" u="none" kern="1200">
              <a:solidFill>
                <a:srgbClr val="001236"/>
              </a:solidFill>
              <a:latin typeface="+mn-lt"/>
              <a:ea typeface="+mn-ea"/>
              <a:cs typeface="+mn-cs"/>
            </a:rPr>
            <a:t> </a:t>
          </a:r>
          <a:r>
            <a:rPr lang="en-US" sz="1600" b="0" i="1" u="none" kern="1200">
              <a:solidFill>
                <a:srgbClr val="001236"/>
              </a:solidFill>
              <a:effectLst/>
              <a:latin typeface="+mn-lt"/>
              <a:ea typeface="+mn-ea"/>
              <a:cs typeface="+mn-cs"/>
            </a:rPr>
            <a:t>Calendar Days</a:t>
          </a:r>
        </a:p>
      </dgm:t>
    </dgm:pt>
    <dgm:pt modelId="{DB9E8F35-4568-4D95-885F-45AC27177D37}" type="parTrans" cxnId="{810440E7-49B0-48D8-B282-0E3CA41D24FE}">
      <dgm:prSet/>
      <dgm:spPr/>
      <dgm:t>
        <a:bodyPr/>
        <a:lstStyle/>
        <a:p>
          <a:endParaRPr lang="en-US"/>
        </a:p>
      </dgm:t>
    </dgm:pt>
    <dgm:pt modelId="{8B897C70-82AE-4C10-868B-2E22F8751272}" type="sibTrans" cxnId="{810440E7-49B0-48D8-B282-0E3CA41D24FE}">
      <dgm:prSet/>
      <dgm:spPr/>
      <dgm:t>
        <a:bodyPr/>
        <a:lstStyle/>
        <a:p>
          <a:endParaRPr lang="en-US"/>
        </a:p>
      </dgm:t>
    </dgm:pt>
    <dgm:pt modelId="{32FD1405-43D4-42C4-BDC3-1444B5B890E6}" type="pres">
      <dgm:prSet presAssocID="{DB22AB35-3FEF-4041-8BEC-1A62C66D191D}" presName="root" presStyleCnt="0">
        <dgm:presLayoutVars>
          <dgm:dir/>
          <dgm:resizeHandles val="exact"/>
        </dgm:presLayoutVars>
      </dgm:prSet>
      <dgm:spPr/>
    </dgm:pt>
    <dgm:pt modelId="{1697F2AD-6CD0-436F-BF86-95742C9375C3}" type="pres">
      <dgm:prSet presAssocID="{32840540-66CD-4A44-A5AF-4FBE2528CEB5}" presName="compNode" presStyleCnt="0"/>
      <dgm:spPr/>
    </dgm:pt>
    <dgm:pt modelId="{2EF0EAD3-4AE9-4DC3-9BF8-ADDB79737DE4}" type="pres">
      <dgm:prSet presAssocID="{32840540-66CD-4A44-A5AF-4FBE2528CEB5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  <a:solidFill>
          <a:schemeClr val="accent2"/>
        </a:solidFill>
      </dgm:spPr>
    </dgm:pt>
    <dgm:pt modelId="{133BF231-75C7-48C1-A072-BDBEC1B3E0BD}" type="pres">
      <dgm:prSet presAssocID="{32840540-66CD-4A44-A5AF-4FBE2528CEB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877C3214-C4AA-4355-A521-52A715F90E34}" type="pres">
      <dgm:prSet presAssocID="{32840540-66CD-4A44-A5AF-4FBE2528CEB5}" presName="spaceRect" presStyleCnt="0"/>
      <dgm:spPr/>
    </dgm:pt>
    <dgm:pt modelId="{F3204560-5178-4137-9A15-57A3C4D613F4}" type="pres">
      <dgm:prSet presAssocID="{32840540-66CD-4A44-A5AF-4FBE2528CEB5}" presName="textRect" presStyleLbl="revTx" presStyleIdx="0" presStyleCnt="2">
        <dgm:presLayoutVars>
          <dgm:chMax val="1"/>
          <dgm:chPref val="1"/>
        </dgm:presLayoutVars>
      </dgm:prSet>
      <dgm:spPr/>
    </dgm:pt>
    <dgm:pt modelId="{4A634AAE-9D8E-44C3-9425-841A1262FDE9}" type="pres">
      <dgm:prSet presAssocID="{47307D23-A9D9-4FA4-AD35-5421D3942AC9}" presName="sibTrans" presStyleCnt="0"/>
      <dgm:spPr/>
    </dgm:pt>
    <dgm:pt modelId="{8BF2DFEE-D66C-418C-BE4F-265D7177537A}" type="pres">
      <dgm:prSet presAssocID="{4C94C30E-0A1D-45F3-AE25-AE9151AE3FCA}" presName="compNode" presStyleCnt="0"/>
      <dgm:spPr/>
    </dgm:pt>
    <dgm:pt modelId="{CFEF5E6A-5EC0-4B9C-8E6B-38B57D79EF27}" type="pres">
      <dgm:prSet presAssocID="{4C94C30E-0A1D-45F3-AE25-AE9151AE3FCA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  <a:solidFill>
          <a:schemeClr val="accent1">
            <a:lumMod val="25000"/>
            <a:lumOff val="75000"/>
          </a:schemeClr>
        </a:solidFill>
      </dgm:spPr>
    </dgm:pt>
    <dgm:pt modelId="{86931103-9D5A-4E4E-B66E-744881D8914C}" type="pres">
      <dgm:prSet presAssocID="{4C94C30E-0A1D-45F3-AE25-AE9151AE3FC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5F59AB9D-D5F2-4CA9-ADE0-DBD0D2BE5EC2}" type="pres">
      <dgm:prSet presAssocID="{4C94C30E-0A1D-45F3-AE25-AE9151AE3FCA}" presName="spaceRect" presStyleCnt="0"/>
      <dgm:spPr/>
    </dgm:pt>
    <dgm:pt modelId="{FB0CD308-41F8-409D-BE82-972D2FB5C2F3}" type="pres">
      <dgm:prSet presAssocID="{4C94C30E-0A1D-45F3-AE25-AE9151AE3FC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0F6255C-C29C-484A-B157-9DF808CAB1FA}" type="presOf" srcId="{4C94C30E-0A1D-45F3-AE25-AE9151AE3FCA}" destId="{FB0CD308-41F8-409D-BE82-972D2FB5C2F3}" srcOrd="0" destOrd="0" presId="urn:microsoft.com/office/officeart/2018/5/layout/IconLeafLabelList"/>
    <dgm:cxn modelId="{A1533E55-8AA1-4CF1-B78B-25E47C9A8B06}" srcId="{DB22AB35-3FEF-4041-8BEC-1A62C66D191D}" destId="{32840540-66CD-4A44-A5AF-4FBE2528CEB5}" srcOrd="0" destOrd="0" parTransId="{CAD8F84F-C1DC-42B5-B164-50E819973C07}" sibTransId="{47307D23-A9D9-4FA4-AD35-5421D3942AC9}"/>
    <dgm:cxn modelId="{3674A4AD-99CE-4A6B-9BA9-C396112C66C8}" type="presOf" srcId="{32840540-66CD-4A44-A5AF-4FBE2528CEB5}" destId="{F3204560-5178-4137-9A15-57A3C4D613F4}" srcOrd="0" destOrd="0" presId="urn:microsoft.com/office/officeart/2018/5/layout/IconLeafLabelList"/>
    <dgm:cxn modelId="{F7795BDC-C992-4AA6-8A83-F85D592E8D20}" type="presOf" srcId="{DB22AB35-3FEF-4041-8BEC-1A62C66D191D}" destId="{32FD1405-43D4-42C4-BDC3-1444B5B890E6}" srcOrd="0" destOrd="0" presId="urn:microsoft.com/office/officeart/2018/5/layout/IconLeafLabelList"/>
    <dgm:cxn modelId="{810440E7-49B0-48D8-B282-0E3CA41D24FE}" srcId="{DB22AB35-3FEF-4041-8BEC-1A62C66D191D}" destId="{4C94C30E-0A1D-45F3-AE25-AE9151AE3FCA}" srcOrd="1" destOrd="0" parTransId="{DB9E8F35-4568-4D95-885F-45AC27177D37}" sibTransId="{8B897C70-82AE-4C10-868B-2E22F8751272}"/>
    <dgm:cxn modelId="{864143AA-B009-49F1-8D74-9D9EF52C96CE}" type="presParOf" srcId="{32FD1405-43D4-42C4-BDC3-1444B5B890E6}" destId="{1697F2AD-6CD0-436F-BF86-95742C9375C3}" srcOrd="0" destOrd="0" presId="urn:microsoft.com/office/officeart/2018/5/layout/IconLeafLabelList"/>
    <dgm:cxn modelId="{F5E4883F-2AF3-4ADD-A995-A420239B0236}" type="presParOf" srcId="{1697F2AD-6CD0-436F-BF86-95742C9375C3}" destId="{2EF0EAD3-4AE9-4DC3-9BF8-ADDB79737DE4}" srcOrd="0" destOrd="0" presId="urn:microsoft.com/office/officeart/2018/5/layout/IconLeafLabelList"/>
    <dgm:cxn modelId="{30EA94B3-AF9A-4393-9207-5159F8F97F49}" type="presParOf" srcId="{1697F2AD-6CD0-436F-BF86-95742C9375C3}" destId="{133BF231-75C7-48C1-A072-BDBEC1B3E0BD}" srcOrd="1" destOrd="0" presId="urn:microsoft.com/office/officeart/2018/5/layout/IconLeafLabelList"/>
    <dgm:cxn modelId="{0EC4E6E1-3381-427F-9972-156519F29515}" type="presParOf" srcId="{1697F2AD-6CD0-436F-BF86-95742C9375C3}" destId="{877C3214-C4AA-4355-A521-52A715F90E34}" srcOrd="2" destOrd="0" presId="urn:microsoft.com/office/officeart/2018/5/layout/IconLeafLabelList"/>
    <dgm:cxn modelId="{37B9A5D3-721F-4DFF-A9BE-BC0B42428945}" type="presParOf" srcId="{1697F2AD-6CD0-436F-BF86-95742C9375C3}" destId="{F3204560-5178-4137-9A15-57A3C4D613F4}" srcOrd="3" destOrd="0" presId="urn:microsoft.com/office/officeart/2018/5/layout/IconLeafLabelList"/>
    <dgm:cxn modelId="{425BA2F2-DE3E-497B-8114-70484DC10305}" type="presParOf" srcId="{32FD1405-43D4-42C4-BDC3-1444B5B890E6}" destId="{4A634AAE-9D8E-44C3-9425-841A1262FDE9}" srcOrd="1" destOrd="0" presId="urn:microsoft.com/office/officeart/2018/5/layout/IconLeafLabelList"/>
    <dgm:cxn modelId="{5EADB7E2-86DD-4A9F-A734-3425F53991EC}" type="presParOf" srcId="{32FD1405-43D4-42C4-BDC3-1444B5B890E6}" destId="{8BF2DFEE-D66C-418C-BE4F-265D7177537A}" srcOrd="2" destOrd="0" presId="urn:microsoft.com/office/officeart/2018/5/layout/IconLeafLabelList"/>
    <dgm:cxn modelId="{8252AFB2-6471-42A2-8208-325198A2F72E}" type="presParOf" srcId="{8BF2DFEE-D66C-418C-BE4F-265D7177537A}" destId="{CFEF5E6A-5EC0-4B9C-8E6B-38B57D79EF27}" srcOrd="0" destOrd="0" presId="urn:microsoft.com/office/officeart/2018/5/layout/IconLeafLabelList"/>
    <dgm:cxn modelId="{86397C49-6E0C-428B-9ED6-FB0EE9D4BC75}" type="presParOf" srcId="{8BF2DFEE-D66C-418C-BE4F-265D7177537A}" destId="{86931103-9D5A-4E4E-B66E-744881D8914C}" srcOrd="1" destOrd="0" presId="urn:microsoft.com/office/officeart/2018/5/layout/IconLeafLabelList"/>
    <dgm:cxn modelId="{D9F639E1-2106-4BDE-B409-6718F3BBE104}" type="presParOf" srcId="{8BF2DFEE-D66C-418C-BE4F-265D7177537A}" destId="{5F59AB9D-D5F2-4CA9-ADE0-DBD0D2BE5EC2}" srcOrd="2" destOrd="0" presId="urn:microsoft.com/office/officeart/2018/5/layout/IconLeafLabelList"/>
    <dgm:cxn modelId="{F6F9AC41-14C7-481B-B5D5-836EAE2342CB}" type="presParOf" srcId="{8BF2DFEE-D66C-418C-BE4F-265D7177537A}" destId="{FB0CD308-41F8-409D-BE82-972D2FB5C2F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585B69-D64F-4673-9EA6-4F89F7FA7BF3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2C21309-D77B-412C-9EE3-94535A0F5FE7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6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b="1">
              <a:solidFill>
                <a:schemeClr val="bg1"/>
              </a:solidFill>
              <a:latin typeface="+mn-lt"/>
              <a:cs typeface="Helvetica" panose="020B0604020202020204" pitchFamily="34" charset="0"/>
            </a:rPr>
            <a:t>Standard </a:t>
          </a:r>
        </a:p>
        <a:p>
          <a:r>
            <a:rPr lang="en-US" sz="1800" b="1">
              <a:solidFill>
                <a:schemeClr val="bg1"/>
              </a:solidFill>
              <a:latin typeface="+mn-lt"/>
              <a:cs typeface="Helvetica" panose="020B0604020202020204" pitchFamily="34" charset="0"/>
            </a:rPr>
            <a:t>HMO</a:t>
          </a:r>
        </a:p>
      </dgm:t>
    </dgm:pt>
    <dgm:pt modelId="{105789D8-642F-4888-9C59-F71BE192F9F3}" type="parTrans" cxnId="{DB57A912-8142-4809-9F2A-E7F5A175E6E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C4AAC38-0339-4AEE-9B46-6BA721DA7816}" type="sibTrans" cxnId="{DB57A912-8142-4809-9F2A-E7F5A175E6E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4B3B820-8D48-4F6C-A3E8-3A9AFD3F0CC4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2060"/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en-US" sz="1800" b="1" dirty="0">
              <a:solidFill>
                <a:schemeClr val="bg1"/>
              </a:solidFill>
              <a:latin typeface="+mn-lt"/>
              <a:cs typeface="Helvetica" panose="020B0604020202020204" pitchFamily="34" charset="0"/>
            </a:rPr>
            <a:t>High-Deductible  HMO</a:t>
          </a:r>
        </a:p>
      </dgm:t>
    </dgm:pt>
    <dgm:pt modelId="{94B87460-6303-4FB0-A28B-F564B28D92A8}" type="parTrans" cxnId="{84710E34-4E04-4F39-9951-7F10DD96F0E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A3C63AD-A291-43CB-87D2-3CAD709339FB}" type="sibTrans" cxnId="{84710E34-4E04-4F39-9951-7F10DD96F0E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1FDB247-3047-4A93-8F2D-ADFC9ED06E7E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2060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latin typeface="+mn-lt"/>
              <a:cs typeface="Helvetica" panose="020B0604020202020204" pitchFamily="34" charset="0"/>
            </a:rPr>
            <a:t>High-Deductible  PPO</a:t>
          </a:r>
        </a:p>
      </dgm:t>
    </dgm:pt>
    <dgm:pt modelId="{614DB32F-BE72-4D13-9BF7-B03DBC19C785}" type="parTrans" cxnId="{16CA4C1E-A55B-4A18-A243-ED8F073BDDB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247FA62-E1F1-4B19-8BEE-8F2C30D70980}" type="sibTrans" cxnId="{16CA4C1E-A55B-4A18-A243-ED8F073BDDB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3AF0F52-E3A9-4DAF-A4FC-784D0371F637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>
              <a:latin typeface="+mn-lt"/>
              <a:cs typeface="Helvetica" panose="020B0604020202020204" pitchFamily="34" charset="0"/>
            </a:rPr>
            <a:t>In or Out of Network</a:t>
          </a:r>
        </a:p>
      </dgm:t>
    </dgm:pt>
    <dgm:pt modelId="{A5099127-35BB-44AC-9EDF-779D0A6FF047}" type="parTrans" cxnId="{53BAD741-E701-4D05-8F50-0A108FF03451}">
      <dgm:prSet/>
      <dgm:spPr/>
      <dgm:t>
        <a:bodyPr/>
        <a:lstStyle/>
        <a:p>
          <a:endParaRPr lang="en-US">
            <a:latin typeface="+mn-lt"/>
            <a:cs typeface="Helvetica" panose="020B0604020202020204" pitchFamily="34" charset="0"/>
          </a:endParaRPr>
        </a:p>
      </dgm:t>
    </dgm:pt>
    <dgm:pt modelId="{DBE5F19F-E95D-4722-8BDA-47A2E4E6D881}" type="sibTrans" cxnId="{53BAD741-E701-4D05-8F50-0A108FF0345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2EBE0DD-E57C-4EB5-A920-C1647C04C340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>
              <a:latin typeface="+mn-lt"/>
              <a:cs typeface="Helvetica" panose="020B0604020202020204" pitchFamily="34" charset="0"/>
            </a:rPr>
            <a:t>% of Cost after Deductible</a:t>
          </a:r>
          <a:endParaRPr lang="en-US" sz="1400" b="0" dirty="0">
            <a:latin typeface="+mn-lt"/>
            <a:cs typeface="Helvetica" panose="020B0604020202020204" pitchFamily="34" charset="0"/>
          </a:endParaRPr>
        </a:p>
      </dgm:t>
    </dgm:pt>
    <dgm:pt modelId="{4ADD4DF3-273B-4E03-9C51-CF4CE2C54DF4}" type="parTrans" cxnId="{FF57E212-4450-4700-A443-32178A25F454}">
      <dgm:prSet/>
      <dgm:spPr/>
      <dgm:t>
        <a:bodyPr/>
        <a:lstStyle/>
        <a:p>
          <a:endParaRPr lang="en-US">
            <a:latin typeface="+mn-lt"/>
            <a:cs typeface="Helvetica" panose="020B0604020202020204" pitchFamily="34" charset="0"/>
          </a:endParaRPr>
        </a:p>
      </dgm:t>
    </dgm:pt>
    <dgm:pt modelId="{77D270F4-92B6-4DC6-9C99-F9BAD3869CAE}" type="sibTrans" cxnId="{FF57E212-4450-4700-A443-32178A25F45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5BF1C97-0EE6-41D9-9CBE-9EF53264CD3B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>
              <a:latin typeface="+mn-lt"/>
              <a:cs typeface="Helvetica" panose="020B0604020202020204" pitchFamily="34" charset="0"/>
            </a:rPr>
            <a:t>In or Out of Network</a:t>
          </a:r>
          <a:endParaRPr lang="en-US" sz="1400" b="1" i="0">
            <a:latin typeface="+mn-lt"/>
            <a:cs typeface="Helvetica" panose="020B0604020202020204" pitchFamily="34" charset="0"/>
          </a:endParaRPr>
        </a:p>
      </dgm:t>
    </dgm:pt>
    <dgm:pt modelId="{6D0FE45B-D097-4E9B-A30F-3576B19018AE}" type="parTrans" cxnId="{EE4CE9B4-16C7-450C-8ED3-BEF07A5A3BA7}">
      <dgm:prSet/>
      <dgm:spPr/>
      <dgm:t>
        <a:bodyPr/>
        <a:lstStyle/>
        <a:p>
          <a:endParaRPr lang="en-US">
            <a:latin typeface="+mn-lt"/>
            <a:cs typeface="Helvetica" panose="020B0604020202020204" pitchFamily="34" charset="0"/>
          </a:endParaRPr>
        </a:p>
      </dgm:t>
    </dgm:pt>
    <dgm:pt modelId="{4BFD48F0-D81D-4ED3-983C-E1FC5117E267}" type="sibTrans" cxnId="{EE4CE9B4-16C7-450C-8ED3-BEF07A5A3BA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EAA4494-25D4-43C8-9265-C2F1B4C139F6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>
              <a:latin typeface="+mn-lt"/>
              <a:cs typeface="Helvetica" panose="020B0604020202020204" pitchFamily="34" charset="0"/>
            </a:rPr>
            <a:t>% of Cost after Deductible</a:t>
          </a:r>
        </a:p>
      </dgm:t>
    </dgm:pt>
    <dgm:pt modelId="{0B73E309-7764-475D-B85C-A4075642AE13}" type="parTrans" cxnId="{3485BEC5-F397-4287-8AFB-ECD783620300}">
      <dgm:prSet/>
      <dgm:spPr/>
      <dgm:t>
        <a:bodyPr/>
        <a:lstStyle/>
        <a:p>
          <a:endParaRPr lang="en-US">
            <a:latin typeface="+mn-lt"/>
            <a:cs typeface="Helvetica" panose="020B0604020202020204" pitchFamily="34" charset="0"/>
          </a:endParaRPr>
        </a:p>
      </dgm:t>
    </dgm:pt>
    <dgm:pt modelId="{A01DC3EE-A051-4999-A504-B2EA8A16A25F}" type="sibTrans" cxnId="{3485BEC5-F397-4287-8AFB-ECD78362030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8464A44-F530-4BF5-B920-98A7C9FAD953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>
              <a:latin typeface="+mn-lt"/>
              <a:cs typeface="Helvetica" panose="020B0604020202020204" pitchFamily="34" charset="0"/>
            </a:rPr>
            <a:t>Network only</a:t>
          </a:r>
        </a:p>
      </dgm:t>
    </dgm:pt>
    <dgm:pt modelId="{E6B12451-BB4F-43F4-ADB7-25634875494C}" type="sibTrans" cxnId="{36568BC3-7AB2-4CE3-BCAD-AA7F1EBD44C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5120A60-018B-4C87-B9AC-FF42ECB9F218}" type="parTrans" cxnId="{36568BC3-7AB2-4CE3-BCAD-AA7F1EBD44C4}">
      <dgm:prSet/>
      <dgm:spPr/>
      <dgm:t>
        <a:bodyPr/>
        <a:lstStyle/>
        <a:p>
          <a:endParaRPr lang="en-US">
            <a:latin typeface="+mn-lt"/>
            <a:cs typeface="Helvetica" panose="020B0604020202020204" pitchFamily="34" charset="0"/>
          </a:endParaRPr>
        </a:p>
      </dgm:t>
    </dgm:pt>
    <dgm:pt modelId="{A66D3CBC-BAFC-44AE-B9A3-6046C2EDE6D3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1400" b="1">
              <a:latin typeface="+mn-lt"/>
              <a:cs typeface="Helvetica" panose="020B0604020202020204" pitchFamily="34" charset="0"/>
            </a:rPr>
            <a:t>Set Copayments</a:t>
          </a:r>
        </a:p>
      </dgm:t>
    </dgm:pt>
    <dgm:pt modelId="{B59A1749-CCF2-4CDE-AFA8-FF63078337CB}" type="parTrans" cxnId="{FB4961F1-12B3-4BAC-9049-7C7D8B550134}">
      <dgm:prSet/>
      <dgm:spPr/>
      <dgm:t>
        <a:bodyPr/>
        <a:lstStyle/>
        <a:p>
          <a:endParaRPr lang="en-US">
            <a:latin typeface="+mn-lt"/>
            <a:cs typeface="Helvetica" panose="020B0604020202020204" pitchFamily="34" charset="0"/>
          </a:endParaRPr>
        </a:p>
      </dgm:t>
    </dgm:pt>
    <dgm:pt modelId="{A138B42B-4582-4048-ABB2-49475692F50F}" type="sibTrans" cxnId="{FB4961F1-12B3-4BAC-9049-7C7D8B55013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4B9BEE1-1CAA-4F90-A9F0-AE24E2D2BE57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1400" b="1">
              <a:latin typeface="+mn-lt"/>
              <a:cs typeface="Helvetica" panose="020B0604020202020204" pitchFamily="34" charset="0"/>
            </a:rPr>
            <a:t>Low Deductible</a:t>
          </a:r>
        </a:p>
      </dgm:t>
    </dgm:pt>
    <dgm:pt modelId="{B9EBE4E5-2185-4C2A-A3D9-F9D8F60BD2AA}" type="parTrans" cxnId="{1190E5F1-FDB8-45A1-B7A6-BFC8AD43D15A}">
      <dgm:prSet/>
      <dgm:spPr/>
      <dgm:t>
        <a:bodyPr/>
        <a:lstStyle/>
        <a:p>
          <a:endParaRPr lang="en-US">
            <a:latin typeface="+mn-lt"/>
            <a:cs typeface="Helvetica" panose="020B0604020202020204" pitchFamily="34" charset="0"/>
          </a:endParaRPr>
        </a:p>
      </dgm:t>
    </dgm:pt>
    <dgm:pt modelId="{46B5B791-463B-470B-B87E-718D22683333}" type="sibTrans" cxnId="{1190E5F1-FDB8-45A1-B7A6-BFC8AD43D15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F5A03FF-3035-4BD1-BAF8-0CCE79287A28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>
              <a:latin typeface="+mn-lt"/>
              <a:cs typeface="Helvetica" panose="020B0604020202020204" pitchFamily="34" charset="0"/>
            </a:rPr>
            <a:t>Higher Deductible</a:t>
          </a:r>
        </a:p>
      </dgm:t>
    </dgm:pt>
    <dgm:pt modelId="{25F28F3B-893C-405D-AE72-5A0349897881}" type="parTrans" cxnId="{A189C69D-09CD-4D77-B2FC-10D987E30B9F}">
      <dgm:prSet/>
      <dgm:spPr/>
      <dgm:t>
        <a:bodyPr/>
        <a:lstStyle/>
        <a:p>
          <a:endParaRPr lang="en-US">
            <a:latin typeface="+mn-lt"/>
            <a:cs typeface="Helvetica" panose="020B0604020202020204" pitchFamily="34" charset="0"/>
          </a:endParaRPr>
        </a:p>
      </dgm:t>
    </dgm:pt>
    <dgm:pt modelId="{337395DF-1836-4B06-8642-D430D2102FB8}" type="sibTrans" cxnId="{A189C69D-09CD-4D77-B2FC-10D987E30B9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B9C0298-6DC0-406C-B290-0B3EA8234DE3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>
              <a:latin typeface="+mn-lt"/>
              <a:cs typeface="Helvetica" panose="020B0604020202020204" pitchFamily="34" charset="0"/>
            </a:rPr>
            <a:t>No Deductible</a:t>
          </a:r>
        </a:p>
      </dgm:t>
    </dgm:pt>
    <dgm:pt modelId="{B7255C6A-84FA-4107-9CEA-F6FAEAE9CB3A}" type="parTrans" cxnId="{501C1422-5B29-4121-8656-F405B0BBDBE1}">
      <dgm:prSet/>
      <dgm:spPr/>
      <dgm:t>
        <a:bodyPr/>
        <a:lstStyle/>
        <a:p>
          <a:endParaRPr lang="en-US">
            <a:latin typeface="+mn-lt"/>
            <a:cs typeface="Helvetica" panose="020B0604020202020204" pitchFamily="34" charset="0"/>
          </a:endParaRPr>
        </a:p>
      </dgm:t>
    </dgm:pt>
    <dgm:pt modelId="{7E1867D1-6CF1-4C3E-B907-95E909A35FEE}" type="sibTrans" cxnId="{501C1422-5B29-4121-8656-F405B0BBDBE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EB7DBB2-2D2F-4BFD-9E10-4B5C985D7CE8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i="0" dirty="0">
              <a:latin typeface="+mn-lt"/>
              <a:cs typeface="Helvetica" panose="020B0604020202020204" pitchFamily="34" charset="0"/>
            </a:rPr>
            <a:t>Set Copayments</a:t>
          </a:r>
        </a:p>
      </dgm:t>
    </dgm:pt>
    <dgm:pt modelId="{D95AD1EA-48B5-464A-82A5-96E3DB615BD1}" type="sibTrans" cxnId="{E5D58380-7B07-40C1-A20E-DB944765D85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B6336EC-2397-4332-8FB6-B8EC01F028FE}" type="parTrans" cxnId="{E5D58380-7B07-40C1-A20E-DB944765D857}">
      <dgm:prSet/>
      <dgm:spPr/>
      <dgm:t>
        <a:bodyPr/>
        <a:lstStyle/>
        <a:p>
          <a:endParaRPr lang="en-US">
            <a:latin typeface="+mn-lt"/>
            <a:cs typeface="Helvetica" panose="020B0604020202020204" pitchFamily="34" charset="0"/>
          </a:endParaRPr>
        </a:p>
      </dgm:t>
    </dgm:pt>
    <dgm:pt modelId="{3122C316-470A-4203-A30F-3B95FB0BADC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800" b="1">
              <a:solidFill>
                <a:schemeClr val="bg1"/>
              </a:solidFill>
              <a:latin typeface="+mn-lt"/>
              <a:cs typeface="Helvetica" panose="020B0604020202020204" pitchFamily="34" charset="0"/>
            </a:rPr>
            <a:t>Standard </a:t>
          </a:r>
        </a:p>
        <a:p>
          <a:r>
            <a:rPr lang="en-US" sz="1800" b="1">
              <a:solidFill>
                <a:schemeClr val="bg1"/>
              </a:solidFill>
              <a:latin typeface="+mn-lt"/>
              <a:cs typeface="Helvetica" panose="020B0604020202020204" pitchFamily="34" charset="0"/>
            </a:rPr>
            <a:t>PPO</a:t>
          </a:r>
        </a:p>
      </dgm:t>
    </dgm:pt>
    <dgm:pt modelId="{83CA9721-9B75-4B8D-8B2A-BE5C1B043E08}" type="sibTrans" cxnId="{096F43FA-CB83-46A7-BB33-447B50C352C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98A4E23-AF6A-4ADB-85BB-98F2A2A2F82F}" type="parTrans" cxnId="{096F43FA-CB83-46A7-BB33-447B50C352C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B523646-C571-4AEC-ADF6-5283A9A99FCC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>
              <a:latin typeface="+mn-lt"/>
              <a:cs typeface="Helvetica" panose="020B0604020202020204" pitchFamily="34" charset="0"/>
            </a:rPr>
            <a:t>Network only</a:t>
          </a:r>
          <a:endParaRPr lang="en-US" sz="1400" b="1" i="0">
            <a:latin typeface="+mn-lt"/>
            <a:cs typeface="Helvetica" panose="020B0604020202020204" pitchFamily="34" charset="0"/>
          </a:endParaRPr>
        </a:p>
      </dgm:t>
    </dgm:pt>
    <dgm:pt modelId="{70244C1C-9096-436F-8E46-E2CCAD717881}" type="parTrans" cxnId="{FB68F723-78BD-4CBB-8866-98278B8D95B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C31BE80-4F67-4277-885E-B23745D3414C}" type="sibTrans" cxnId="{FB68F723-78BD-4CBB-8866-98278B8D95B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193C17F-AB66-4191-B037-C7A82DC8A5F0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noFill/>
      </dgm:spPr>
      <dgm:t>
        <a:bodyPr anchor="t"/>
        <a:lstStyle/>
        <a:p>
          <a:pPr algn="l">
            <a:lnSpc>
              <a:spcPct val="100000"/>
            </a:lnSpc>
          </a:pPr>
          <a:endParaRPr lang="en-US" sz="1400" b="1">
            <a:latin typeface="+mn-lt"/>
            <a:cs typeface="Helvetica" panose="020B0604020202020204" pitchFamily="34" charset="0"/>
          </a:endParaRPr>
        </a:p>
      </dgm:t>
    </dgm:pt>
    <dgm:pt modelId="{67D5EEE9-ACDE-48A7-A4D7-B9D1CEDD851D}" type="parTrans" cxnId="{CB033BFE-F250-42D6-B3E5-276A25C0BB2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BDF230F-8B25-4090-9FEF-DDBD3DC1AE11}" type="sibTrans" cxnId="{CB033BFE-F250-42D6-B3E5-276A25C0BB2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7C509C9-72DE-403F-A640-E2A23921B5FE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endParaRPr lang="en-US" sz="1400" b="1" i="0">
            <a:latin typeface="+mn-lt"/>
            <a:cs typeface="Helvetica" panose="020B0604020202020204" pitchFamily="34" charset="0"/>
          </a:endParaRPr>
        </a:p>
      </dgm:t>
    </dgm:pt>
    <dgm:pt modelId="{CC579FC2-B7B2-45A6-BFB1-FEC2F6ECC37D}" type="parTrans" cxnId="{E16288D5-4C80-42F8-B129-1DF950779A5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CB7DF60-C5B1-43FA-B026-79FE7083D72E}" type="sibTrans" cxnId="{E16288D5-4C80-42F8-B129-1DF950779A5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F67180B-EB19-4B3C-9137-1BDDA24874E0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noFill/>
      </dgm:spPr>
      <dgm:t>
        <a:bodyPr anchor="t"/>
        <a:lstStyle/>
        <a:p>
          <a:pPr algn="l"/>
          <a:endParaRPr lang="en-US" sz="1400" b="1">
            <a:latin typeface="+mn-lt"/>
            <a:cs typeface="Helvetica" panose="020B0604020202020204" pitchFamily="34" charset="0"/>
          </a:endParaRPr>
        </a:p>
      </dgm:t>
    </dgm:pt>
    <dgm:pt modelId="{1CC07B5E-FBCB-4CB0-B73A-495103656B16}" type="parTrans" cxnId="{13AFB393-5B23-42F2-90B4-C0CD3F55DC7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02A4CD0-8B69-4AE1-A818-7A4D72B182F7}" type="sibTrans" cxnId="{13AFB393-5B23-42F2-90B4-C0CD3F55DC7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90A2BC5-D0B6-47D0-A606-E4B29C053FCD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endParaRPr lang="en-US" sz="1400" b="1">
            <a:latin typeface="+mn-lt"/>
            <a:cs typeface="Helvetica" panose="020B0604020202020204" pitchFamily="34" charset="0"/>
          </a:endParaRPr>
        </a:p>
      </dgm:t>
    </dgm:pt>
    <dgm:pt modelId="{07FE5BE6-F502-4E40-B5FA-3DEEDAA82B5D}" type="parTrans" cxnId="{77794C3D-F7B2-4046-A36B-FD8AC06372D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DA1D41A-D146-49AA-AEEC-06AB7A41A1DF}" type="sibTrans" cxnId="{77794C3D-F7B2-4046-A36B-FD8AC06372D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952A483-CFD6-4472-A675-8EC19FE6334F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>
              <a:latin typeface="+mn-lt"/>
              <a:cs typeface="Helvetica" panose="020B0604020202020204" pitchFamily="34" charset="0"/>
            </a:rPr>
            <a:t>Higher Deductible</a:t>
          </a:r>
          <a:endParaRPr lang="en-US" sz="1400" b="1">
            <a:solidFill>
              <a:schemeClr val="tx1"/>
            </a:solidFill>
            <a:latin typeface="+mn-lt"/>
            <a:cs typeface="Helvetica" panose="020B0604020202020204" pitchFamily="34" charset="0"/>
          </a:endParaRPr>
        </a:p>
      </dgm:t>
    </dgm:pt>
    <dgm:pt modelId="{1491297B-7E51-45AA-B934-C7F0970EAF29}" type="sibTrans" cxnId="{34BABA4D-697D-4BBA-8897-93F41A514B6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EFB36AA-0951-4ADC-B045-58DBE553A26F}" type="parTrans" cxnId="{34BABA4D-697D-4BBA-8897-93F41A514B66}">
      <dgm:prSet/>
      <dgm:spPr/>
      <dgm:t>
        <a:bodyPr/>
        <a:lstStyle/>
        <a:p>
          <a:endParaRPr lang="en-US">
            <a:latin typeface="+mn-lt"/>
            <a:cs typeface="Helvetica" panose="020B0604020202020204" pitchFamily="34" charset="0"/>
          </a:endParaRPr>
        </a:p>
      </dgm:t>
    </dgm:pt>
    <dgm:pt modelId="{F4EDA5C9-5CA7-408E-8F8C-16B5C210FC48}" type="pres">
      <dgm:prSet presAssocID="{36585B69-D64F-4673-9EA6-4F89F7FA7BF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379FA43-DDB3-4FB1-A1E2-247C15FB64C6}" type="pres">
      <dgm:prSet presAssocID="{E2C21309-D77B-412C-9EE3-94535A0F5FE7}" presName="root" presStyleCnt="0"/>
      <dgm:spPr/>
    </dgm:pt>
    <dgm:pt modelId="{C0D237C3-CF08-4ED8-8EAA-4753C3918922}" type="pres">
      <dgm:prSet presAssocID="{E2C21309-D77B-412C-9EE3-94535A0F5FE7}" presName="rootComposite" presStyleCnt="0"/>
      <dgm:spPr/>
    </dgm:pt>
    <dgm:pt modelId="{1E2195C5-0BF5-4BAD-B056-5F6F86F0D8AF}" type="pres">
      <dgm:prSet presAssocID="{E2C21309-D77B-412C-9EE3-94535A0F5FE7}" presName="rootText" presStyleLbl="node1" presStyleIdx="0" presStyleCnt="4" custScaleX="114175" custLinFactNeighborX="-270" custLinFactNeighborY="-2845"/>
      <dgm:spPr/>
    </dgm:pt>
    <dgm:pt modelId="{80274AEF-AB07-4E35-9D7F-5F0DD52A4BB3}" type="pres">
      <dgm:prSet presAssocID="{E2C21309-D77B-412C-9EE3-94535A0F5FE7}" presName="rootConnector" presStyleLbl="node1" presStyleIdx="0" presStyleCnt="4"/>
      <dgm:spPr/>
    </dgm:pt>
    <dgm:pt modelId="{1420AABB-03C2-4905-963B-7984B43B05AA}" type="pres">
      <dgm:prSet presAssocID="{E2C21309-D77B-412C-9EE3-94535A0F5FE7}" presName="childShape" presStyleCnt="0"/>
      <dgm:spPr/>
    </dgm:pt>
    <dgm:pt modelId="{D7A3A8B7-6E80-4F78-AFB6-C94B4AA0D2AF}" type="pres">
      <dgm:prSet presAssocID="{35120A60-018B-4C87-B9AC-FF42ECB9F218}" presName="Name13" presStyleLbl="parChTrans1D2" presStyleIdx="0" presStyleCnt="16"/>
      <dgm:spPr/>
    </dgm:pt>
    <dgm:pt modelId="{E85E07BD-AA95-4BDB-865B-9FB73A9A0BF5}" type="pres">
      <dgm:prSet presAssocID="{68464A44-F530-4BF5-B920-98A7C9FAD953}" presName="childText" presStyleLbl="bgAcc1" presStyleIdx="0" presStyleCnt="16" custScaleX="114232">
        <dgm:presLayoutVars>
          <dgm:bulletEnabled val="1"/>
        </dgm:presLayoutVars>
      </dgm:prSet>
      <dgm:spPr/>
    </dgm:pt>
    <dgm:pt modelId="{18D96B5A-1660-4CD6-BDE4-BD061BB543AA}" type="pres">
      <dgm:prSet presAssocID="{B7255C6A-84FA-4107-9CEA-F6FAEAE9CB3A}" presName="Name13" presStyleLbl="parChTrans1D2" presStyleIdx="1" presStyleCnt="16"/>
      <dgm:spPr/>
    </dgm:pt>
    <dgm:pt modelId="{24CA8AD6-6989-4611-9130-B515CC31E428}" type="pres">
      <dgm:prSet presAssocID="{CB9C0298-6DC0-406C-B290-0B3EA8234DE3}" presName="childText" presStyleLbl="bgAcc1" presStyleIdx="1" presStyleCnt="16" custScaleX="114232">
        <dgm:presLayoutVars>
          <dgm:bulletEnabled val="1"/>
        </dgm:presLayoutVars>
      </dgm:prSet>
      <dgm:spPr/>
    </dgm:pt>
    <dgm:pt modelId="{DDA4D333-8686-4243-8A77-C938D4C4AFD1}" type="pres">
      <dgm:prSet presAssocID="{B59A1749-CCF2-4CDE-AFA8-FF63078337CB}" presName="Name13" presStyleLbl="parChTrans1D2" presStyleIdx="2" presStyleCnt="16"/>
      <dgm:spPr/>
    </dgm:pt>
    <dgm:pt modelId="{20D485AA-E1C3-4FD5-985D-A0AFB18692CD}" type="pres">
      <dgm:prSet presAssocID="{A66D3CBC-BAFC-44AE-B9A3-6046C2EDE6D3}" presName="childText" presStyleLbl="bgAcc1" presStyleIdx="2" presStyleCnt="16" custScaleX="114232">
        <dgm:presLayoutVars>
          <dgm:bulletEnabled val="1"/>
        </dgm:presLayoutVars>
      </dgm:prSet>
      <dgm:spPr/>
    </dgm:pt>
    <dgm:pt modelId="{6BEA48FD-78FB-48A5-BB11-F82924DF2801}" type="pres">
      <dgm:prSet presAssocID="{67D5EEE9-ACDE-48A7-A4D7-B9D1CEDD851D}" presName="Name13" presStyleLbl="parChTrans1D2" presStyleIdx="3" presStyleCnt="16"/>
      <dgm:spPr/>
    </dgm:pt>
    <dgm:pt modelId="{F1B5D480-6802-48BE-8BB0-A20AE6B458ED}" type="pres">
      <dgm:prSet presAssocID="{5193C17F-AB66-4191-B037-C7A82DC8A5F0}" presName="childText" presStyleLbl="bgAcc1" presStyleIdx="3" presStyleCnt="16">
        <dgm:presLayoutVars>
          <dgm:bulletEnabled val="1"/>
        </dgm:presLayoutVars>
      </dgm:prSet>
      <dgm:spPr/>
    </dgm:pt>
    <dgm:pt modelId="{47F30D56-C789-47A7-84CF-1F56F2435A51}" type="pres">
      <dgm:prSet presAssocID="{3122C316-470A-4203-A30F-3B95FB0BADC5}" presName="root" presStyleCnt="0"/>
      <dgm:spPr/>
    </dgm:pt>
    <dgm:pt modelId="{5A27FAEC-EC34-4D6F-BC42-B7B3AAFA3CEA}" type="pres">
      <dgm:prSet presAssocID="{3122C316-470A-4203-A30F-3B95FB0BADC5}" presName="rootComposite" presStyleCnt="0"/>
      <dgm:spPr/>
    </dgm:pt>
    <dgm:pt modelId="{A885105B-561A-49EF-BA0B-8C3A77F74E2B}" type="pres">
      <dgm:prSet presAssocID="{3122C316-470A-4203-A30F-3B95FB0BADC5}" presName="rootText" presStyleLbl="node1" presStyleIdx="1" presStyleCnt="4" custScaleX="116570" custLinFactNeighborX="-3562" custLinFactNeighborY="-2845"/>
      <dgm:spPr/>
    </dgm:pt>
    <dgm:pt modelId="{57F6F09A-899D-41DD-8046-5B497EE93760}" type="pres">
      <dgm:prSet presAssocID="{3122C316-470A-4203-A30F-3B95FB0BADC5}" presName="rootConnector" presStyleLbl="node1" presStyleIdx="1" presStyleCnt="4"/>
      <dgm:spPr/>
    </dgm:pt>
    <dgm:pt modelId="{1EFE36EB-3931-476B-9964-31ACF3CA89BD}" type="pres">
      <dgm:prSet presAssocID="{3122C316-470A-4203-A30F-3B95FB0BADC5}" presName="childShape" presStyleCnt="0"/>
      <dgm:spPr/>
    </dgm:pt>
    <dgm:pt modelId="{2E0F15A7-CA23-414A-9CA9-A01363FA9354}" type="pres">
      <dgm:prSet presAssocID="{A5099127-35BB-44AC-9EDF-779D0A6FF047}" presName="Name13" presStyleLbl="parChTrans1D2" presStyleIdx="4" presStyleCnt="16"/>
      <dgm:spPr/>
    </dgm:pt>
    <dgm:pt modelId="{1FD3B743-C55A-4933-9503-23B78B4BBB05}" type="pres">
      <dgm:prSet presAssocID="{F3AF0F52-E3A9-4DAF-A4FC-784D0371F637}" presName="childText" presStyleLbl="bgAcc1" presStyleIdx="4" presStyleCnt="16" custScaleX="135019" custLinFactNeighborX="-4452" custLinFactNeighborY="-1285">
        <dgm:presLayoutVars>
          <dgm:bulletEnabled val="1"/>
        </dgm:presLayoutVars>
      </dgm:prSet>
      <dgm:spPr/>
    </dgm:pt>
    <dgm:pt modelId="{386B9971-1643-4D46-AC08-FAA410CEB970}" type="pres">
      <dgm:prSet presAssocID="{B9EBE4E5-2185-4C2A-A3D9-F9D8F60BD2AA}" presName="Name13" presStyleLbl="parChTrans1D2" presStyleIdx="5" presStyleCnt="16"/>
      <dgm:spPr/>
    </dgm:pt>
    <dgm:pt modelId="{8A469A84-6837-4EB8-8D0B-161F9A071F80}" type="pres">
      <dgm:prSet presAssocID="{34B9BEE1-1CAA-4F90-A9F0-AE24E2D2BE57}" presName="childText" presStyleLbl="bgAcc1" presStyleIdx="5" presStyleCnt="16" custScaleX="134119" custLinFactNeighborX="-6678" custLinFactNeighborY="2611">
        <dgm:presLayoutVars>
          <dgm:bulletEnabled val="1"/>
        </dgm:presLayoutVars>
      </dgm:prSet>
      <dgm:spPr/>
    </dgm:pt>
    <dgm:pt modelId="{0DAACE44-FDC1-421E-85F1-D7D1C841E43F}" type="pres">
      <dgm:prSet presAssocID="{1B6336EC-2397-4332-8FB6-B8EC01F028FE}" presName="Name13" presStyleLbl="parChTrans1D2" presStyleIdx="6" presStyleCnt="16"/>
      <dgm:spPr/>
    </dgm:pt>
    <dgm:pt modelId="{D5147D6F-13F1-47F7-8CC7-AAD271692927}" type="pres">
      <dgm:prSet presAssocID="{6EB7DBB2-2D2F-4BFD-9E10-4B5C985D7CE8}" presName="childText" presStyleLbl="bgAcc1" presStyleIdx="6" presStyleCnt="16" custScaleX="110603" custLinFactNeighborX="4027">
        <dgm:presLayoutVars>
          <dgm:bulletEnabled val="1"/>
        </dgm:presLayoutVars>
      </dgm:prSet>
      <dgm:spPr/>
    </dgm:pt>
    <dgm:pt modelId="{25725C6D-3614-4D96-91CE-3EB9D174D8EF}" type="pres">
      <dgm:prSet presAssocID="{CC579FC2-B7B2-45A6-BFB1-FEC2F6ECC37D}" presName="Name13" presStyleLbl="parChTrans1D2" presStyleIdx="7" presStyleCnt="16"/>
      <dgm:spPr/>
    </dgm:pt>
    <dgm:pt modelId="{61FDCF78-9D3F-4BA1-BDDF-AB8A727A7039}" type="pres">
      <dgm:prSet presAssocID="{07C509C9-72DE-403F-A640-E2A23921B5FE}" presName="childText" presStyleLbl="bgAcc1" presStyleIdx="7" presStyleCnt="16">
        <dgm:presLayoutVars>
          <dgm:bulletEnabled val="1"/>
        </dgm:presLayoutVars>
      </dgm:prSet>
      <dgm:spPr/>
    </dgm:pt>
    <dgm:pt modelId="{81F66A79-7EC3-4C23-8AC5-7988998B3AAC}" type="pres">
      <dgm:prSet presAssocID="{64B3B820-8D48-4F6C-A3E8-3A9AFD3F0CC4}" presName="root" presStyleCnt="0"/>
      <dgm:spPr/>
    </dgm:pt>
    <dgm:pt modelId="{37C13C3F-B88A-4234-B106-1687F7ECF71A}" type="pres">
      <dgm:prSet presAssocID="{64B3B820-8D48-4F6C-A3E8-3A9AFD3F0CC4}" presName="rootComposite" presStyleCnt="0"/>
      <dgm:spPr/>
    </dgm:pt>
    <dgm:pt modelId="{B908AA69-C31E-4598-A0EC-E0F5E045EF8C}" type="pres">
      <dgm:prSet presAssocID="{64B3B820-8D48-4F6C-A3E8-3A9AFD3F0CC4}" presName="rootText" presStyleLbl="node1" presStyleIdx="2" presStyleCnt="4" custScaleX="144419" custLinFactNeighborX="3676" custLinFactNeighborY="-3824"/>
      <dgm:spPr/>
    </dgm:pt>
    <dgm:pt modelId="{7FE3FDF6-F2A8-47DA-94C4-1F5945A71397}" type="pres">
      <dgm:prSet presAssocID="{64B3B820-8D48-4F6C-A3E8-3A9AFD3F0CC4}" presName="rootConnector" presStyleLbl="node1" presStyleIdx="2" presStyleCnt="4"/>
      <dgm:spPr/>
    </dgm:pt>
    <dgm:pt modelId="{F8EEA4F6-6063-49A7-A938-E0CAD48249D5}" type="pres">
      <dgm:prSet presAssocID="{64B3B820-8D48-4F6C-A3E8-3A9AFD3F0CC4}" presName="childShape" presStyleCnt="0"/>
      <dgm:spPr/>
    </dgm:pt>
    <dgm:pt modelId="{F0075803-28D4-409E-9A0A-8CC4FAECD2E5}" type="pres">
      <dgm:prSet presAssocID="{70244C1C-9096-436F-8E46-E2CCAD717881}" presName="Name13" presStyleLbl="parChTrans1D2" presStyleIdx="8" presStyleCnt="16"/>
      <dgm:spPr/>
    </dgm:pt>
    <dgm:pt modelId="{7784D09E-E2CF-44E8-BF36-7CE99F657149}" type="pres">
      <dgm:prSet presAssocID="{CB523646-C571-4AEC-ADF6-5283A9A99FCC}" presName="childText" presStyleLbl="bgAcc1" presStyleIdx="8" presStyleCnt="16" custScaleX="140456" custLinFactNeighborX="-4693" custLinFactNeighborY="-1285">
        <dgm:presLayoutVars>
          <dgm:bulletEnabled val="1"/>
        </dgm:presLayoutVars>
      </dgm:prSet>
      <dgm:spPr/>
    </dgm:pt>
    <dgm:pt modelId="{87F54ED1-57CC-426A-A2E1-6DD91D2D2F6E}" type="pres">
      <dgm:prSet presAssocID="{25F28F3B-893C-405D-AE72-5A0349897881}" presName="Name13" presStyleLbl="parChTrans1D2" presStyleIdx="9" presStyleCnt="16"/>
      <dgm:spPr/>
    </dgm:pt>
    <dgm:pt modelId="{8A3916FC-9E73-4C09-AF18-7C05E294C8ED}" type="pres">
      <dgm:prSet presAssocID="{2F5A03FF-3035-4BD1-BAF8-0CCE79287A28}" presName="childText" presStyleLbl="bgAcc1" presStyleIdx="9" presStyleCnt="16" custScaleX="130903" custLinFactNeighborX="5636" custLinFactNeighborY="2611">
        <dgm:presLayoutVars>
          <dgm:bulletEnabled val="1"/>
        </dgm:presLayoutVars>
      </dgm:prSet>
      <dgm:spPr/>
    </dgm:pt>
    <dgm:pt modelId="{93D206E9-F92F-4FC3-A58D-50CB862D3155}" type="pres">
      <dgm:prSet presAssocID="{4ADD4DF3-273B-4E03-9C51-CF4CE2C54DF4}" presName="Name13" presStyleLbl="parChTrans1D2" presStyleIdx="10" presStyleCnt="16"/>
      <dgm:spPr/>
    </dgm:pt>
    <dgm:pt modelId="{DE68DF13-EBBA-44A2-8DE1-3E1FC8FA9D16}" type="pres">
      <dgm:prSet presAssocID="{E2EBE0DD-E57C-4EB5-A920-C1647C04C340}" presName="childText" presStyleLbl="bgAcc1" presStyleIdx="10" presStyleCnt="16" custScaleX="127557" custLinFactNeighborX="5636" custLinFactNeighborY="-1959">
        <dgm:presLayoutVars>
          <dgm:bulletEnabled val="1"/>
        </dgm:presLayoutVars>
      </dgm:prSet>
      <dgm:spPr/>
    </dgm:pt>
    <dgm:pt modelId="{B5E808BA-FCB0-44CC-8871-5D6D3E67BD51}" type="pres">
      <dgm:prSet presAssocID="{1CC07B5E-FBCB-4CB0-B73A-495103656B16}" presName="Name13" presStyleLbl="parChTrans1D2" presStyleIdx="11" presStyleCnt="16"/>
      <dgm:spPr/>
    </dgm:pt>
    <dgm:pt modelId="{7CBD2C62-B117-4EC0-A559-31B13A9450A7}" type="pres">
      <dgm:prSet presAssocID="{FF67180B-EB19-4B3C-9137-1BDDA24874E0}" presName="childText" presStyleLbl="bgAcc1" presStyleIdx="11" presStyleCnt="16">
        <dgm:presLayoutVars>
          <dgm:bulletEnabled val="1"/>
        </dgm:presLayoutVars>
      </dgm:prSet>
      <dgm:spPr/>
    </dgm:pt>
    <dgm:pt modelId="{727ACB96-2A0D-4ABC-AFBC-552171FD3A9B}" type="pres">
      <dgm:prSet presAssocID="{21FDB247-3047-4A93-8F2D-ADFC9ED06E7E}" presName="root" presStyleCnt="0"/>
      <dgm:spPr/>
    </dgm:pt>
    <dgm:pt modelId="{33A387BA-C63B-4356-9DFC-72526EEC4A8E}" type="pres">
      <dgm:prSet presAssocID="{21FDB247-3047-4A93-8F2D-ADFC9ED06E7E}" presName="rootComposite" presStyleCnt="0"/>
      <dgm:spPr/>
    </dgm:pt>
    <dgm:pt modelId="{2AB1473A-52FA-443A-982E-85FB1CA667ED}" type="pres">
      <dgm:prSet presAssocID="{21FDB247-3047-4A93-8F2D-ADFC9ED06E7E}" presName="rootText" presStyleLbl="node1" presStyleIdx="3" presStyleCnt="4" custScaleX="144620" custLinFactNeighborX="-3598" custLinFactNeighborY="-3977"/>
      <dgm:spPr/>
    </dgm:pt>
    <dgm:pt modelId="{782E5359-C927-4A82-8447-C05BBFD779C5}" type="pres">
      <dgm:prSet presAssocID="{21FDB247-3047-4A93-8F2D-ADFC9ED06E7E}" presName="rootConnector" presStyleLbl="node1" presStyleIdx="3" presStyleCnt="4"/>
      <dgm:spPr/>
    </dgm:pt>
    <dgm:pt modelId="{2042F118-3AB4-49DA-8063-F0A4CC01C061}" type="pres">
      <dgm:prSet presAssocID="{21FDB247-3047-4A93-8F2D-ADFC9ED06E7E}" presName="childShape" presStyleCnt="0"/>
      <dgm:spPr/>
    </dgm:pt>
    <dgm:pt modelId="{74EBD65E-0BDD-4B6C-8177-0A910C35268E}" type="pres">
      <dgm:prSet presAssocID="{6D0FE45B-D097-4E9B-A30F-3576B19018AE}" presName="Name13" presStyleLbl="parChTrans1D2" presStyleIdx="12" presStyleCnt="16"/>
      <dgm:spPr/>
    </dgm:pt>
    <dgm:pt modelId="{3E0CE360-FECA-4898-B93F-7B46C16BF116}" type="pres">
      <dgm:prSet presAssocID="{25BF1C97-0EE6-41D9-9CBE-9EF53264CD3B}" presName="childText" presStyleLbl="bgAcc1" presStyleIdx="12" presStyleCnt="16" custScaleX="140456" custLinFactNeighborX="-4693" custLinFactNeighborY="-1285">
        <dgm:presLayoutVars>
          <dgm:bulletEnabled val="1"/>
        </dgm:presLayoutVars>
      </dgm:prSet>
      <dgm:spPr/>
    </dgm:pt>
    <dgm:pt modelId="{1DE5F468-245C-432A-958B-D9D3AA0735D6}" type="pres">
      <dgm:prSet presAssocID="{4EFB36AA-0951-4ADC-B045-58DBE553A26F}" presName="Name13" presStyleLbl="parChTrans1D2" presStyleIdx="13" presStyleCnt="16"/>
      <dgm:spPr/>
    </dgm:pt>
    <dgm:pt modelId="{D6D04564-C763-4DAA-9090-6E2A21AE5EAC}" type="pres">
      <dgm:prSet presAssocID="{8952A483-CFD6-4472-A675-8EC19FE6334F}" presName="childText" presStyleLbl="bgAcc1" presStyleIdx="13" presStyleCnt="16" custScaleX="118232" custLinFactNeighborX="5557" custLinFactNeighborY="2611">
        <dgm:presLayoutVars>
          <dgm:bulletEnabled val="1"/>
        </dgm:presLayoutVars>
      </dgm:prSet>
      <dgm:spPr/>
    </dgm:pt>
    <dgm:pt modelId="{49C9E2B9-EE65-426F-8A99-997B3BD01F8F}" type="pres">
      <dgm:prSet presAssocID="{0B73E309-7764-475D-B85C-A4075642AE13}" presName="Name13" presStyleLbl="parChTrans1D2" presStyleIdx="14" presStyleCnt="16"/>
      <dgm:spPr/>
    </dgm:pt>
    <dgm:pt modelId="{490397F0-C40E-451C-B0B4-F6DEF936649B}" type="pres">
      <dgm:prSet presAssocID="{1EAA4494-25D4-43C8-9265-C2F1B4C139F6}" presName="childText" presStyleLbl="bgAcc1" presStyleIdx="14" presStyleCnt="16" custScaleX="141921" custLinFactNeighborX="-4693">
        <dgm:presLayoutVars>
          <dgm:bulletEnabled val="1"/>
        </dgm:presLayoutVars>
      </dgm:prSet>
      <dgm:spPr/>
    </dgm:pt>
    <dgm:pt modelId="{B91707A1-387C-467C-BC83-96C3C36244CD}" type="pres">
      <dgm:prSet presAssocID="{07FE5BE6-F502-4E40-B5FA-3DEEDAA82B5D}" presName="Name13" presStyleLbl="parChTrans1D2" presStyleIdx="15" presStyleCnt="16"/>
      <dgm:spPr/>
    </dgm:pt>
    <dgm:pt modelId="{B9B3A10D-45B5-462F-83E5-B4AF61A9CEC3}" type="pres">
      <dgm:prSet presAssocID="{E90A2BC5-D0B6-47D0-A606-E4B29C053FCD}" presName="childText" presStyleLbl="bgAcc1" presStyleIdx="15" presStyleCnt="16">
        <dgm:presLayoutVars>
          <dgm:bulletEnabled val="1"/>
        </dgm:presLayoutVars>
      </dgm:prSet>
      <dgm:spPr/>
    </dgm:pt>
  </dgm:ptLst>
  <dgm:cxnLst>
    <dgm:cxn modelId="{D2D5C504-A5C8-42E9-83E1-A7A48C74BB42}" type="presOf" srcId="{B59A1749-CCF2-4CDE-AFA8-FF63078337CB}" destId="{DDA4D333-8686-4243-8A77-C938D4C4AFD1}" srcOrd="0" destOrd="0" presId="urn:microsoft.com/office/officeart/2005/8/layout/hierarchy3"/>
    <dgm:cxn modelId="{DFA7F705-4204-4358-9BE6-398064D98DF1}" type="presOf" srcId="{25F28F3B-893C-405D-AE72-5A0349897881}" destId="{87F54ED1-57CC-426A-A2E1-6DD91D2D2F6E}" srcOrd="0" destOrd="0" presId="urn:microsoft.com/office/officeart/2005/8/layout/hierarchy3"/>
    <dgm:cxn modelId="{B6F0660C-C425-4916-9115-941084917603}" type="presOf" srcId="{1EAA4494-25D4-43C8-9265-C2F1B4C139F6}" destId="{490397F0-C40E-451C-B0B4-F6DEF936649B}" srcOrd="0" destOrd="0" presId="urn:microsoft.com/office/officeart/2005/8/layout/hierarchy3"/>
    <dgm:cxn modelId="{F3EC7F10-4633-4B6A-B24F-2997C4665EE2}" type="presOf" srcId="{B7255C6A-84FA-4107-9CEA-F6FAEAE9CB3A}" destId="{18D96B5A-1660-4CD6-BDE4-BD061BB543AA}" srcOrd="0" destOrd="0" presId="urn:microsoft.com/office/officeart/2005/8/layout/hierarchy3"/>
    <dgm:cxn modelId="{44271111-0689-4D47-A41D-A80A241E5C03}" type="presOf" srcId="{1B6336EC-2397-4332-8FB6-B8EC01F028FE}" destId="{0DAACE44-FDC1-421E-85F1-D7D1C841E43F}" srcOrd="0" destOrd="0" presId="urn:microsoft.com/office/officeart/2005/8/layout/hierarchy3"/>
    <dgm:cxn modelId="{F5D71812-21C8-489F-A0A0-BFD917AE7BC5}" type="presOf" srcId="{CB523646-C571-4AEC-ADF6-5283A9A99FCC}" destId="{7784D09E-E2CF-44E8-BF36-7CE99F657149}" srcOrd="0" destOrd="0" presId="urn:microsoft.com/office/officeart/2005/8/layout/hierarchy3"/>
    <dgm:cxn modelId="{40024212-0E9A-4F2F-8F76-1805E149F769}" type="presOf" srcId="{21FDB247-3047-4A93-8F2D-ADFC9ED06E7E}" destId="{782E5359-C927-4A82-8447-C05BBFD779C5}" srcOrd="1" destOrd="0" presId="urn:microsoft.com/office/officeart/2005/8/layout/hierarchy3"/>
    <dgm:cxn modelId="{DB57A912-8142-4809-9F2A-E7F5A175E6ED}" srcId="{36585B69-D64F-4673-9EA6-4F89F7FA7BF3}" destId="{E2C21309-D77B-412C-9EE3-94535A0F5FE7}" srcOrd="0" destOrd="0" parTransId="{105789D8-642F-4888-9C59-F71BE192F9F3}" sibTransId="{7C4AAC38-0339-4AEE-9B46-6BA721DA7816}"/>
    <dgm:cxn modelId="{FF57E212-4450-4700-A443-32178A25F454}" srcId="{64B3B820-8D48-4F6C-A3E8-3A9AFD3F0CC4}" destId="{E2EBE0DD-E57C-4EB5-A920-C1647C04C340}" srcOrd="2" destOrd="0" parTransId="{4ADD4DF3-273B-4E03-9C51-CF4CE2C54DF4}" sibTransId="{77D270F4-92B6-4DC6-9C99-F9BAD3869CAE}"/>
    <dgm:cxn modelId="{16CA4C1E-A55B-4A18-A243-ED8F073BDDBD}" srcId="{36585B69-D64F-4673-9EA6-4F89F7FA7BF3}" destId="{21FDB247-3047-4A93-8F2D-ADFC9ED06E7E}" srcOrd="3" destOrd="0" parTransId="{614DB32F-BE72-4D13-9BF7-B03DBC19C785}" sibTransId="{9247FA62-E1F1-4B19-8BEE-8F2C30D70980}"/>
    <dgm:cxn modelId="{501C1422-5B29-4121-8656-F405B0BBDBE1}" srcId="{E2C21309-D77B-412C-9EE3-94535A0F5FE7}" destId="{CB9C0298-6DC0-406C-B290-0B3EA8234DE3}" srcOrd="1" destOrd="0" parTransId="{B7255C6A-84FA-4107-9CEA-F6FAEAE9CB3A}" sibTransId="{7E1867D1-6CF1-4C3E-B907-95E909A35FEE}"/>
    <dgm:cxn modelId="{FB68F723-78BD-4CBB-8866-98278B8D95B5}" srcId="{64B3B820-8D48-4F6C-A3E8-3A9AFD3F0CC4}" destId="{CB523646-C571-4AEC-ADF6-5283A9A99FCC}" srcOrd="0" destOrd="0" parTransId="{70244C1C-9096-436F-8E46-E2CCAD717881}" sibTransId="{7C31BE80-4F67-4277-885E-B23745D3414C}"/>
    <dgm:cxn modelId="{84710E34-4E04-4F39-9951-7F10DD96F0E8}" srcId="{36585B69-D64F-4673-9EA6-4F89F7FA7BF3}" destId="{64B3B820-8D48-4F6C-A3E8-3A9AFD3F0CC4}" srcOrd="2" destOrd="0" parTransId="{94B87460-6303-4FB0-A28B-F564B28D92A8}" sibTransId="{4A3C63AD-A291-43CB-87D2-3CAD709339FB}"/>
    <dgm:cxn modelId="{77794C3D-F7B2-4046-A36B-FD8AC06372D8}" srcId="{21FDB247-3047-4A93-8F2D-ADFC9ED06E7E}" destId="{E90A2BC5-D0B6-47D0-A606-E4B29C053FCD}" srcOrd="3" destOrd="0" parTransId="{07FE5BE6-F502-4E40-B5FA-3DEEDAA82B5D}" sibTransId="{BDA1D41A-D146-49AA-AEEC-06AB7A41A1DF}"/>
    <dgm:cxn modelId="{B9F1BF60-B3E7-435C-BD77-C0BED25AA215}" type="presOf" srcId="{CC579FC2-B7B2-45A6-BFB1-FEC2F6ECC37D}" destId="{25725C6D-3614-4D96-91CE-3EB9D174D8EF}" srcOrd="0" destOrd="0" presId="urn:microsoft.com/office/officeart/2005/8/layout/hierarchy3"/>
    <dgm:cxn modelId="{53BAD741-E701-4D05-8F50-0A108FF03451}" srcId="{3122C316-470A-4203-A30F-3B95FB0BADC5}" destId="{F3AF0F52-E3A9-4DAF-A4FC-784D0371F637}" srcOrd="0" destOrd="0" parTransId="{A5099127-35BB-44AC-9EDF-779D0A6FF047}" sibTransId="{DBE5F19F-E95D-4722-8BDA-47A2E4E6D881}"/>
    <dgm:cxn modelId="{8BBC2F42-32B1-41C6-9025-7E0FAEFB6602}" type="presOf" srcId="{64B3B820-8D48-4F6C-A3E8-3A9AFD3F0CC4}" destId="{7FE3FDF6-F2A8-47DA-94C4-1F5945A71397}" srcOrd="1" destOrd="0" presId="urn:microsoft.com/office/officeart/2005/8/layout/hierarchy3"/>
    <dgm:cxn modelId="{704C0346-0151-4362-B1CD-DCD590B7C34C}" type="presOf" srcId="{67D5EEE9-ACDE-48A7-A4D7-B9D1CEDD851D}" destId="{6BEA48FD-78FB-48A5-BB11-F82924DF2801}" srcOrd="0" destOrd="0" presId="urn:microsoft.com/office/officeart/2005/8/layout/hierarchy3"/>
    <dgm:cxn modelId="{983BDC46-FBF9-4057-B2ED-85C96A4B3199}" type="presOf" srcId="{1CC07B5E-FBCB-4CB0-B73A-495103656B16}" destId="{B5E808BA-FCB0-44CC-8871-5D6D3E67BD51}" srcOrd="0" destOrd="0" presId="urn:microsoft.com/office/officeart/2005/8/layout/hierarchy3"/>
    <dgm:cxn modelId="{2F25F746-3FB1-4DD2-A2C1-6EBC59D13579}" type="presOf" srcId="{B9EBE4E5-2185-4C2A-A3D9-F9D8F60BD2AA}" destId="{386B9971-1643-4D46-AC08-FAA410CEB970}" srcOrd="0" destOrd="0" presId="urn:microsoft.com/office/officeart/2005/8/layout/hierarchy3"/>
    <dgm:cxn modelId="{EE4A424A-923D-4062-8255-5FDEDFF7A465}" type="presOf" srcId="{6D0FE45B-D097-4E9B-A30F-3576B19018AE}" destId="{74EBD65E-0BDD-4B6C-8177-0A910C35268E}" srcOrd="0" destOrd="0" presId="urn:microsoft.com/office/officeart/2005/8/layout/hierarchy3"/>
    <dgm:cxn modelId="{34BABA4D-697D-4BBA-8897-93F41A514B66}" srcId="{21FDB247-3047-4A93-8F2D-ADFC9ED06E7E}" destId="{8952A483-CFD6-4472-A675-8EC19FE6334F}" srcOrd="1" destOrd="0" parTransId="{4EFB36AA-0951-4ADC-B045-58DBE553A26F}" sibTransId="{1491297B-7E51-45AA-B934-C7F0970EAF29}"/>
    <dgm:cxn modelId="{2FB66B6E-7C64-4001-9336-19832B5BB70E}" type="presOf" srcId="{F3AF0F52-E3A9-4DAF-A4FC-784D0371F637}" destId="{1FD3B743-C55A-4933-9503-23B78B4BBB05}" srcOrd="0" destOrd="0" presId="urn:microsoft.com/office/officeart/2005/8/layout/hierarchy3"/>
    <dgm:cxn modelId="{B985C555-D1D4-4D4E-B3B5-31F4A94CD43D}" type="presOf" srcId="{3122C316-470A-4203-A30F-3B95FB0BADC5}" destId="{A885105B-561A-49EF-BA0B-8C3A77F74E2B}" srcOrd="0" destOrd="0" presId="urn:microsoft.com/office/officeart/2005/8/layout/hierarchy3"/>
    <dgm:cxn modelId="{0C9F9756-23DD-4FCA-A867-1C728490BD03}" type="presOf" srcId="{E2C21309-D77B-412C-9EE3-94535A0F5FE7}" destId="{1E2195C5-0BF5-4BAD-B056-5F6F86F0D8AF}" srcOrd="0" destOrd="0" presId="urn:microsoft.com/office/officeart/2005/8/layout/hierarchy3"/>
    <dgm:cxn modelId="{E5D58380-7B07-40C1-A20E-DB944765D857}" srcId="{3122C316-470A-4203-A30F-3B95FB0BADC5}" destId="{6EB7DBB2-2D2F-4BFD-9E10-4B5C985D7CE8}" srcOrd="2" destOrd="0" parTransId="{1B6336EC-2397-4332-8FB6-B8EC01F028FE}" sibTransId="{D95AD1EA-48B5-464A-82A5-96E3DB615BD1}"/>
    <dgm:cxn modelId="{87B22081-65A6-4704-930E-ABC7D0C98C41}" type="presOf" srcId="{25BF1C97-0EE6-41D9-9CBE-9EF53264CD3B}" destId="{3E0CE360-FECA-4898-B93F-7B46C16BF116}" srcOrd="0" destOrd="0" presId="urn:microsoft.com/office/officeart/2005/8/layout/hierarchy3"/>
    <dgm:cxn modelId="{F4A17481-9684-4C54-B379-F741B608BDB3}" type="presOf" srcId="{70244C1C-9096-436F-8E46-E2CCAD717881}" destId="{F0075803-28D4-409E-9A0A-8CC4FAECD2E5}" srcOrd="0" destOrd="0" presId="urn:microsoft.com/office/officeart/2005/8/layout/hierarchy3"/>
    <dgm:cxn modelId="{1AB70B90-C114-47F0-A6D0-9ACA7B5D6E6B}" type="presOf" srcId="{E2C21309-D77B-412C-9EE3-94535A0F5FE7}" destId="{80274AEF-AB07-4E35-9D7F-5F0DD52A4BB3}" srcOrd="1" destOrd="0" presId="urn:microsoft.com/office/officeart/2005/8/layout/hierarchy3"/>
    <dgm:cxn modelId="{26656693-CFD3-41C1-AC63-414447FB03A2}" type="presOf" srcId="{07FE5BE6-F502-4E40-B5FA-3DEEDAA82B5D}" destId="{B91707A1-387C-467C-BC83-96C3C36244CD}" srcOrd="0" destOrd="0" presId="urn:microsoft.com/office/officeart/2005/8/layout/hierarchy3"/>
    <dgm:cxn modelId="{13AFB393-5B23-42F2-90B4-C0CD3F55DC76}" srcId="{64B3B820-8D48-4F6C-A3E8-3A9AFD3F0CC4}" destId="{FF67180B-EB19-4B3C-9137-1BDDA24874E0}" srcOrd="3" destOrd="0" parTransId="{1CC07B5E-FBCB-4CB0-B73A-495103656B16}" sibTransId="{002A4CD0-8B69-4AE1-A818-7A4D72B182F7}"/>
    <dgm:cxn modelId="{A189C69D-09CD-4D77-B2FC-10D987E30B9F}" srcId="{64B3B820-8D48-4F6C-A3E8-3A9AFD3F0CC4}" destId="{2F5A03FF-3035-4BD1-BAF8-0CCE79287A28}" srcOrd="1" destOrd="0" parTransId="{25F28F3B-893C-405D-AE72-5A0349897881}" sibTransId="{337395DF-1836-4B06-8642-D430D2102FB8}"/>
    <dgm:cxn modelId="{713EAB9E-3FCD-43D6-95AE-C38F0CBEA717}" type="presOf" srcId="{A66D3CBC-BAFC-44AE-B9A3-6046C2EDE6D3}" destId="{20D485AA-E1C3-4FD5-985D-A0AFB18692CD}" srcOrd="0" destOrd="0" presId="urn:microsoft.com/office/officeart/2005/8/layout/hierarchy3"/>
    <dgm:cxn modelId="{EB094EA3-78E0-4C18-B932-8564E24456A7}" type="presOf" srcId="{4ADD4DF3-273B-4E03-9C51-CF4CE2C54DF4}" destId="{93D206E9-F92F-4FC3-A58D-50CB862D3155}" srcOrd="0" destOrd="0" presId="urn:microsoft.com/office/officeart/2005/8/layout/hierarchy3"/>
    <dgm:cxn modelId="{2D7ADEA8-3CEE-4CF5-81FA-FBBD7F71A5BC}" type="presOf" srcId="{5193C17F-AB66-4191-B037-C7A82DC8A5F0}" destId="{F1B5D480-6802-48BE-8BB0-A20AE6B458ED}" srcOrd="0" destOrd="0" presId="urn:microsoft.com/office/officeart/2005/8/layout/hierarchy3"/>
    <dgm:cxn modelId="{B826B0B0-981A-4ADA-BEFB-70A87AF19C64}" type="presOf" srcId="{21FDB247-3047-4A93-8F2D-ADFC9ED06E7E}" destId="{2AB1473A-52FA-443A-982E-85FB1CA667ED}" srcOrd="0" destOrd="0" presId="urn:microsoft.com/office/officeart/2005/8/layout/hierarchy3"/>
    <dgm:cxn modelId="{67C034B2-6849-408A-8D2B-B61E487A502E}" type="presOf" srcId="{E2EBE0DD-E57C-4EB5-A920-C1647C04C340}" destId="{DE68DF13-EBBA-44A2-8DE1-3E1FC8FA9D16}" srcOrd="0" destOrd="0" presId="urn:microsoft.com/office/officeart/2005/8/layout/hierarchy3"/>
    <dgm:cxn modelId="{EE4CE9B4-16C7-450C-8ED3-BEF07A5A3BA7}" srcId="{21FDB247-3047-4A93-8F2D-ADFC9ED06E7E}" destId="{25BF1C97-0EE6-41D9-9CBE-9EF53264CD3B}" srcOrd="0" destOrd="0" parTransId="{6D0FE45B-D097-4E9B-A30F-3576B19018AE}" sibTransId="{4BFD48F0-D81D-4ED3-983C-E1FC5117E267}"/>
    <dgm:cxn modelId="{FAA3A5B8-B5E0-4125-9F6D-418421D3864C}" type="presOf" srcId="{34B9BEE1-1CAA-4F90-A9F0-AE24E2D2BE57}" destId="{8A469A84-6837-4EB8-8D0B-161F9A071F80}" srcOrd="0" destOrd="0" presId="urn:microsoft.com/office/officeart/2005/8/layout/hierarchy3"/>
    <dgm:cxn modelId="{22181DB9-9D19-4AB6-9ED9-E127E907AF13}" type="presOf" srcId="{4EFB36AA-0951-4ADC-B045-58DBE553A26F}" destId="{1DE5F468-245C-432A-958B-D9D3AA0735D6}" srcOrd="0" destOrd="0" presId="urn:microsoft.com/office/officeart/2005/8/layout/hierarchy3"/>
    <dgm:cxn modelId="{509837BA-EF9C-4317-BE9E-B849CCF3BD8B}" type="presOf" srcId="{FF67180B-EB19-4B3C-9137-1BDDA24874E0}" destId="{7CBD2C62-B117-4EC0-A559-31B13A9450A7}" srcOrd="0" destOrd="0" presId="urn:microsoft.com/office/officeart/2005/8/layout/hierarchy3"/>
    <dgm:cxn modelId="{0EC0A8BB-2DC8-48E2-8321-DB96EA59A69F}" type="presOf" srcId="{35120A60-018B-4C87-B9AC-FF42ECB9F218}" destId="{D7A3A8B7-6E80-4F78-AFB6-C94B4AA0D2AF}" srcOrd="0" destOrd="0" presId="urn:microsoft.com/office/officeart/2005/8/layout/hierarchy3"/>
    <dgm:cxn modelId="{D630C5BF-2987-42F5-A143-45D6C9EC7188}" type="presOf" srcId="{E90A2BC5-D0B6-47D0-A606-E4B29C053FCD}" destId="{B9B3A10D-45B5-462F-83E5-B4AF61A9CEC3}" srcOrd="0" destOrd="0" presId="urn:microsoft.com/office/officeart/2005/8/layout/hierarchy3"/>
    <dgm:cxn modelId="{36568BC3-7AB2-4CE3-BCAD-AA7F1EBD44C4}" srcId="{E2C21309-D77B-412C-9EE3-94535A0F5FE7}" destId="{68464A44-F530-4BF5-B920-98A7C9FAD953}" srcOrd="0" destOrd="0" parTransId="{35120A60-018B-4C87-B9AC-FF42ECB9F218}" sibTransId="{E6B12451-BB4F-43F4-ADB7-25634875494C}"/>
    <dgm:cxn modelId="{3485BEC5-F397-4287-8AFB-ECD783620300}" srcId="{21FDB247-3047-4A93-8F2D-ADFC9ED06E7E}" destId="{1EAA4494-25D4-43C8-9265-C2F1B4C139F6}" srcOrd="2" destOrd="0" parTransId="{0B73E309-7764-475D-B85C-A4075642AE13}" sibTransId="{A01DC3EE-A051-4999-A504-B2EA8A16A25F}"/>
    <dgm:cxn modelId="{289769C9-9697-49AD-830C-C92480EA254C}" type="presOf" srcId="{6EB7DBB2-2D2F-4BFD-9E10-4B5C985D7CE8}" destId="{D5147D6F-13F1-47F7-8CC7-AAD271692927}" srcOrd="0" destOrd="0" presId="urn:microsoft.com/office/officeart/2005/8/layout/hierarchy3"/>
    <dgm:cxn modelId="{99F3BECA-3828-41C3-9B82-0B72AB6F8B1C}" type="presOf" srcId="{A5099127-35BB-44AC-9EDF-779D0A6FF047}" destId="{2E0F15A7-CA23-414A-9CA9-A01363FA9354}" srcOrd="0" destOrd="0" presId="urn:microsoft.com/office/officeart/2005/8/layout/hierarchy3"/>
    <dgm:cxn modelId="{E16288D5-4C80-42F8-B129-1DF950779A56}" srcId="{3122C316-470A-4203-A30F-3B95FB0BADC5}" destId="{07C509C9-72DE-403F-A640-E2A23921B5FE}" srcOrd="3" destOrd="0" parTransId="{CC579FC2-B7B2-45A6-BFB1-FEC2F6ECC37D}" sibTransId="{8CB7DF60-C5B1-43FA-B026-79FE7083D72E}"/>
    <dgm:cxn modelId="{D34248D6-3A2C-41F0-B732-15A2096BC595}" type="presOf" srcId="{0B73E309-7764-475D-B85C-A4075642AE13}" destId="{49C9E2B9-EE65-426F-8A99-997B3BD01F8F}" srcOrd="0" destOrd="0" presId="urn:microsoft.com/office/officeart/2005/8/layout/hierarchy3"/>
    <dgm:cxn modelId="{C6A932D7-F3F4-40E1-96A3-680B6ED4E51A}" type="presOf" srcId="{64B3B820-8D48-4F6C-A3E8-3A9AFD3F0CC4}" destId="{B908AA69-C31E-4598-A0EC-E0F5E045EF8C}" srcOrd="0" destOrd="0" presId="urn:microsoft.com/office/officeart/2005/8/layout/hierarchy3"/>
    <dgm:cxn modelId="{8EE052DB-86A4-42EB-A56A-608C74B0BCA8}" type="presOf" srcId="{36585B69-D64F-4673-9EA6-4F89F7FA7BF3}" destId="{F4EDA5C9-5CA7-408E-8F8C-16B5C210FC48}" srcOrd="0" destOrd="0" presId="urn:microsoft.com/office/officeart/2005/8/layout/hierarchy3"/>
    <dgm:cxn modelId="{45A296DD-EA29-42B2-95F8-55623634C999}" type="presOf" srcId="{2F5A03FF-3035-4BD1-BAF8-0CCE79287A28}" destId="{8A3916FC-9E73-4C09-AF18-7C05E294C8ED}" srcOrd="0" destOrd="0" presId="urn:microsoft.com/office/officeart/2005/8/layout/hierarchy3"/>
    <dgm:cxn modelId="{1486BDDD-762E-4FCE-A301-91C02FCC5406}" type="presOf" srcId="{68464A44-F530-4BF5-B920-98A7C9FAD953}" destId="{E85E07BD-AA95-4BDB-865B-9FB73A9A0BF5}" srcOrd="0" destOrd="0" presId="urn:microsoft.com/office/officeart/2005/8/layout/hierarchy3"/>
    <dgm:cxn modelId="{4AF533E6-F2FB-452D-8B7F-EFDAFD3B6BF4}" type="presOf" srcId="{07C509C9-72DE-403F-A640-E2A23921B5FE}" destId="{61FDCF78-9D3F-4BA1-BDDF-AB8A727A7039}" srcOrd="0" destOrd="0" presId="urn:microsoft.com/office/officeart/2005/8/layout/hierarchy3"/>
    <dgm:cxn modelId="{441FFEEC-DBC8-45B7-A214-859FECF2C83F}" type="presOf" srcId="{8952A483-CFD6-4472-A675-8EC19FE6334F}" destId="{D6D04564-C763-4DAA-9090-6E2A21AE5EAC}" srcOrd="0" destOrd="0" presId="urn:microsoft.com/office/officeart/2005/8/layout/hierarchy3"/>
    <dgm:cxn modelId="{1DB3A1F0-3C23-4EB2-B443-7D4E02ABF87A}" type="presOf" srcId="{CB9C0298-6DC0-406C-B290-0B3EA8234DE3}" destId="{24CA8AD6-6989-4611-9130-B515CC31E428}" srcOrd="0" destOrd="0" presId="urn:microsoft.com/office/officeart/2005/8/layout/hierarchy3"/>
    <dgm:cxn modelId="{FB4961F1-12B3-4BAC-9049-7C7D8B550134}" srcId="{E2C21309-D77B-412C-9EE3-94535A0F5FE7}" destId="{A66D3CBC-BAFC-44AE-B9A3-6046C2EDE6D3}" srcOrd="2" destOrd="0" parTransId="{B59A1749-CCF2-4CDE-AFA8-FF63078337CB}" sibTransId="{A138B42B-4582-4048-ABB2-49475692F50F}"/>
    <dgm:cxn modelId="{1190E5F1-FDB8-45A1-B7A6-BFC8AD43D15A}" srcId="{3122C316-470A-4203-A30F-3B95FB0BADC5}" destId="{34B9BEE1-1CAA-4F90-A9F0-AE24E2D2BE57}" srcOrd="1" destOrd="0" parTransId="{B9EBE4E5-2185-4C2A-A3D9-F9D8F60BD2AA}" sibTransId="{46B5B791-463B-470B-B87E-718D22683333}"/>
    <dgm:cxn modelId="{F3DA9EF7-EE1E-42FC-8298-550520CC58A6}" type="presOf" srcId="{3122C316-470A-4203-A30F-3B95FB0BADC5}" destId="{57F6F09A-899D-41DD-8046-5B497EE93760}" srcOrd="1" destOrd="0" presId="urn:microsoft.com/office/officeart/2005/8/layout/hierarchy3"/>
    <dgm:cxn modelId="{096F43FA-CB83-46A7-BB33-447B50C352CE}" srcId="{36585B69-D64F-4673-9EA6-4F89F7FA7BF3}" destId="{3122C316-470A-4203-A30F-3B95FB0BADC5}" srcOrd="1" destOrd="0" parTransId="{C98A4E23-AF6A-4ADB-85BB-98F2A2A2F82F}" sibTransId="{83CA9721-9B75-4B8D-8B2A-BE5C1B043E08}"/>
    <dgm:cxn modelId="{CB033BFE-F250-42D6-B3E5-276A25C0BB22}" srcId="{E2C21309-D77B-412C-9EE3-94535A0F5FE7}" destId="{5193C17F-AB66-4191-B037-C7A82DC8A5F0}" srcOrd="3" destOrd="0" parTransId="{67D5EEE9-ACDE-48A7-A4D7-B9D1CEDD851D}" sibTransId="{BBDF230F-8B25-4090-9FEF-DDBD3DC1AE11}"/>
    <dgm:cxn modelId="{1EEF3AC1-7122-4B00-ABF7-BEBC18847534}" type="presParOf" srcId="{F4EDA5C9-5CA7-408E-8F8C-16B5C210FC48}" destId="{6379FA43-DDB3-4FB1-A1E2-247C15FB64C6}" srcOrd="0" destOrd="0" presId="urn:microsoft.com/office/officeart/2005/8/layout/hierarchy3"/>
    <dgm:cxn modelId="{CAEBDFBB-269B-4E6D-9D56-937791DD29D7}" type="presParOf" srcId="{6379FA43-DDB3-4FB1-A1E2-247C15FB64C6}" destId="{C0D237C3-CF08-4ED8-8EAA-4753C3918922}" srcOrd="0" destOrd="0" presId="urn:microsoft.com/office/officeart/2005/8/layout/hierarchy3"/>
    <dgm:cxn modelId="{AAA21E8E-1287-4ED5-85A3-D5E75C8D9640}" type="presParOf" srcId="{C0D237C3-CF08-4ED8-8EAA-4753C3918922}" destId="{1E2195C5-0BF5-4BAD-B056-5F6F86F0D8AF}" srcOrd="0" destOrd="0" presId="urn:microsoft.com/office/officeart/2005/8/layout/hierarchy3"/>
    <dgm:cxn modelId="{333E2823-C983-460B-B2E0-BCEDE77C41C4}" type="presParOf" srcId="{C0D237C3-CF08-4ED8-8EAA-4753C3918922}" destId="{80274AEF-AB07-4E35-9D7F-5F0DD52A4BB3}" srcOrd="1" destOrd="0" presId="urn:microsoft.com/office/officeart/2005/8/layout/hierarchy3"/>
    <dgm:cxn modelId="{AA8BF922-E5CB-435C-A6ED-2AA3C7AABA5A}" type="presParOf" srcId="{6379FA43-DDB3-4FB1-A1E2-247C15FB64C6}" destId="{1420AABB-03C2-4905-963B-7984B43B05AA}" srcOrd="1" destOrd="0" presId="urn:microsoft.com/office/officeart/2005/8/layout/hierarchy3"/>
    <dgm:cxn modelId="{127A1CE6-3A9E-4CA5-AAE6-96562D290EBA}" type="presParOf" srcId="{1420AABB-03C2-4905-963B-7984B43B05AA}" destId="{D7A3A8B7-6E80-4F78-AFB6-C94B4AA0D2AF}" srcOrd="0" destOrd="0" presId="urn:microsoft.com/office/officeart/2005/8/layout/hierarchy3"/>
    <dgm:cxn modelId="{22166A36-7AED-4BEB-BFB2-722B83C12431}" type="presParOf" srcId="{1420AABB-03C2-4905-963B-7984B43B05AA}" destId="{E85E07BD-AA95-4BDB-865B-9FB73A9A0BF5}" srcOrd="1" destOrd="0" presId="urn:microsoft.com/office/officeart/2005/8/layout/hierarchy3"/>
    <dgm:cxn modelId="{BD7338A4-0A70-4105-9EAD-5DA8BE894F8F}" type="presParOf" srcId="{1420AABB-03C2-4905-963B-7984B43B05AA}" destId="{18D96B5A-1660-4CD6-BDE4-BD061BB543AA}" srcOrd="2" destOrd="0" presId="urn:microsoft.com/office/officeart/2005/8/layout/hierarchy3"/>
    <dgm:cxn modelId="{1C9B9C72-76CF-4766-A54E-E94292145F14}" type="presParOf" srcId="{1420AABB-03C2-4905-963B-7984B43B05AA}" destId="{24CA8AD6-6989-4611-9130-B515CC31E428}" srcOrd="3" destOrd="0" presId="urn:microsoft.com/office/officeart/2005/8/layout/hierarchy3"/>
    <dgm:cxn modelId="{350B4FE5-61C5-4F8C-91E1-5DDB6C5831BA}" type="presParOf" srcId="{1420AABB-03C2-4905-963B-7984B43B05AA}" destId="{DDA4D333-8686-4243-8A77-C938D4C4AFD1}" srcOrd="4" destOrd="0" presId="urn:microsoft.com/office/officeart/2005/8/layout/hierarchy3"/>
    <dgm:cxn modelId="{9DD0FAE2-08D5-43D4-B739-3C34639E568E}" type="presParOf" srcId="{1420AABB-03C2-4905-963B-7984B43B05AA}" destId="{20D485AA-E1C3-4FD5-985D-A0AFB18692CD}" srcOrd="5" destOrd="0" presId="urn:microsoft.com/office/officeart/2005/8/layout/hierarchy3"/>
    <dgm:cxn modelId="{FF4A97F5-A154-4497-9D51-18195E5E79B6}" type="presParOf" srcId="{1420AABB-03C2-4905-963B-7984B43B05AA}" destId="{6BEA48FD-78FB-48A5-BB11-F82924DF2801}" srcOrd="6" destOrd="0" presId="urn:microsoft.com/office/officeart/2005/8/layout/hierarchy3"/>
    <dgm:cxn modelId="{C487E12F-5A85-403F-B78F-6079239AFE15}" type="presParOf" srcId="{1420AABB-03C2-4905-963B-7984B43B05AA}" destId="{F1B5D480-6802-48BE-8BB0-A20AE6B458ED}" srcOrd="7" destOrd="0" presId="urn:microsoft.com/office/officeart/2005/8/layout/hierarchy3"/>
    <dgm:cxn modelId="{146CBF2B-208E-442B-AE8E-858B10F8DE5B}" type="presParOf" srcId="{F4EDA5C9-5CA7-408E-8F8C-16B5C210FC48}" destId="{47F30D56-C789-47A7-84CF-1F56F2435A51}" srcOrd="1" destOrd="0" presId="urn:microsoft.com/office/officeart/2005/8/layout/hierarchy3"/>
    <dgm:cxn modelId="{7F0314C7-BD31-401B-9C4D-0CD0551C1F26}" type="presParOf" srcId="{47F30D56-C789-47A7-84CF-1F56F2435A51}" destId="{5A27FAEC-EC34-4D6F-BC42-B7B3AAFA3CEA}" srcOrd="0" destOrd="0" presId="urn:microsoft.com/office/officeart/2005/8/layout/hierarchy3"/>
    <dgm:cxn modelId="{DE31583C-82D1-4875-8EA4-99A953A1625F}" type="presParOf" srcId="{5A27FAEC-EC34-4D6F-BC42-B7B3AAFA3CEA}" destId="{A885105B-561A-49EF-BA0B-8C3A77F74E2B}" srcOrd="0" destOrd="0" presId="urn:microsoft.com/office/officeart/2005/8/layout/hierarchy3"/>
    <dgm:cxn modelId="{9ACE7CB5-B911-4FC2-A5CC-2C46F00D9A16}" type="presParOf" srcId="{5A27FAEC-EC34-4D6F-BC42-B7B3AAFA3CEA}" destId="{57F6F09A-899D-41DD-8046-5B497EE93760}" srcOrd="1" destOrd="0" presId="urn:microsoft.com/office/officeart/2005/8/layout/hierarchy3"/>
    <dgm:cxn modelId="{FC6137A4-14F1-4CFC-A364-DD75B2D1A903}" type="presParOf" srcId="{47F30D56-C789-47A7-84CF-1F56F2435A51}" destId="{1EFE36EB-3931-476B-9964-31ACF3CA89BD}" srcOrd="1" destOrd="0" presId="urn:microsoft.com/office/officeart/2005/8/layout/hierarchy3"/>
    <dgm:cxn modelId="{1CB964AF-1DAE-48B0-9A33-E5045A81C589}" type="presParOf" srcId="{1EFE36EB-3931-476B-9964-31ACF3CA89BD}" destId="{2E0F15A7-CA23-414A-9CA9-A01363FA9354}" srcOrd="0" destOrd="0" presId="urn:microsoft.com/office/officeart/2005/8/layout/hierarchy3"/>
    <dgm:cxn modelId="{8F8E05E2-9A05-4FF6-8FB6-4EC2AC39AD8E}" type="presParOf" srcId="{1EFE36EB-3931-476B-9964-31ACF3CA89BD}" destId="{1FD3B743-C55A-4933-9503-23B78B4BBB05}" srcOrd="1" destOrd="0" presId="urn:microsoft.com/office/officeart/2005/8/layout/hierarchy3"/>
    <dgm:cxn modelId="{9C0DB5EC-FA08-4BA5-93A4-2B2433ED8FF1}" type="presParOf" srcId="{1EFE36EB-3931-476B-9964-31ACF3CA89BD}" destId="{386B9971-1643-4D46-AC08-FAA410CEB970}" srcOrd="2" destOrd="0" presId="urn:microsoft.com/office/officeart/2005/8/layout/hierarchy3"/>
    <dgm:cxn modelId="{1988D948-B8CE-4CF5-BB1A-220B857CAEE9}" type="presParOf" srcId="{1EFE36EB-3931-476B-9964-31ACF3CA89BD}" destId="{8A469A84-6837-4EB8-8D0B-161F9A071F80}" srcOrd="3" destOrd="0" presId="urn:microsoft.com/office/officeart/2005/8/layout/hierarchy3"/>
    <dgm:cxn modelId="{43748AD5-9AC5-4875-92BE-73EFFB425077}" type="presParOf" srcId="{1EFE36EB-3931-476B-9964-31ACF3CA89BD}" destId="{0DAACE44-FDC1-421E-85F1-D7D1C841E43F}" srcOrd="4" destOrd="0" presId="urn:microsoft.com/office/officeart/2005/8/layout/hierarchy3"/>
    <dgm:cxn modelId="{4AE9CE8B-182E-4453-921A-1F7CC4671BB5}" type="presParOf" srcId="{1EFE36EB-3931-476B-9964-31ACF3CA89BD}" destId="{D5147D6F-13F1-47F7-8CC7-AAD271692927}" srcOrd="5" destOrd="0" presId="urn:microsoft.com/office/officeart/2005/8/layout/hierarchy3"/>
    <dgm:cxn modelId="{1E962BF8-109E-4CA1-AD5D-AEC60F122A8E}" type="presParOf" srcId="{1EFE36EB-3931-476B-9964-31ACF3CA89BD}" destId="{25725C6D-3614-4D96-91CE-3EB9D174D8EF}" srcOrd="6" destOrd="0" presId="urn:microsoft.com/office/officeart/2005/8/layout/hierarchy3"/>
    <dgm:cxn modelId="{FB5AFDF1-F315-44F7-B957-7A04016AF1C1}" type="presParOf" srcId="{1EFE36EB-3931-476B-9964-31ACF3CA89BD}" destId="{61FDCF78-9D3F-4BA1-BDDF-AB8A727A7039}" srcOrd="7" destOrd="0" presId="urn:microsoft.com/office/officeart/2005/8/layout/hierarchy3"/>
    <dgm:cxn modelId="{73BDC418-13C2-4FD9-95F9-3421D7DD635C}" type="presParOf" srcId="{F4EDA5C9-5CA7-408E-8F8C-16B5C210FC48}" destId="{81F66A79-7EC3-4C23-8AC5-7988998B3AAC}" srcOrd="2" destOrd="0" presId="urn:microsoft.com/office/officeart/2005/8/layout/hierarchy3"/>
    <dgm:cxn modelId="{87232B27-C3B3-4A6F-85FC-154DE9CAC7D4}" type="presParOf" srcId="{81F66A79-7EC3-4C23-8AC5-7988998B3AAC}" destId="{37C13C3F-B88A-4234-B106-1687F7ECF71A}" srcOrd="0" destOrd="0" presId="urn:microsoft.com/office/officeart/2005/8/layout/hierarchy3"/>
    <dgm:cxn modelId="{C3C08711-17DC-4001-8BE1-536BE01A3190}" type="presParOf" srcId="{37C13C3F-B88A-4234-B106-1687F7ECF71A}" destId="{B908AA69-C31E-4598-A0EC-E0F5E045EF8C}" srcOrd="0" destOrd="0" presId="urn:microsoft.com/office/officeart/2005/8/layout/hierarchy3"/>
    <dgm:cxn modelId="{AF708118-BD86-4868-8077-3C914D562D1D}" type="presParOf" srcId="{37C13C3F-B88A-4234-B106-1687F7ECF71A}" destId="{7FE3FDF6-F2A8-47DA-94C4-1F5945A71397}" srcOrd="1" destOrd="0" presId="urn:microsoft.com/office/officeart/2005/8/layout/hierarchy3"/>
    <dgm:cxn modelId="{A8C350F7-9969-4DCE-B637-D23D1DE8AC51}" type="presParOf" srcId="{81F66A79-7EC3-4C23-8AC5-7988998B3AAC}" destId="{F8EEA4F6-6063-49A7-A938-E0CAD48249D5}" srcOrd="1" destOrd="0" presId="urn:microsoft.com/office/officeart/2005/8/layout/hierarchy3"/>
    <dgm:cxn modelId="{4F78D07E-6942-4868-AD08-C99F2B994C53}" type="presParOf" srcId="{F8EEA4F6-6063-49A7-A938-E0CAD48249D5}" destId="{F0075803-28D4-409E-9A0A-8CC4FAECD2E5}" srcOrd="0" destOrd="0" presId="urn:microsoft.com/office/officeart/2005/8/layout/hierarchy3"/>
    <dgm:cxn modelId="{DAE6A481-1B81-423A-8D3C-74D944CD8DFF}" type="presParOf" srcId="{F8EEA4F6-6063-49A7-A938-E0CAD48249D5}" destId="{7784D09E-E2CF-44E8-BF36-7CE99F657149}" srcOrd="1" destOrd="0" presId="urn:microsoft.com/office/officeart/2005/8/layout/hierarchy3"/>
    <dgm:cxn modelId="{081B286F-6A5A-4DAF-B9FA-5355FCF9F06D}" type="presParOf" srcId="{F8EEA4F6-6063-49A7-A938-E0CAD48249D5}" destId="{87F54ED1-57CC-426A-A2E1-6DD91D2D2F6E}" srcOrd="2" destOrd="0" presId="urn:microsoft.com/office/officeart/2005/8/layout/hierarchy3"/>
    <dgm:cxn modelId="{67CEB94D-0A54-4374-B6D3-694B1A8257B7}" type="presParOf" srcId="{F8EEA4F6-6063-49A7-A938-E0CAD48249D5}" destId="{8A3916FC-9E73-4C09-AF18-7C05E294C8ED}" srcOrd="3" destOrd="0" presId="urn:microsoft.com/office/officeart/2005/8/layout/hierarchy3"/>
    <dgm:cxn modelId="{92A52C18-11E5-433B-BBA7-32741DC69BA2}" type="presParOf" srcId="{F8EEA4F6-6063-49A7-A938-E0CAD48249D5}" destId="{93D206E9-F92F-4FC3-A58D-50CB862D3155}" srcOrd="4" destOrd="0" presId="urn:microsoft.com/office/officeart/2005/8/layout/hierarchy3"/>
    <dgm:cxn modelId="{4654B9F1-6389-4860-A57F-12A196F304D7}" type="presParOf" srcId="{F8EEA4F6-6063-49A7-A938-E0CAD48249D5}" destId="{DE68DF13-EBBA-44A2-8DE1-3E1FC8FA9D16}" srcOrd="5" destOrd="0" presId="urn:microsoft.com/office/officeart/2005/8/layout/hierarchy3"/>
    <dgm:cxn modelId="{2D272EF0-9CF2-4AF7-9604-21D175F3A53E}" type="presParOf" srcId="{F8EEA4F6-6063-49A7-A938-E0CAD48249D5}" destId="{B5E808BA-FCB0-44CC-8871-5D6D3E67BD51}" srcOrd="6" destOrd="0" presId="urn:microsoft.com/office/officeart/2005/8/layout/hierarchy3"/>
    <dgm:cxn modelId="{AC1FCD79-1DDB-479F-989E-88E6776C249B}" type="presParOf" srcId="{F8EEA4F6-6063-49A7-A938-E0CAD48249D5}" destId="{7CBD2C62-B117-4EC0-A559-31B13A9450A7}" srcOrd="7" destOrd="0" presId="urn:microsoft.com/office/officeart/2005/8/layout/hierarchy3"/>
    <dgm:cxn modelId="{CAFE066A-3E31-48FA-BCD5-61B5732ABEE6}" type="presParOf" srcId="{F4EDA5C9-5CA7-408E-8F8C-16B5C210FC48}" destId="{727ACB96-2A0D-4ABC-AFBC-552171FD3A9B}" srcOrd="3" destOrd="0" presId="urn:microsoft.com/office/officeart/2005/8/layout/hierarchy3"/>
    <dgm:cxn modelId="{4C47ED0D-43EF-4BDF-9013-F720B0AA51F4}" type="presParOf" srcId="{727ACB96-2A0D-4ABC-AFBC-552171FD3A9B}" destId="{33A387BA-C63B-4356-9DFC-72526EEC4A8E}" srcOrd="0" destOrd="0" presId="urn:microsoft.com/office/officeart/2005/8/layout/hierarchy3"/>
    <dgm:cxn modelId="{142BA738-35D6-4797-8809-8119BE153DF9}" type="presParOf" srcId="{33A387BA-C63B-4356-9DFC-72526EEC4A8E}" destId="{2AB1473A-52FA-443A-982E-85FB1CA667ED}" srcOrd="0" destOrd="0" presId="urn:microsoft.com/office/officeart/2005/8/layout/hierarchy3"/>
    <dgm:cxn modelId="{34C433FF-335D-4662-872E-271F32D94242}" type="presParOf" srcId="{33A387BA-C63B-4356-9DFC-72526EEC4A8E}" destId="{782E5359-C927-4A82-8447-C05BBFD779C5}" srcOrd="1" destOrd="0" presId="urn:microsoft.com/office/officeart/2005/8/layout/hierarchy3"/>
    <dgm:cxn modelId="{CD980F3C-0336-4103-B979-CAB770329793}" type="presParOf" srcId="{727ACB96-2A0D-4ABC-AFBC-552171FD3A9B}" destId="{2042F118-3AB4-49DA-8063-F0A4CC01C061}" srcOrd="1" destOrd="0" presId="urn:microsoft.com/office/officeart/2005/8/layout/hierarchy3"/>
    <dgm:cxn modelId="{C95DF967-2F10-43FC-9E09-0DC0E9C9C077}" type="presParOf" srcId="{2042F118-3AB4-49DA-8063-F0A4CC01C061}" destId="{74EBD65E-0BDD-4B6C-8177-0A910C35268E}" srcOrd="0" destOrd="0" presId="urn:microsoft.com/office/officeart/2005/8/layout/hierarchy3"/>
    <dgm:cxn modelId="{5E7F7647-78C0-4955-B003-54B17D378877}" type="presParOf" srcId="{2042F118-3AB4-49DA-8063-F0A4CC01C061}" destId="{3E0CE360-FECA-4898-B93F-7B46C16BF116}" srcOrd="1" destOrd="0" presId="urn:microsoft.com/office/officeart/2005/8/layout/hierarchy3"/>
    <dgm:cxn modelId="{6A424CF4-CF2A-4771-AE8B-CD091986E121}" type="presParOf" srcId="{2042F118-3AB4-49DA-8063-F0A4CC01C061}" destId="{1DE5F468-245C-432A-958B-D9D3AA0735D6}" srcOrd="2" destOrd="0" presId="urn:microsoft.com/office/officeart/2005/8/layout/hierarchy3"/>
    <dgm:cxn modelId="{10DE93C5-E19E-4E5D-A8EA-CCDF0B661D31}" type="presParOf" srcId="{2042F118-3AB4-49DA-8063-F0A4CC01C061}" destId="{D6D04564-C763-4DAA-9090-6E2A21AE5EAC}" srcOrd="3" destOrd="0" presId="urn:microsoft.com/office/officeart/2005/8/layout/hierarchy3"/>
    <dgm:cxn modelId="{A7166931-D86B-4598-A6F4-536AA0F7118A}" type="presParOf" srcId="{2042F118-3AB4-49DA-8063-F0A4CC01C061}" destId="{49C9E2B9-EE65-426F-8A99-997B3BD01F8F}" srcOrd="4" destOrd="0" presId="urn:microsoft.com/office/officeart/2005/8/layout/hierarchy3"/>
    <dgm:cxn modelId="{F13B1868-2448-4E80-9034-DB414E761A76}" type="presParOf" srcId="{2042F118-3AB4-49DA-8063-F0A4CC01C061}" destId="{490397F0-C40E-451C-B0B4-F6DEF936649B}" srcOrd="5" destOrd="0" presId="urn:microsoft.com/office/officeart/2005/8/layout/hierarchy3"/>
    <dgm:cxn modelId="{84417498-DA39-4FA2-8B62-3B269797A3E2}" type="presParOf" srcId="{2042F118-3AB4-49DA-8063-F0A4CC01C061}" destId="{B91707A1-387C-467C-BC83-96C3C36244CD}" srcOrd="6" destOrd="0" presId="urn:microsoft.com/office/officeart/2005/8/layout/hierarchy3"/>
    <dgm:cxn modelId="{9F377CEF-339D-4F2C-BB08-E2C69B15E957}" type="presParOf" srcId="{2042F118-3AB4-49DA-8063-F0A4CC01C061}" destId="{B9B3A10D-45B5-462F-83E5-B4AF61A9CEC3}" srcOrd="7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32AA8B-3D96-4057-A799-655554E3F4AA}" type="doc">
      <dgm:prSet loTypeId="urn:microsoft.com/office/officeart/2005/8/layout/list1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5996E429-303A-4287-9EDF-50F787AF8168}">
      <dgm:prSet custT="1"/>
      <dgm:spPr/>
      <dgm:t>
        <a:bodyPr/>
        <a:lstStyle/>
        <a:p>
          <a:r>
            <a:rPr lang="en-US" sz="1600" b="1">
              <a:latin typeface="+mn-lt"/>
            </a:rPr>
            <a:t>Standard Plan</a:t>
          </a:r>
        </a:p>
      </dgm:t>
    </dgm:pt>
    <dgm:pt modelId="{B2C74095-E425-48DD-A510-C26DB346C08A}" type="sibTrans" cxnId="{B9CF055D-5D2D-45F7-9DBC-63968887E5B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549E622-261F-4E4B-B04A-DB67511A2936}" type="parTrans" cxnId="{B9CF055D-5D2D-45F7-9DBC-63968887E5B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BC3BA03-5838-4EF2-BCC5-BD704A4C3021}">
      <dgm:prSet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b="1">
              <a:latin typeface="+mn-lt"/>
            </a:rPr>
            <a:t> </a:t>
          </a:r>
          <a:r>
            <a:rPr lang="en-US" b="1">
              <a:solidFill>
                <a:schemeClr val="accent3"/>
              </a:solidFill>
              <a:latin typeface="+mn-lt"/>
            </a:rPr>
            <a:t>Family – $64.30 /month</a:t>
          </a:r>
        </a:p>
      </dgm:t>
    </dgm:pt>
    <dgm:pt modelId="{B9833E7D-A14B-44FF-B1F1-28B326280450}" type="sibTrans" cxnId="{1231033C-B4C6-4207-AE3B-C868E285AAF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788C96E-82DB-4CFF-AE24-A97D3A905703}" type="parTrans" cxnId="{1231033C-B4C6-4207-AE3B-C868E285AAF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AC9CE4D-D15E-4363-BF10-7D5EB35CE0A9}">
      <dgm:prSet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dirty="0">
              <a:latin typeface="+mn-lt"/>
            </a:rPr>
            <a:t> </a:t>
          </a:r>
          <a:r>
            <a:rPr lang="en-US" b="1" dirty="0">
              <a:solidFill>
                <a:schemeClr val="accent3"/>
              </a:solidFill>
              <a:latin typeface="+mn-lt"/>
            </a:rPr>
            <a:t>Individual – $15/month</a:t>
          </a:r>
        </a:p>
      </dgm:t>
    </dgm:pt>
    <dgm:pt modelId="{6FA63748-19CF-438D-A96B-59D8F9A27446}" type="sibTrans" cxnId="{F44B2414-BA1C-46B1-AE69-F7FA81114B5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0393B94-03BD-4DB9-9572-747EDD4A39A6}" type="parTrans" cxnId="{F44B2414-BA1C-46B1-AE69-F7FA81114B5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097FDCE-586F-4786-853C-FE22B08DCEB9}">
      <dgm:prSet custT="1"/>
      <dgm:spPr/>
      <dgm:t>
        <a:bodyPr/>
        <a:lstStyle/>
        <a:p>
          <a:r>
            <a:rPr lang="en-US" sz="1600" b="1" dirty="0">
              <a:latin typeface="+mn-lt"/>
            </a:rPr>
            <a:t>High-Deductible Plan</a:t>
          </a:r>
        </a:p>
      </dgm:t>
    </dgm:pt>
    <dgm:pt modelId="{EE40492F-F40D-4F16-87AE-DAB6CDB5710D}" type="sibTrans" cxnId="{376E1332-6458-4A1E-BC7B-DF8F73D9706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6198E1F-31AB-4634-83E5-232EDFC0AA0D}" type="parTrans" cxnId="{376E1332-6458-4A1E-BC7B-DF8F73D9706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B8E71AA-8A10-4A54-B131-5AF97974E8F7}">
      <dgm:prSet custT="1"/>
      <dgm:spPr/>
      <dgm:t>
        <a:bodyPr/>
        <a:lstStyle/>
        <a:p>
          <a:r>
            <a:rPr kumimoji="0" lang="en-US" sz="1600" b="1" i="0" u="none" strike="noStrike" cap="none" spc="0" normalizeH="0" baseline="0" noProof="0">
              <a:ln/>
              <a:effectLst/>
              <a:uLnTx/>
              <a:uFillTx/>
              <a:latin typeface="+mn-lt"/>
              <a:cs typeface="Helvetica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Spouse Program Discount</a:t>
          </a:r>
          <a:r>
            <a:rPr lang="en-US" sz="1600" b="1" u="none">
              <a:latin typeface="+mn-lt"/>
              <a:cs typeface="Helvetica" panose="020B0604020202020204" pitchFamily="34" charset="0"/>
            </a:rPr>
            <a:t> </a:t>
          </a:r>
        </a:p>
      </dgm:t>
    </dgm:pt>
    <dgm:pt modelId="{538AF9BD-0C4C-494B-9475-B5536254E74F}" type="parTrans" cxnId="{307D8D73-C273-48BB-8204-2E7B630E179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0800648-9FFE-4FEC-92AD-223077AB4FBD}" type="sibTrans" cxnId="{307D8D73-C273-48BB-8204-2E7B630E179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5B6385C-F83A-4C9E-A731-F9D6C154AD57}">
      <dgm:prSet/>
      <dgm:spPr/>
      <dgm:t>
        <a:bodyPr/>
        <a:lstStyle/>
        <a:p>
          <a:pPr algn="l">
            <a:buClrTx/>
            <a:buSzTx/>
            <a:buFont typeface="Wingdings" panose="05000000000000000000" pitchFamily="2" charset="2"/>
            <a:buChar char="q"/>
          </a:pPr>
          <a:r>
            <a:rPr kumimoji="0" lang="en-US" b="0" i="0" u="none" strike="noStrike" cap="none" spc="0" normalizeH="0" baseline="0" noProof="0" dirty="0">
              <a:effectLst/>
              <a:uLnTx/>
              <a:uFillTx/>
              <a:latin typeface="+mn-lt"/>
              <a:cs typeface="Helvetica" panose="020B0604020202020204" pitchFamily="34" charset="0"/>
            </a:rPr>
            <a:t> If you and your spouse are both State employees, you can participate in the Spouse Program at a shared premium of $30.00 a month. </a:t>
          </a:r>
          <a:r>
            <a:rPr kumimoji="0" lang="en-US" b="0" i="1" u="none" strike="noStrike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+mn-lt"/>
              <a:cs typeface="Helvetica" panose="020B060402020202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Separate form required for enrollment</a:t>
          </a:r>
          <a:r>
            <a:rPr kumimoji="0" lang="en-US" b="0" i="1" u="none" strike="noStrike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+mn-lt"/>
              <a:cs typeface="Helvetica" panose="020B0604020202020204" pitchFamily="34" charset="0"/>
            </a:rPr>
            <a:t>.</a:t>
          </a:r>
          <a:endParaRPr lang="en-US" i="1" dirty="0">
            <a:solidFill>
              <a:schemeClr val="tx1"/>
            </a:solidFill>
            <a:latin typeface="+mn-lt"/>
            <a:cs typeface="Helvetica" panose="020B0604020202020204" pitchFamily="34" charset="0"/>
          </a:endParaRPr>
        </a:p>
      </dgm:t>
    </dgm:pt>
    <dgm:pt modelId="{96057B9F-C0CF-423E-82A0-50F690840319}" type="parTrans" cxnId="{ECC985D2-AF26-4A0D-A8C3-D786844E31D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F4CE576-AAD5-4AEC-BCC2-728F3164E1CD}" type="sibTrans" cxnId="{ECC985D2-AF26-4A0D-A8C3-D786844E31D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EE44B43-72A0-4C4C-B7E8-B471F486FA21}">
      <dgm:prSet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dirty="0">
              <a:latin typeface="+mn-lt"/>
              <a:cs typeface="Helvetica" panose="020B0604020202020204" pitchFamily="34" charset="0"/>
            </a:rPr>
            <a:t> Eligible for </a:t>
          </a:r>
          <a:r>
            <a:rPr lang="en-US" b="1" dirty="0">
              <a:latin typeface="+mn-lt"/>
              <a:cs typeface="Helvetica" panose="020B0604020202020204" pitchFamily="34" charset="0"/>
            </a:rPr>
            <a:t>Health Savings Account (HSA) </a:t>
          </a:r>
          <a:r>
            <a:rPr lang="en-US" b="0" dirty="0">
              <a:latin typeface="+mn-lt"/>
              <a:cs typeface="Helvetica" panose="020B0604020202020204" pitchFamily="34" charset="0"/>
            </a:rPr>
            <a:t>with </a:t>
          </a:r>
          <a:r>
            <a:rPr lang="en-US" dirty="0">
              <a:latin typeface="+mn-lt"/>
              <a:cs typeface="Helvetica" panose="020B0604020202020204" pitchFamily="34" charset="0"/>
            </a:rPr>
            <a:t>State Contributions of:</a:t>
          </a:r>
          <a:endParaRPr lang="en-US" dirty="0">
            <a:latin typeface="+mn-lt"/>
          </a:endParaRPr>
        </a:p>
      </dgm:t>
    </dgm:pt>
    <dgm:pt modelId="{7388921C-D912-43DA-86B2-5C6D023B3D63}" type="parTrans" cxnId="{29D6D5BA-807F-42CD-BCDB-5621A484522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6136112-E415-472E-919B-7497641B0B1E}" type="sibTrans" cxnId="{29D6D5BA-807F-42CD-BCDB-5621A484522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DAD8F7D-82C2-4550-96C9-540C23B9A29B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>
              <a:latin typeface="+mn-lt"/>
              <a:cs typeface="Helvetica" panose="020B0604020202020204" pitchFamily="34" charset="0"/>
            </a:rPr>
            <a:t>Up to $500/year (Individual)</a:t>
          </a:r>
          <a:endParaRPr lang="en-US">
            <a:latin typeface="+mn-lt"/>
          </a:endParaRPr>
        </a:p>
      </dgm:t>
    </dgm:pt>
    <dgm:pt modelId="{A34730B0-177E-4763-BDF3-73D08201BBBF}" type="parTrans" cxnId="{9E322232-7EFE-4BBD-90C7-0325CDE6FAA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E7F218B-7919-4DF4-8655-7C643A6BDCC6}" type="sibTrans" cxnId="{9E322232-7EFE-4BBD-90C7-0325CDE6FAA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08B5F74-8D62-4E28-A334-9EFF73386464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>
              <a:latin typeface="+mn-lt"/>
              <a:cs typeface="Helvetica" panose="020B0604020202020204" pitchFamily="34" charset="0"/>
            </a:rPr>
            <a:t>Up to $1000/year (Family)</a:t>
          </a:r>
          <a:endParaRPr lang="en-US">
            <a:latin typeface="+mn-lt"/>
          </a:endParaRPr>
        </a:p>
      </dgm:t>
    </dgm:pt>
    <dgm:pt modelId="{8320FB6A-8FD9-4228-98BA-F5E60141FDEA}" type="parTrans" cxnId="{D7EB0769-6651-4AA3-909B-F8D53259CE8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1264DD7-89C5-4DAB-8E33-B47EF55CE9EC}" type="sibTrans" cxnId="{D7EB0769-6651-4AA3-909B-F8D53259CE8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9AC19D4-AB21-4431-93DE-213B7A8344F6}">
      <dgm:prSet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>
              <a:latin typeface="+mn-lt"/>
            </a:rPr>
            <a:t> </a:t>
          </a:r>
          <a:r>
            <a:rPr lang="en-US" b="1">
              <a:solidFill>
                <a:schemeClr val="accent3"/>
              </a:solidFill>
              <a:latin typeface="+mn-lt"/>
            </a:rPr>
            <a:t>Individual – $50/month</a:t>
          </a:r>
        </a:p>
      </dgm:t>
    </dgm:pt>
    <dgm:pt modelId="{B25A2C9B-7C2C-4707-83BA-70C78F2CBA99}" type="sibTrans" cxnId="{DA27D878-4A0F-4337-BBED-0BD255F81A1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4F4BF13-B27F-4312-A89E-C23A0F48859F}" type="parTrans" cxnId="{DA27D878-4A0F-4337-BBED-0BD255F81A1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FBC5592-6906-48B0-8FBB-0CA4890E95B2}">
      <dgm:prSet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b="1">
              <a:latin typeface="+mn-lt"/>
            </a:rPr>
            <a:t> </a:t>
          </a:r>
          <a:r>
            <a:rPr lang="en-US" b="1">
              <a:solidFill>
                <a:schemeClr val="accent3"/>
              </a:solidFill>
              <a:latin typeface="+mn-lt"/>
            </a:rPr>
            <a:t>Family – $180/month</a:t>
          </a:r>
        </a:p>
      </dgm:t>
    </dgm:pt>
    <dgm:pt modelId="{7B28B05A-6EBF-48E5-B7FA-20AF4404B00B}" type="sibTrans" cxnId="{0CAAA794-9E98-4E23-982F-77548EC31DC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C05292E-9A43-4D9B-A34A-0D5842B3C7A9}" type="parTrans" cxnId="{0CAAA794-9E98-4E23-982F-77548EC31DC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2022C8C-DF85-43B7-A3E5-7E50F2A36CD4}" type="pres">
      <dgm:prSet presAssocID="{E732AA8B-3D96-4057-A799-655554E3F4AA}" presName="linear" presStyleCnt="0">
        <dgm:presLayoutVars>
          <dgm:dir/>
          <dgm:animLvl val="lvl"/>
          <dgm:resizeHandles val="exact"/>
        </dgm:presLayoutVars>
      </dgm:prSet>
      <dgm:spPr/>
    </dgm:pt>
    <dgm:pt modelId="{A21D29D1-C9FA-4FE0-8224-6637546BD974}" type="pres">
      <dgm:prSet presAssocID="{5996E429-303A-4287-9EDF-50F787AF8168}" presName="parentLin" presStyleCnt="0"/>
      <dgm:spPr/>
    </dgm:pt>
    <dgm:pt modelId="{49F70437-6E8E-4C5D-8569-8F7637933DDA}" type="pres">
      <dgm:prSet presAssocID="{5996E429-303A-4287-9EDF-50F787AF8168}" presName="parentLeftMargin" presStyleLbl="node1" presStyleIdx="0" presStyleCnt="3"/>
      <dgm:spPr/>
    </dgm:pt>
    <dgm:pt modelId="{26C7EAE3-6AF4-452D-8499-FC081B555B2B}" type="pres">
      <dgm:prSet presAssocID="{5996E429-303A-4287-9EDF-50F787AF816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1B240B0-62FD-4F06-9117-7F9FB0590504}" type="pres">
      <dgm:prSet presAssocID="{5996E429-303A-4287-9EDF-50F787AF8168}" presName="negativeSpace" presStyleCnt="0"/>
      <dgm:spPr/>
    </dgm:pt>
    <dgm:pt modelId="{8C185411-47DC-47C9-8975-79CB08067996}" type="pres">
      <dgm:prSet presAssocID="{5996E429-303A-4287-9EDF-50F787AF8168}" presName="childText" presStyleLbl="conFgAcc1" presStyleIdx="0" presStyleCnt="3">
        <dgm:presLayoutVars>
          <dgm:bulletEnabled val="1"/>
        </dgm:presLayoutVars>
      </dgm:prSet>
      <dgm:spPr/>
    </dgm:pt>
    <dgm:pt modelId="{AB9C95D8-40A5-47B6-AF52-BAC8608C9687}" type="pres">
      <dgm:prSet presAssocID="{B2C74095-E425-48DD-A510-C26DB346C08A}" presName="spaceBetweenRectangles" presStyleCnt="0"/>
      <dgm:spPr/>
    </dgm:pt>
    <dgm:pt modelId="{58D001C4-ADAE-4D9C-8E99-A5747A230293}" type="pres">
      <dgm:prSet presAssocID="{8097FDCE-586F-4786-853C-FE22B08DCEB9}" presName="parentLin" presStyleCnt="0"/>
      <dgm:spPr/>
    </dgm:pt>
    <dgm:pt modelId="{0C303794-ECB0-4C12-BEF6-9B479FBF778C}" type="pres">
      <dgm:prSet presAssocID="{8097FDCE-586F-4786-853C-FE22B08DCEB9}" presName="parentLeftMargin" presStyleLbl="node1" presStyleIdx="0" presStyleCnt="3"/>
      <dgm:spPr/>
    </dgm:pt>
    <dgm:pt modelId="{0658FBA4-C0F7-4C73-94A9-9A0F7367CCF8}" type="pres">
      <dgm:prSet presAssocID="{8097FDCE-586F-4786-853C-FE22B08DCEB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B8F8916-A9F6-43DA-9EA5-0D8CA47DC435}" type="pres">
      <dgm:prSet presAssocID="{8097FDCE-586F-4786-853C-FE22B08DCEB9}" presName="negativeSpace" presStyleCnt="0"/>
      <dgm:spPr/>
    </dgm:pt>
    <dgm:pt modelId="{96597D77-6C90-4CA4-9480-11D9B0FB4B4E}" type="pres">
      <dgm:prSet presAssocID="{8097FDCE-586F-4786-853C-FE22B08DCEB9}" presName="childText" presStyleLbl="conFgAcc1" presStyleIdx="1" presStyleCnt="3">
        <dgm:presLayoutVars>
          <dgm:bulletEnabled val="1"/>
        </dgm:presLayoutVars>
      </dgm:prSet>
      <dgm:spPr/>
    </dgm:pt>
    <dgm:pt modelId="{3D7EA374-02A0-40A5-82C5-19874C4191D8}" type="pres">
      <dgm:prSet presAssocID="{EE40492F-F40D-4F16-87AE-DAB6CDB5710D}" presName="spaceBetweenRectangles" presStyleCnt="0"/>
      <dgm:spPr/>
    </dgm:pt>
    <dgm:pt modelId="{07A9189A-8231-4622-B1F5-8676B4EA8AE8}" type="pres">
      <dgm:prSet presAssocID="{1B8E71AA-8A10-4A54-B131-5AF97974E8F7}" presName="parentLin" presStyleCnt="0"/>
      <dgm:spPr/>
    </dgm:pt>
    <dgm:pt modelId="{0F565C2B-6CE6-43D0-B941-92A856446D04}" type="pres">
      <dgm:prSet presAssocID="{1B8E71AA-8A10-4A54-B131-5AF97974E8F7}" presName="parentLeftMargin" presStyleLbl="node1" presStyleIdx="1" presStyleCnt="3"/>
      <dgm:spPr/>
    </dgm:pt>
    <dgm:pt modelId="{D30085F5-0AC5-42C5-9915-D48406421A6D}" type="pres">
      <dgm:prSet presAssocID="{1B8E71AA-8A10-4A54-B131-5AF97974E8F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64C7A6E-57F5-417D-A16D-51CDD89C1293}" type="pres">
      <dgm:prSet presAssocID="{1B8E71AA-8A10-4A54-B131-5AF97974E8F7}" presName="negativeSpace" presStyleCnt="0"/>
      <dgm:spPr/>
    </dgm:pt>
    <dgm:pt modelId="{8DC976C4-3BBD-4EAE-8B6D-751CEA6B0B91}" type="pres">
      <dgm:prSet presAssocID="{1B8E71AA-8A10-4A54-B131-5AF97974E8F7}" presName="childText" presStyleLbl="conFgAcc1" presStyleIdx="2" presStyleCnt="3" custLinFactNeighborX="123">
        <dgm:presLayoutVars>
          <dgm:bulletEnabled val="1"/>
        </dgm:presLayoutVars>
      </dgm:prSet>
      <dgm:spPr/>
    </dgm:pt>
  </dgm:ptLst>
  <dgm:cxnLst>
    <dgm:cxn modelId="{B0805803-5A7C-4A6F-98CB-F8E069D44C3B}" type="presOf" srcId="{B9AC19D4-AB21-4431-93DE-213B7A8344F6}" destId="{8C185411-47DC-47C9-8975-79CB08067996}" srcOrd="0" destOrd="0" presId="urn:microsoft.com/office/officeart/2005/8/layout/list1"/>
    <dgm:cxn modelId="{02305807-D753-4EA6-98AC-CBEA61A25EF9}" type="presOf" srcId="{9DAD8F7D-82C2-4550-96C9-540C23B9A29B}" destId="{96597D77-6C90-4CA4-9480-11D9B0FB4B4E}" srcOrd="0" destOrd="3" presId="urn:microsoft.com/office/officeart/2005/8/layout/list1"/>
    <dgm:cxn modelId="{F44B2414-BA1C-46B1-AE69-F7FA81114B5F}" srcId="{8097FDCE-586F-4786-853C-FE22B08DCEB9}" destId="{4AC9CE4D-D15E-4363-BF10-7D5EB35CE0A9}" srcOrd="0" destOrd="0" parTransId="{60393B94-03BD-4DB9-9572-747EDD4A39A6}" sibTransId="{6FA63748-19CF-438D-A96B-59D8F9A27446}"/>
    <dgm:cxn modelId="{733B9F24-3B3C-4AE9-86F9-862B06DCAEEA}" type="presOf" srcId="{4AC9CE4D-D15E-4363-BF10-7D5EB35CE0A9}" destId="{96597D77-6C90-4CA4-9480-11D9B0FB4B4E}" srcOrd="0" destOrd="0" presId="urn:microsoft.com/office/officeart/2005/8/layout/list1"/>
    <dgm:cxn modelId="{376E1332-6458-4A1E-BC7B-DF8F73D9706B}" srcId="{E732AA8B-3D96-4057-A799-655554E3F4AA}" destId="{8097FDCE-586F-4786-853C-FE22B08DCEB9}" srcOrd="1" destOrd="0" parTransId="{66198E1F-31AB-4634-83E5-232EDFC0AA0D}" sibTransId="{EE40492F-F40D-4F16-87AE-DAB6CDB5710D}"/>
    <dgm:cxn modelId="{9E322232-7EFE-4BBD-90C7-0325CDE6FAA3}" srcId="{DEE44B43-72A0-4C4C-B7E8-B471F486FA21}" destId="{9DAD8F7D-82C2-4550-96C9-540C23B9A29B}" srcOrd="0" destOrd="0" parTransId="{A34730B0-177E-4763-BDF3-73D08201BBBF}" sibTransId="{3E7F218B-7919-4DF4-8655-7C643A6BDCC6}"/>
    <dgm:cxn modelId="{167A3633-8CD1-40DD-AF8D-67B1CAC1F82D}" type="presOf" srcId="{8BC3BA03-5838-4EF2-BCC5-BD704A4C3021}" destId="{96597D77-6C90-4CA4-9480-11D9B0FB4B4E}" srcOrd="0" destOrd="1" presId="urn:microsoft.com/office/officeart/2005/8/layout/list1"/>
    <dgm:cxn modelId="{13E15636-A7FE-4AB3-A741-C1088070AC18}" type="presOf" srcId="{1FBC5592-6906-48B0-8FBB-0CA4890E95B2}" destId="{8C185411-47DC-47C9-8975-79CB08067996}" srcOrd="0" destOrd="1" presId="urn:microsoft.com/office/officeart/2005/8/layout/list1"/>
    <dgm:cxn modelId="{1231033C-B4C6-4207-AE3B-C868E285AAFA}" srcId="{8097FDCE-586F-4786-853C-FE22B08DCEB9}" destId="{8BC3BA03-5838-4EF2-BCC5-BD704A4C3021}" srcOrd="1" destOrd="0" parTransId="{B788C96E-82DB-4CFF-AE24-A97D3A905703}" sibTransId="{B9833E7D-A14B-44FF-B1F1-28B326280450}"/>
    <dgm:cxn modelId="{B9CF055D-5D2D-45F7-9DBC-63968887E5B8}" srcId="{E732AA8B-3D96-4057-A799-655554E3F4AA}" destId="{5996E429-303A-4287-9EDF-50F787AF8168}" srcOrd="0" destOrd="0" parTransId="{1549E622-261F-4E4B-B04A-DB67511A2936}" sibTransId="{B2C74095-E425-48DD-A510-C26DB346C08A}"/>
    <dgm:cxn modelId="{B1EDA341-FA62-4F4F-95EE-987E596CEB45}" type="presOf" srcId="{8097FDCE-586F-4786-853C-FE22B08DCEB9}" destId="{0658FBA4-C0F7-4C73-94A9-9A0F7367CCF8}" srcOrd="1" destOrd="0" presId="urn:microsoft.com/office/officeart/2005/8/layout/list1"/>
    <dgm:cxn modelId="{EEAC4A64-AAB8-4260-94DE-189185DB77EB}" type="presOf" srcId="{308B5F74-8D62-4E28-A334-9EFF73386464}" destId="{96597D77-6C90-4CA4-9480-11D9B0FB4B4E}" srcOrd="0" destOrd="4" presId="urn:microsoft.com/office/officeart/2005/8/layout/list1"/>
    <dgm:cxn modelId="{D7EB0769-6651-4AA3-909B-F8D53259CE83}" srcId="{DEE44B43-72A0-4C4C-B7E8-B471F486FA21}" destId="{308B5F74-8D62-4E28-A334-9EFF73386464}" srcOrd="1" destOrd="0" parTransId="{8320FB6A-8FD9-4228-98BA-F5E60141FDEA}" sibTransId="{91264DD7-89C5-4DAB-8E33-B47EF55CE9EC}"/>
    <dgm:cxn modelId="{F22C0A71-A8EA-4F8C-9102-8E669F904B0C}" type="presOf" srcId="{8097FDCE-586F-4786-853C-FE22B08DCEB9}" destId="{0C303794-ECB0-4C12-BEF6-9B479FBF778C}" srcOrd="0" destOrd="0" presId="urn:microsoft.com/office/officeart/2005/8/layout/list1"/>
    <dgm:cxn modelId="{307D8D73-C273-48BB-8204-2E7B630E1791}" srcId="{E732AA8B-3D96-4057-A799-655554E3F4AA}" destId="{1B8E71AA-8A10-4A54-B131-5AF97974E8F7}" srcOrd="2" destOrd="0" parTransId="{538AF9BD-0C4C-494B-9475-B5536254E74F}" sibTransId="{A0800648-9FFE-4FEC-92AD-223077AB4FBD}"/>
    <dgm:cxn modelId="{DA27D878-4A0F-4337-BBED-0BD255F81A11}" srcId="{5996E429-303A-4287-9EDF-50F787AF8168}" destId="{B9AC19D4-AB21-4431-93DE-213B7A8344F6}" srcOrd="0" destOrd="0" parTransId="{74F4BF13-B27F-4312-A89E-C23A0F48859F}" sibTransId="{B25A2C9B-7C2C-4707-83BA-70C78F2CBA99}"/>
    <dgm:cxn modelId="{436A518C-683E-4081-AF6B-372A4B5AC81B}" type="presOf" srcId="{DEE44B43-72A0-4C4C-B7E8-B471F486FA21}" destId="{96597D77-6C90-4CA4-9480-11D9B0FB4B4E}" srcOrd="0" destOrd="2" presId="urn:microsoft.com/office/officeart/2005/8/layout/list1"/>
    <dgm:cxn modelId="{4E58F28F-F21A-46A7-A6B5-3D944D58634A}" type="presOf" srcId="{1B8E71AA-8A10-4A54-B131-5AF97974E8F7}" destId="{0F565C2B-6CE6-43D0-B941-92A856446D04}" srcOrd="0" destOrd="0" presId="urn:microsoft.com/office/officeart/2005/8/layout/list1"/>
    <dgm:cxn modelId="{0CAAA794-9E98-4E23-982F-77548EC31DCC}" srcId="{5996E429-303A-4287-9EDF-50F787AF8168}" destId="{1FBC5592-6906-48B0-8FBB-0CA4890E95B2}" srcOrd="1" destOrd="0" parTransId="{6C05292E-9A43-4D9B-A34A-0D5842B3C7A9}" sibTransId="{7B28B05A-6EBF-48E5-B7FA-20AF4404B00B}"/>
    <dgm:cxn modelId="{57073B95-8CA5-4392-B7DF-F3462C27064A}" type="presOf" srcId="{E732AA8B-3D96-4057-A799-655554E3F4AA}" destId="{52022C8C-DF85-43B7-A3E5-7E50F2A36CD4}" srcOrd="0" destOrd="0" presId="urn:microsoft.com/office/officeart/2005/8/layout/list1"/>
    <dgm:cxn modelId="{BC0D7BA3-144D-49F4-A03F-0289A85BB0D4}" type="presOf" srcId="{5996E429-303A-4287-9EDF-50F787AF8168}" destId="{49F70437-6E8E-4C5D-8569-8F7637933DDA}" srcOrd="0" destOrd="0" presId="urn:microsoft.com/office/officeart/2005/8/layout/list1"/>
    <dgm:cxn modelId="{67747CB3-ECBA-4403-9A22-E4743F25F6FA}" type="presOf" srcId="{1B8E71AA-8A10-4A54-B131-5AF97974E8F7}" destId="{D30085F5-0AC5-42C5-9915-D48406421A6D}" srcOrd="1" destOrd="0" presId="urn:microsoft.com/office/officeart/2005/8/layout/list1"/>
    <dgm:cxn modelId="{29D6D5BA-807F-42CD-BCDB-5621A4845229}" srcId="{8097FDCE-586F-4786-853C-FE22B08DCEB9}" destId="{DEE44B43-72A0-4C4C-B7E8-B471F486FA21}" srcOrd="2" destOrd="0" parTransId="{7388921C-D912-43DA-86B2-5C6D023B3D63}" sibTransId="{26136112-E415-472E-919B-7497641B0B1E}"/>
    <dgm:cxn modelId="{ECC985D2-AF26-4A0D-A8C3-D786844E31DF}" srcId="{1B8E71AA-8A10-4A54-B131-5AF97974E8F7}" destId="{25B6385C-F83A-4C9E-A731-F9D6C154AD57}" srcOrd="0" destOrd="0" parTransId="{96057B9F-C0CF-423E-82A0-50F690840319}" sibTransId="{3F4CE576-AAD5-4AEC-BCC2-728F3164E1CD}"/>
    <dgm:cxn modelId="{8B980CD5-E4EE-442D-93A8-314F2717C4F7}" type="presOf" srcId="{5996E429-303A-4287-9EDF-50F787AF8168}" destId="{26C7EAE3-6AF4-452D-8499-FC081B555B2B}" srcOrd="1" destOrd="0" presId="urn:microsoft.com/office/officeart/2005/8/layout/list1"/>
    <dgm:cxn modelId="{4EA353FE-6F01-478C-B8A8-614BFBCF348E}" type="presOf" srcId="{25B6385C-F83A-4C9E-A731-F9D6C154AD57}" destId="{8DC976C4-3BBD-4EAE-8B6D-751CEA6B0B91}" srcOrd="0" destOrd="0" presId="urn:microsoft.com/office/officeart/2005/8/layout/list1"/>
    <dgm:cxn modelId="{789B2726-94D8-4B7A-8643-A091C4931D71}" type="presParOf" srcId="{52022C8C-DF85-43B7-A3E5-7E50F2A36CD4}" destId="{A21D29D1-C9FA-4FE0-8224-6637546BD974}" srcOrd="0" destOrd="0" presId="urn:microsoft.com/office/officeart/2005/8/layout/list1"/>
    <dgm:cxn modelId="{2D52F759-E4FC-40A7-A500-D52ECB2E8E1A}" type="presParOf" srcId="{A21D29D1-C9FA-4FE0-8224-6637546BD974}" destId="{49F70437-6E8E-4C5D-8569-8F7637933DDA}" srcOrd="0" destOrd="0" presId="urn:microsoft.com/office/officeart/2005/8/layout/list1"/>
    <dgm:cxn modelId="{4B8AA544-1A25-4798-93DA-0697A34EED26}" type="presParOf" srcId="{A21D29D1-C9FA-4FE0-8224-6637546BD974}" destId="{26C7EAE3-6AF4-452D-8499-FC081B555B2B}" srcOrd="1" destOrd="0" presId="urn:microsoft.com/office/officeart/2005/8/layout/list1"/>
    <dgm:cxn modelId="{A94C57E7-A020-4DE5-89E6-210D1B56BEDC}" type="presParOf" srcId="{52022C8C-DF85-43B7-A3E5-7E50F2A36CD4}" destId="{81B240B0-62FD-4F06-9117-7F9FB0590504}" srcOrd="1" destOrd="0" presId="urn:microsoft.com/office/officeart/2005/8/layout/list1"/>
    <dgm:cxn modelId="{CB6F0F9D-CA23-4FB3-A238-6EAEAD3FA0F5}" type="presParOf" srcId="{52022C8C-DF85-43B7-A3E5-7E50F2A36CD4}" destId="{8C185411-47DC-47C9-8975-79CB08067996}" srcOrd="2" destOrd="0" presId="urn:microsoft.com/office/officeart/2005/8/layout/list1"/>
    <dgm:cxn modelId="{D941E1B5-BBF1-41DF-8F4B-DC5B9232D951}" type="presParOf" srcId="{52022C8C-DF85-43B7-A3E5-7E50F2A36CD4}" destId="{AB9C95D8-40A5-47B6-AF52-BAC8608C9687}" srcOrd="3" destOrd="0" presId="urn:microsoft.com/office/officeart/2005/8/layout/list1"/>
    <dgm:cxn modelId="{E358894E-3EC2-4E7F-AF47-F4D1571AAB14}" type="presParOf" srcId="{52022C8C-DF85-43B7-A3E5-7E50F2A36CD4}" destId="{58D001C4-ADAE-4D9C-8E99-A5747A230293}" srcOrd="4" destOrd="0" presId="urn:microsoft.com/office/officeart/2005/8/layout/list1"/>
    <dgm:cxn modelId="{720FB54C-377D-4EC2-9A11-0C613DF4E961}" type="presParOf" srcId="{58D001C4-ADAE-4D9C-8E99-A5747A230293}" destId="{0C303794-ECB0-4C12-BEF6-9B479FBF778C}" srcOrd="0" destOrd="0" presId="urn:microsoft.com/office/officeart/2005/8/layout/list1"/>
    <dgm:cxn modelId="{36052786-77A8-4312-A086-1584B49FAEB0}" type="presParOf" srcId="{58D001C4-ADAE-4D9C-8E99-A5747A230293}" destId="{0658FBA4-C0F7-4C73-94A9-9A0F7367CCF8}" srcOrd="1" destOrd="0" presId="urn:microsoft.com/office/officeart/2005/8/layout/list1"/>
    <dgm:cxn modelId="{F4A7FFF2-7D91-4D1A-8530-71BD6B037CDF}" type="presParOf" srcId="{52022C8C-DF85-43B7-A3E5-7E50F2A36CD4}" destId="{0B8F8916-A9F6-43DA-9EA5-0D8CA47DC435}" srcOrd="5" destOrd="0" presId="urn:microsoft.com/office/officeart/2005/8/layout/list1"/>
    <dgm:cxn modelId="{BE78D470-52DE-4272-9BAD-2FA024BF9D90}" type="presParOf" srcId="{52022C8C-DF85-43B7-A3E5-7E50F2A36CD4}" destId="{96597D77-6C90-4CA4-9480-11D9B0FB4B4E}" srcOrd="6" destOrd="0" presId="urn:microsoft.com/office/officeart/2005/8/layout/list1"/>
    <dgm:cxn modelId="{AB053A12-FA48-418C-B5FE-B11E19128723}" type="presParOf" srcId="{52022C8C-DF85-43B7-A3E5-7E50F2A36CD4}" destId="{3D7EA374-02A0-40A5-82C5-19874C4191D8}" srcOrd="7" destOrd="0" presId="urn:microsoft.com/office/officeart/2005/8/layout/list1"/>
    <dgm:cxn modelId="{B97AAAD7-2185-4599-9FDA-AEB5F7A80F6B}" type="presParOf" srcId="{52022C8C-DF85-43B7-A3E5-7E50F2A36CD4}" destId="{07A9189A-8231-4622-B1F5-8676B4EA8AE8}" srcOrd="8" destOrd="0" presId="urn:microsoft.com/office/officeart/2005/8/layout/list1"/>
    <dgm:cxn modelId="{02023A45-2F5E-43B3-8A89-963C24B1601D}" type="presParOf" srcId="{07A9189A-8231-4622-B1F5-8676B4EA8AE8}" destId="{0F565C2B-6CE6-43D0-B941-92A856446D04}" srcOrd="0" destOrd="0" presId="urn:microsoft.com/office/officeart/2005/8/layout/list1"/>
    <dgm:cxn modelId="{DB13902E-86A8-4F37-90D9-F98B46406330}" type="presParOf" srcId="{07A9189A-8231-4622-B1F5-8676B4EA8AE8}" destId="{D30085F5-0AC5-42C5-9915-D48406421A6D}" srcOrd="1" destOrd="0" presId="urn:microsoft.com/office/officeart/2005/8/layout/list1"/>
    <dgm:cxn modelId="{29C167C1-7792-4872-A79C-A25141AD7F04}" type="presParOf" srcId="{52022C8C-DF85-43B7-A3E5-7E50F2A36CD4}" destId="{764C7A6E-57F5-417D-A16D-51CDD89C1293}" srcOrd="9" destOrd="0" presId="urn:microsoft.com/office/officeart/2005/8/layout/list1"/>
    <dgm:cxn modelId="{A50D09B5-2902-4408-BA2C-24E0C50872C7}" type="presParOf" srcId="{52022C8C-DF85-43B7-A3E5-7E50F2A36CD4}" destId="{8DC976C4-3BBD-4EAE-8B6D-751CEA6B0B9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1E3985-B7BD-4E39-B5ED-E88A3BDF209B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8695D8-C062-4090-957B-BD00B19FBBC2}">
      <dgm:prSet phldrT="[Text]" custT="1"/>
      <dgm:spPr/>
      <dgm:t>
        <a:bodyPr/>
        <a:lstStyle/>
        <a:p>
          <a:r>
            <a:rPr lang="en-US" sz="1600" b="1">
              <a:latin typeface="+mn-lt"/>
            </a:rPr>
            <a:t>Prepaid/HMO</a:t>
          </a:r>
        </a:p>
      </dgm:t>
    </dgm:pt>
    <dgm:pt modelId="{F4210000-12F0-4D65-990E-5A5B037E5DE1}" type="parTrans" cxnId="{CE23423C-4A1E-464F-9F0E-FC5B987BB04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1105C60-D5EC-4E60-AF43-4F4097202219}" type="sibTrans" cxnId="{CE23423C-4A1E-464F-9F0E-FC5B987BB04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D932225-3057-42AB-8A62-29A91D20E075}">
      <dgm:prSet phldrT="[Text]"/>
      <dgm:spPr/>
      <dgm:t>
        <a:bodyPr/>
        <a:lstStyle/>
        <a:p>
          <a:pPr>
            <a:buClrTx/>
            <a:buSzTx/>
            <a:buFontTx/>
            <a:buChar char="••"/>
          </a:pPr>
          <a:r>
            <a:rPr kumimoji="0" lang="en-US" b="0" i="0" u="none" strike="noStrike" cap="none" spc="0" normalizeH="0" baseline="0" noProof="0">
              <a:ln/>
              <a:effectLst/>
              <a:uLnTx/>
              <a:uFillTx/>
              <a:latin typeface="+mn-lt"/>
              <a:cs typeface="Helvetica" panose="020B0604020202020204" pitchFamily="34" charset="0"/>
            </a:rPr>
            <a:t>In-network care only</a:t>
          </a:r>
          <a:endParaRPr lang="en-US">
            <a:latin typeface="+mn-lt"/>
          </a:endParaRPr>
        </a:p>
      </dgm:t>
    </dgm:pt>
    <dgm:pt modelId="{9EF4BD15-DCDF-4A8C-A205-59483BDC7895}" type="parTrans" cxnId="{1FC34D6E-6498-450A-8801-8E3C0DAFED5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3FE0EB7-988B-427F-8781-3A077CF18525}" type="sibTrans" cxnId="{1FC34D6E-6498-450A-8801-8E3C0DAFED5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6FF7DDD-E00C-46E9-85A6-3FDCCE5E6EF5}">
      <dgm:prSet phldrT="[Text]" custT="1"/>
      <dgm:spPr/>
      <dgm:t>
        <a:bodyPr/>
        <a:lstStyle/>
        <a:p>
          <a:r>
            <a:rPr lang="en-US" sz="1600" b="1">
              <a:latin typeface="+mn-lt"/>
            </a:rPr>
            <a:t>PPO</a:t>
          </a:r>
        </a:p>
      </dgm:t>
    </dgm:pt>
    <dgm:pt modelId="{A6E6C4F5-F395-46EF-A3E4-CC8C54C781E7}" type="parTrans" cxnId="{238E6B65-C391-4EE8-B158-1EC16D035FB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9A0D89F-0EA5-4C7C-99E3-7EB5695F17D1}" type="sibTrans" cxnId="{238E6B65-C391-4EE8-B158-1EC16D035FB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04D5E31-3601-44D2-A549-C62C6B2AE4D4}">
      <dgm:prSet phldrT="[Text]"/>
      <dgm:spPr/>
      <dgm:t>
        <a:bodyPr/>
        <a:lstStyle/>
        <a:p>
          <a:pPr>
            <a:buClrTx/>
            <a:buSzTx/>
            <a:buFontTx/>
            <a:buChar char="••"/>
          </a:pPr>
          <a:r>
            <a:rPr kumimoji="0" lang="en-US" b="0" i="0" u="none" strike="noStrike" cap="none" spc="0" normalizeH="0" baseline="0" noProof="0">
              <a:ln/>
              <a:effectLst/>
              <a:uLnTx/>
              <a:uFillTx/>
              <a:latin typeface="+mn-lt"/>
              <a:cs typeface="Helvetica" panose="020B0604020202020204" pitchFamily="34" charset="0"/>
            </a:rPr>
            <a:t>In/Out network care </a:t>
          </a:r>
          <a:endParaRPr lang="en-US">
            <a:latin typeface="+mn-lt"/>
          </a:endParaRPr>
        </a:p>
      </dgm:t>
    </dgm:pt>
    <dgm:pt modelId="{1F31348C-202F-48DC-A16A-ABDE416E5BB5}" type="parTrans" cxnId="{0F77D1C5-A15F-40F3-B629-D9CB076ECEE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5529081-26A0-4A8C-9C3F-A9CF1A77BC50}" type="sibTrans" cxnId="{0F77D1C5-A15F-40F3-B629-D9CB076ECEE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54F9E8C-D71D-4223-A937-48B77744EE7D}">
      <dgm:prSet phldrT="[Text]" custT="1"/>
      <dgm:spPr/>
      <dgm:t>
        <a:bodyPr/>
        <a:lstStyle/>
        <a:p>
          <a:r>
            <a:rPr lang="en-US" sz="1600" b="1">
              <a:latin typeface="+mn-lt"/>
            </a:rPr>
            <a:t>Indemnity with PPO Network</a:t>
          </a:r>
        </a:p>
      </dgm:t>
    </dgm:pt>
    <dgm:pt modelId="{55D0132D-1921-4F95-BD40-103FDF4543E1}" type="parTrans" cxnId="{48AFDA88-00BC-4446-B53C-18B4FB222CF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1091833-866A-4D58-B964-22188EE46450}" type="sibTrans" cxnId="{48AFDA88-00BC-4446-B53C-18B4FB222CF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911AF00-7258-4739-A01F-9746D389A11C}">
      <dgm:prSet phldrT="[Text]" custT="1"/>
      <dgm:spPr/>
      <dgm:t>
        <a:bodyPr/>
        <a:lstStyle/>
        <a:p>
          <a:r>
            <a:rPr lang="en-US" sz="1600" b="1">
              <a:latin typeface="+mn-lt"/>
            </a:rPr>
            <a:t>Indemnity</a:t>
          </a:r>
        </a:p>
      </dgm:t>
    </dgm:pt>
    <dgm:pt modelId="{3E255EE1-930A-418E-B39B-811B65800F2B}" type="parTrans" cxnId="{3F320DB6-8FCD-45F4-879B-AB539C11F35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BF94826-D7EA-4159-9F2A-D2460A7077CA}" type="sibTrans" cxnId="{3F320DB6-8FCD-45F4-879B-AB539C11F35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8E380F5-C3D4-479E-87E6-B5D73157EE22}">
      <dgm:prSet phldrT="[Text]"/>
      <dgm:spPr/>
      <dgm:t>
        <a:bodyPr/>
        <a:lstStyle/>
        <a:p>
          <a:pPr>
            <a:buClrTx/>
            <a:buSzTx/>
            <a:buFontTx/>
            <a:buChar char="••"/>
          </a:pPr>
          <a:r>
            <a:rPr kumimoji="0" lang="en-US" b="0" i="0" u="none" strike="noStrike" cap="none" spc="0" normalizeH="0" baseline="0" noProof="0">
              <a:ln/>
              <a:effectLst/>
              <a:uLnTx/>
              <a:uFillTx/>
              <a:latin typeface="+mn-lt"/>
              <a:cs typeface="Helvetica" panose="020B0604020202020204" pitchFamily="34" charset="0"/>
            </a:rPr>
            <a:t>In/Out network care </a:t>
          </a:r>
          <a:endParaRPr lang="en-US">
            <a:latin typeface="+mn-lt"/>
          </a:endParaRPr>
        </a:p>
      </dgm:t>
    </dgm:pt>
    <dgm:pt modelId="{537A390C-F2F6-4927-90AE-E7497384B050}" type="parTrans" cxnId="{F93186A2-64EB-429F-9879-C908CB365B6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D747FFC-9ED2-4D4D-9D4F-952EDB54DC6A}" type="sibTrans" cxnId="{F93186A2-64EB-429F-9879-C908CB365B6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05C5279-1F19-44E4-8C80-A97ED4202FED}">
      <dgm:prSet/>
      <dgm:spPr/>
      <dgm:t>
        <a:bodyPr/>
        <a:lstStyle/>
        <a:p>
          <a:r>
            <a:rPr kumimoji="0" lang="en-US" b="0" i="0" u="none" strike="noStrike" cap="none" spc="0" normalizeH="0" baseline="0" noProof="0">
              <a:ln/>
              <a:effectLst/>
              <a:uLnTx/>
              <a:uFillTx/>
              <a:latin typeface="+mn-lt"/>
              <a:cs typeface="Helvetica" panose="020B0604020202020204" pitchFamily="34" charset="0"/>
            </a:rPr>
            <a:t>Deductible and Annual Max Apply</a:t>
          </a:r>
          <a:endParaRPr lang="en-US">
            <a:latin typeface="+mn-lt"/>
          </a:endParaRPr>
        </a:p>
      </dgm:t>
    </dgm:pt>
    <dgm:pt modelId="{9AF39426-F160-412D-BD79-BF083AE0AFDC}" type="parTrans" cxnId="{3B640208-25D3-4D72-8B34-F179BED3A46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F5135B8-9ABE-432B-9EA2-AD860EC663CC}" type="sibTrans" cxnId="{3B640208-25D3-4D72-8B34-F179BED3A46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B3F4565-132A-439C-B049-59B5204762D5}">
      <dgm:prSet phldrT="[Text]"/>
      <dgm:spPr/>
      <dgm:t>
        <a:bodyPr/>
        <a:lstStyle/>
        <a:p>
          <a:pPr>
            <a:buClrTx/>
            <a:buSzTx/>
            <a:buFontTx/>
            <a:buChar char="••"/>
          </a:pPr>
          <a:r>
            <a:rPr kumimoji="0" lang="en-US" b="0" i="0" u="none" strike="noStrike" cap="none" spc="0" normalizeH="0" baseline="0" noProof="0">
              <a:ln/>
              <a:effectLst/>
              <a:uLnTx/>
              <a:uFillTx/>
              <a:latin typeface="+mn-lt"/>
              <a:cs typeface="Helvetica" panose="020B0604020202020204" pitchFamily="34" charset="0"/>
            </a:rPr>
            <a:t>In/Out network care </a:t>
          </a:r>
          <a:endParaRPr lang="en-US">
            <a:latin typeface="+mn-lt"/>
          </a:endParaRPr>
        </a:p>
      </dgm:t>
    </dgm:pt>
    <dgm:pt modelId="{D0078334-6530-4AF7-9D00-F10CD662F395}" type="parTrans" cxnId="{E0F27E30-ADE1-404C-9710-5B20EE2AB98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0F230B4-8950-402A-84DB-0D91C13318E8}" type="sibTrans" cxnId="{E0F27E30-ADE1-404C-9710-5B20EE2AB98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E56D267-630E-48FB-98C5-EA5FB471B450}">
      <dgm:prSet/>
      <dgm:spPr/>
      <dgm:t>
        <a:bodyPr/>
        <a:lstStyle/>
        <a:p>
          <a:r>
            <a:rPr kumimoji="0" lang="en-US" b="0" i="0" u="none" strike="noStrike" cap="none" spc="0" normalizeH="0" baseline="0" noProof="0">
              <a:ln/>
              <a:effectLst/>
              <a:uLnTx/>
              <a:uFillTx/>
              <a:latin typeface="+mn-lt"/>
              <a:cs typeface="Helvetica" panose="020B0604020202020204" pitchFamily="34" charset="0"/>
            </a:rPr>
            <a:t>Deductible</a:t>
          </a:r>
        </a:p>
      </dgm:t>
    </dgm:pt>
    <dgm:pt modelId="{1630E373-1B58-48AD-92CD-D354B43EE555}" type="parTrans" cxnId="{6C1D3D38-1F0E-4414-A3FE-6CA122B24C3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22726E8-3BE3-42AF-9F3E-99903C14E614}" type="sibTrans" cxnId="{6C1D3D38-1F0E-4414-A3FE-6CA122B24C3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76E43AA-A03C-4F23-A46F-7270BCA1CBE8}">
      <dgm:prSet/>
      <dgm:spPr/>
      <dgm:t>
        <a:bodyPr/>
        <a:lstStyle/>
        <a:p>
          <a:r>
            <a:rPr kumimoji="0" lang="en-US" b="0" i="0" u="none" strike="noStrike" cap="none" spc="0" normalizeH="0" baseline="0" noProof="0">
              <a:ln/>
              <a:effectLst/>
              <a:uLnTx/>
              <a:uFillTx/>
              <a:latin typeface="+mn-lt"/>
              <a:cs typeface="Helvetica" panose="020B0604020202020204" pitchFamily="34" charset="0"/>
            </a:rPr>
            <a:t>Deductible</a:t>
          </a:r>
          <a:endParaRPr lang="en-US">
            <a:latin typeface="+mn-lt"/>
          </a:endParaRPr>
        </a:p>
      </dgm:t>
    </dgm:pt>
    <dgm:pt modelId="{AFB9B016-3247-46AF-ABC1-AD4C3862BB3E}" type="parTrans" cxnId="{1AAA7C2D-AFB1-4DE4-A0E7-5E9717D5FD7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2C8CC8B-18A5-4C61-8007-8D0679161DAE}" type="sibTrans" cxnId="{1AAA7C2D-AFB1-4DE4-A0E7-5E9717D5FD7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B23F34E-7EDE-4EE3-A804-87F930B36C6E}">
      <dgm:prSet/>
      <dgm:spPr/>
      <dgm:t>
        <a:bodyPr/>
        <a:lstStyle/>
        <a:p>
          <a:r>
            <a:rPr kumimoji="0" lang="en-US" b="0" i="0" u="none" strike="noStrike" cap="none" spc="0" normalizeH="0" baseline="0" noProof="0">
              <a:ln/>
              <a:effectLst/>
              <a:uLnTx/>
              <a:uFillTx/>
              <a:latin typeface="+mn-lt"/>
              <a:cs typeface="Helvetica" panose="020B0604020202020204" pitchFamily="34" charset="0"/>
            </a:rPr>
            <a:t>No deductible</a:t>
          </a:r>
        </a:p>
      </dgm:t>
    </dgm:pt>
    <dgm:pt modelId="{CB433DD6-4366-4048-8DC1-8A5A9579D2DF}" type="parTrans" cxnId="{A91D7AA7-3BD2-46B7-B5D0-B45A9AB389F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51341B4-4C9E-4423-901B-9B4975B38E3C}" type="sibTrans" cxnId="{A91D7AA7-3BD2-46B7-B5D0-B45A9AB389F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D1A31DF-CA39-40EB-9B1A-8658DD6B44DF}">
      <dgm:prSet/>
      <dgm:spPr/>
      <dgm:t>
        <a:bodyPr/>
        <a:lstStyle/>
        <a:p>
          <a:r>
            <a:rPr kumimoji="0" lang="en-US" b="0" i="0" u="none" strike="noStrike" cap="none" spc="0" normalizeH="0" baseline="0" noProof="0">
              <a:ln/>
              <a:effectLst/>
              <a:uLnTx/>
              <a:uFillTx/>
              <a:latin typeface="+mn-lt"/>
              <a:cs typeface="Helvetica" panose="020B0604020202020204" pitchFamily="34" charset="0"/>
            </a:rPr>
            <a:t>Copayments</a:t>
          </a:r>
        </a:p>
      </dgm:t>
    </dgm:pt>
    <dgm:pt modelId="{A0FDFC04-7E2D-4EDA-8FB3-9BD873C9CDC6}" type="parTrans" cxnId="{5F266709-1719-492D-AF92-BF341EEBE2E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C9B244E-7A8C-4B48-A9E5-FCA770150EBE}" type="sibTrans" cxnId="{5F266709-1719-492D-AF92-BF341EEBE2E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E4AF5F0-2D8A-4CC2-A648-F28C5607F53E}">
      <dgm:prSet/>
      <dgm:spPr/>
      <dgm:t>
        <a:bodyPr/>
        <a:lstStyle/>
        <a:p>
          <a:r>
            <a:rPr kumimoji="0" lang="en-US" b="0" i="0" u="none" strike="noStrike" cap="none" spc="0" normalizeH="0" baseline="0" noProof="0">
              <a:ln/>
              <a:effectLst/>
              <a:uLnTx/>
              <a:uFillTx/>
              <a:latin typeface="+mn-lt"/>
              <a:cs typeface="Helvetica" panose="020B0604020202020204" pitchFamily="34" charset="0"/>
            </a:rPr>
            <a:t>No calendar year max</a:t>
          </a:r>
          <a:endParaRPr lang="en-US">
            <a:latin typeface="+mn-lt"/>
          </a:endParaRPr>
        </a:p>
      </dgm:t>
    </dgm:pt>
    <dgm:pt modelId="{DE84A6FC-081D-41FE-8FF9-A5CECC45D6E4}" type="parTrans" cxnId="{15B54744-7D58-41DF-A900-B20A071099C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500E57B-1551-4A98-915E-239C47A764D4}" type="sibTrans" cxnId="{15B54744-7D58-41DF-A900-B20A071099C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CA1099A-9694-4794-AEFE-2AA84A04FEE0}">
      <dgm:prSet/>
      <dgm:spPr/>
      <dgm:t>
        <a:bodyPr/>
        <a:lstStyle/>
        <a:p>
          <a:r>
            <a:rPr kumimoji="0" lang="en-US" b="0" i="0" u="none" strike="noStrike" cap="none" spc="0" normalizeH="0" baseline="0" noProof="0">
              <a:ln/>
              <a:effectLst/>
              <a:uLnTx/>
              <a:uFillTx/>
              <a:latin typeface="+mn-lt"/>
              <a:cs typeface="Helvetica" panose="020B0604020202020204" pitchFamily="34" charset="0"/>
            </a:rPr>
            <a:t>Annual Max Apply</a:t>
          </a:r>
          <a:endParaRPr lang="en-US">
            <a:latin typeface="+mn-lt"/>
          </a:endParaRPr>
        </a:p>
      </dgm:t>
    </dgm:pt>
    <dgm:pt modelId="{678D0F96-DB42-40C8-9D59-76B481421A39}" type="parTrans" cxnId="{A2392B4B-2C93-46EF-9212-85C323EF4FB4}">
      <dgm:prSet/>
      <dgm:spPr/>
      <dgm:t>
        <a:bodyPr/>
        <a:lstStyle/>
        <a:p>
          <a:endParaRPr lang="en-US"/>
        </a:p>
      </dgm:t>
    </dgm:pt>
    <dgm:pt modelId="{0E5F5E8E-974A-4915-9169-E0F249379B90}" type="sibTrans" cxnId="{A2392B4B-2C93-46EF-9212-85C323EF4FB4}">
      <dgm:prSet/>
      <dgm:spPr/>
      <dgm:t>
        <a:bodyPr/>
        <a:lstStyle/>
        <a:p>
          <a:endParaRPr lang="en-US"/>
        </a:p>
      </dgm:t>
    </dgm:pt>
    <dgm:pt modelId="{A88F8953-77CF-4C35-BFA3-D5536A34C432}">
      <dgm:prSet/>
      <dgm:spPr/>
      <dgm:t>
        <a:bodyPr/>
        <a:lstStyle/>
        <a:p>
          <a:r>
            <a:rPr kumimoji="0" lang="en-US" b="0" i="0" u="none" strike="noStrike" cap="none" spc="0" normalizeH="0" baseline="0" noProof="0">
              <a:ln/>
              <a:effectLst/>
              <a:uLnTx/>
              <a:uFillTx/>
              <a:latin typeface="+mn-lt"/>
              <a:cs typeface="Helvetica" panose="020B0604020202020204" pitchFamily="34" charset="0"/>
            </a:rPr>
            <a:t> Annual Max Apply</a:t>
          </a:r>
        </a:p>
      </dgm:t>
    </dgm:pt>
    <dgm:pt modelId="{BAA812F5-A17E-445C-80A5-3156C57E4B20}" type="parTrans" cxnId="{F51FDA51-4C42-4854-A897-5B6C04B7A90A}">
      <dgm:prSet/>
      <dgm:spPr/>
      <dgm:t>
        <a:bodyPr/>
        <a:lstStyle/>
        <a:p>
          <a:endParaRPr lang="en-US"/>
        </a:p>
      </dgm:t>
    </dgm:pt>
    <dgm:pt modelId="{0030DD15-CB16-44A7-8782-834F5D0A29A1}" type="sibTrans" cxnId="{F51FDA51-4C42-4854-A897-5B6C04B7A90A}">
      <dgm:prSet/>
      <dgm:spPr/>
      <dgm:t>
        <a:bodyPr/>
        <a:lstStyle/>
        <a:p>
          <a:endParaRPr lang="en-US"/>
        </a:p>
      </dgm:t>
    </dgm:pt>
    <dgm:pt modelId="{2003D7BC-3FF3-4950-AC61-E2C85BC7DC09}" type="pres">
      <dgm:prSet presAssocID="{011E3985-B7BD-4E39-B5ED-E88A3BDF209B}" presName="linear" presStyleCnt="0">
        <dgm:presLayoutVars>
          <dgm:dir/>
          <dgm:animLvl val="lvl"/>
          <dgm:resizeHandles val="exact"/>
        </dgm:presLayoutVars>
      </dgm:prSet>
      <dgm:spPr/>
    </dgm:pt>
    <dgm:pt modelId="{3C8CC158-D4C1-4ED1-90BE-621F246D6EC4}" type="pres">
      <dgm:prSet presAssocID="{AF8695D8-C062-4090-957B-BD00B19FBBC2}" presName="parentLin" presStyleCnt="0"/>
      <dgm:spPr/>
    </dgm:pt>
    <dgm:pt modelId="{716339FB-50D5-46C4-8CFC-2AA6C5F5143B}" type="pres">
      <dgm:prSet presAssocID="{AF8695D8-C062-4090-957B-BD00B19FBBC2}" presName="parentLeftMargin" presStyleLbl="node1" presStyleIdx="0" presStyleCnt="4"/>
      <dgm:spPr/>
    </dgm:pt>
    <dgm:pt modelId="{11261AD1-A9F2-4539-852C-9B73EEF5F24B}" type="pres">
      <dgm:prSet presAssocID="{AF8695D8-C062-4090-957B-BD00B19FBBC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C8AC910-8412-4287-86D3-1F6B1413D3B8}" type="pres">
      <dgm:prSet presAssocID="{AF8695D8-C062-4090-957B-BD00B19FBBC2}" presName="negativeSpace" presStyleCnt="0"/>
      <dgm:spPr/>
    </dgm:pt>
    <dgm:pt modelId="{45C22D2B-D209-486F-8FD1-F20328B6AB1E}" type="pres">
      <dgm:prSet presAssocID="{AF8695D8-C062-4090-957B-BD00B19FBBC2}" presName="childText" presStyleLbl="conFgAcc1" presStyleIdx="0" presStyleCnt="4" custLinFactNeighborX="1798">
        <dgm:presLayoutVars>
          <dgm:bulletEnabled val="1"/>
        </dgm:presLayoutVars>
      </dgm:prSet>
      <dgm:spPr/>
    </dgm:pt>
    <dgm:pt modelId="{85D96F78-26F2-4929-BF3D-4845ED13E0D0}" type="pres">
      <dgm:prSet presAssocID="{21105C60-D5EC-4E60-AF43-4F4097202219}" presName="spaceBetweenRectangles" presStyleCnt="0"/>
      <dgm:spPr/>
    </dgm:pt>
    <dgm:pt modelId="{BF4948CD-C946-4984-94B0-8244F20A1F81}" type="pres">
      <dgm:prSet presAssocID="{D6FF7DDD-E00C-46E9-85A6-3FDCCE5E6EF5}" presName="parentLin" presStyleCnt="0"/>
      <dgm:spPr/>
    </dgm:pt>
    <dgm:pt modelId="{9966A58E-3B0C-40DA-BA98-6C9F9F9225CB}" type="pres">
      <dgm:prSet presAssocID="{D6FF7DDD-E00C-46E9-85A6-3FDCCE5E6EF5}" presName="parentLeftMargin" presStyleLbl="node1" presStyleIdx="0" presStyleCnt="4"/>
      <dgm:spPr/>
    </dgm:pt>
    <dgm:pt modelId="{A07CB4D4-00B2-4C56-AA04-8C52B815B919}" type="pres">
      <dgm:prSet presAssocID="{D6FF7DDD-E00C-46E9-85A6-3FDCCE5E6EF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7863624-2F4F-40CE-BA79-9EADC0BDA9AA}" type="pres">
      <dgm:prSet presAssocID="{D6FF7DDD-E00C-46E9-85A6-3FDCCE5E6EF5}" presName="negativeSpace" presStyleCnt="0"/>
      <dgm:spPr/>
    </dgm:pt>
    <dgm:pt modelId="{5203CE39-6584-4177-A4E2-8BC23E3F9267}" type="pres">
      <dgm:prSet presAssocID="{D6FF7DDD-E00C-46E9-85A6-3FDCCE5E6EF5}" presName="childText" presStyleLbl="conFgAcc1" presStyleIdx="1" presStyleCnt="4">
        <dgm:presLayoutVars>
          <dgm:bulletEnabled val="1"/>
        </dgm:presLayoutVars>
      </dgm:prSet>
      <dgm:spPr/>
    </dgm:pt>
    <dgm:pt modelId="{4619E718-DAEC-42DA-B086-C0313C366B2A}" type="pres">
      <dgm:prSet presAssocID="{69A0D89F-0EA5-4C7C-99E3-7EB5695F17D1}" presName="spaceBetweenRectangles" presStyleCnt="0"/>
      <dgm:spPr/>
    </dgm:pt>
    <dgm:pt modelId="{9312CC80-44D9-4EBD-89F9-97A6ED13AE05}" type="pres">
      <dgm:prSet presAssocID="{054F9E8C-D71D-4223-A937-48B77744EE7D}" presName="parentLin" presStyleCnt="0"/>
      <dgm:spPr/>
    </dgm:pt>
    <dgm:pt modelId="{442E3316-9E5A-43E1-96BB-366EF0667C7E}" type="pres">
      <dgm:prSet presAssocID="{054F9E8C-D71D-4223-A937-48B77744EE7D}" presName="parentLeftMargin" presStyleLbl="node1" presStyleIdx="1" presStyleCnt="4"/>
      <dgm:spPr/>
    </dgm:pt>
    <dgm:pt modelId="{B2C71675-CD2D-42BE-8C25-F1B575B3A569}" type="pres">
      <dgm:prSet presAssocID="{054F9E8C-D71D-4223-A937-48B77744EE7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F4DA02D-AE65-4613-998B-A8C6FEECAEA0}" type="pres">
      <dgm:prSet presAssocID="{054F9E8C-D71D-4223-A937-48B77744EE7D}" presName="negativeSpace" presStyleCnt="0"/>
      <dgm:spPr/>
    </dgm:pt>
    <dgm:pt modelId="{236F5BBB-9FB1-4595-8835-EB0CE5C1FDB5}" type="pres">
      <dgm:prSet presAssocID="{054F9E8C-D71D-4223-A937-48B77744EE7D}" presName="childText" presStyleLbl="conFgAcc1" presStyleIdx="2" presStyleCnt="4">
        <dgm:presLayoutVars>
          <dgm:bulletEnabled val="1"/>
        </dgm:presLayoutVars>
      </dgm:prSet>
      <dgm:spPr/>
    </dgm:pt>
    <dgm:pt modelId="{E7B758F1-DB44-4273-A2DB-EEB16AD98849}" type="pres">
      <dgm:prSet presAssocID="{A1091833-866A-4D58-B964-22188EE46450}" presName="spaceBetweenRectangles" presStyleCnt="0"/>
      <dgm:spPr/>
    </dgm:pt>
    <dgm:pt modelId="{49A6F52D-D8EE-48AA-89A5-2C12279045E9}" type="pres">
      <dgm:prSet presAssocID="{F911AF00-7258-4739-A01F-9746D389A11C}" presName="parentLin" presStyleCnt="0"/>
      <dgm:spPr/>
    </dgm:pt>
    <dgm:pt modelId="{6EC90ECA-A713-47A7-A110-0FFDCC7FCB5B}" type="pres">
      <dgm:prSet presAssocID="{F911AF00-7258-4739-A01F-9746D389A11C}" presName="parentLeftMargin" presStyleLbl="node1" presStyleIdx="2" presStyleCnt="4"/>
      <dgm:spPr/>
    </dgm:pt>
    <dgm:pt modelId="{B6436106-3D49-4BEF-AE7B-00A28F1E6AA5}" type="pres">
      <dgm:prSet presAssocID="{F911AF00-7258-4739-A01F-9746D389A11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FFBDB85-3B27-4FA1-B87D-1A2DB0E723D7}" type="pres">
      <dgm:prSet presAssocID="{F911AF00-7258-4739-A01F-9746D389A11C}" presName="negativeSpace" presStyleCnt="0"/>
      <dgm:spPr/>
    </dgm:pt>
    <dgm:pt modelId="{9E578EF3-6979-404D-B9A8-FAB72A64DF65}" type="pres">
      <dgm:prSet presAssocID="{F911AF00-7258-4739-A01F-9746D389A11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B640208-25D3-4D72-8B34-F179BED3A462}" srcId="{F911AF00-7258-4739-A01F-9746D389A11C}" destId="{505C5279-1F19-44E4-8C80-A97ED4202FED}" srcOrd="1" destOrd="0" parTransId="{9AF39426-F160-412D-BD79-BF083AE0AFDC}" sibTransId="{FF5135B8-9ABE-432B-9EA2-AD860EC663CC}"/>
    <dgm:cxn modelId="{5F266709-1719-492D-AF92-BF341EEBE2EB}" srcId="{AF8695D8-C062-4090-957B-BD00B19FBBC2}" destId="{CD1A31DF-CA39-40EB-9B1A-8658DD6B44DF}" srcOrd="2" destOrd="0" parTransId="{A0FDFC04-7E2D-4EDA-8FB3-9BD873C9CDC6}" sibTransId="{6C9B244E-7A8C-4B48-A9E5-FCA770150EBE}"/>
    <dgm:cxn modelId="{DAF26115-2592-435F-BEF7-C32C1C3A6405}" type="presOf" srcId="{6E56D267-630E-48FB-98C5-EA5FB471B450}" destId="{236F5BBB-9FB1-4595-8835-EB0CE5C1FDB5}" srcOrd="0" destOrd="1" presId="urn:microsoft.com/office/officeart/2005/8/layout/list1"/>
    <dgm:cxn modelId="{B6642819-680A-405D-912B-16ED20C91C4C}" type="presOf" srcId="{F04D5E31-3601-44D2-A549-C62C6B2AE4D4}" destId="{5203CE39-6584-4177-A4E2-8BC23E3F9267}" srcOrd="0" destOrd="0" presId="urn:microsoft.com/office/officeart/2005/8/layout/list1"/>
    <dgm:cxn modelId="{66909B25-EDD1-4D0A-9931-581B88336725}" type="presOf" srcId="{4B3F4565-132A-439C-B049-59B5204762D5}" destId="{236F5BBB-9FB1-4595-8835-EB0CE5C1FDB5}" srcOrd="0" destOrd="0" presId="urn:microsoft.com/office/officeart/2005/8/layout/list1"/>
    <dgm:cxn modelId="{1AAA7C2D-AFB1-4DE4-A0E7-5E9717D5FD72}" srcId="{D6FF7DDD-E00C-46E9-85A6-3FDCCE5E6EF5}" destId="{E76E43AA-A03C-4F23-A46F-7270BCA1CBE8}" srcOrd="1" destOrd="0" parTransId="{AFB9B016-3247-46AF-ABC1-AD4C3862BB3E}" sibTransId="{E2C8CC8B-18A5-4C61-8007-8D0679161DAE}"/>
    <dgm:cxn modelId="{E0F27E30-ADE1-404C-9710-5B20EE2AB98A}" srcId="{054F9E8C-D71D-4223-A937-48B77744EE7D}" destId="{4B3F4565-132A-439C-B049-59B5204762D5}" srcOrd="0" destOrd="0" parTransId="{D0078334-6530-4AF7-9D00-F10CD662F395}" sibTransId="{40F230B4-8950-402A-84DB-0D91C13318E8}"/>
    <dgm:cxn modelId="{FD90AB31-D49E-411A-9ABD-4D983F2DC2B1}" type="presOf" srcId="{A88F8953-77CF-4C35-BFA3-D5536A34C432}" destId="{236F5BBB-9FB1-4595-8835-EB0CE5C1FDB5}" srcOrd="0" destOrd="2" presId="urn:microsoft.com/office/officeart/2005/8/layout/list1"/>
    <dgm:cxn modelId="{7A700B34-4872-4945-B25E-B4483511C1F5}" type="presOf" srcId="{9D932225-3057-42AB-8A62-29A91D20E075}" destId="{45C22D2B-D209-486F-8FD1-F20328B6AB1E}" srcOrd="0" destOrd="0" presId="urn:microsoft.com/office/officeart/2005/8/layout/list1"/>
    <dgm:cxn modelId="{87D3D034-A84C-45D9-A011-9B8F4C3889CF}" type="presOf" srcId="{505C5279-1F19-44E4-8C80-A97ED4202FED}" destId="{9E578EF3-6979-404D-B9A8-FAB72A64DF65}" srcOrd="0" destOrd="1" presId="urn:microsoft.com/office/officeart/2005/8/layout/list1"/>
    <dgm:cxn modelId="{6C1D3D38-1F0E-4414-A3FE-6CA122B24C38}" srcId="{054F9E8C-D71D-4223-A937-48B77744EE7D}" destId="{6E56D267-630E-48FB-98C5-EA5FB471B450}" srcOrd="1" destOrd="0" parTransId="{1630E373-1B58-48AD-92CD-D354B43EE555}" sibTransId="{F22726E8-3BE3-42AF-9F3E-99903C14E614}"/>
    <dgm:cxn modelId="{CE23423C-4A1E-464F-9F0E-FC5B987BB042}" srcId="{011E3985-B7BD-4E39-B5ED-E88A3BDF209B}" destId="{AF8695D8-C062-4090-957B-BD00B19FBBC2}" srcOrd="0" destOrd="0" parTransId="{F4210000-12F0-4D65-990E-5A5B037E5DE1}" sibTransId="{21105C60-D5EC-4E60-AF43-4F4097202219}"/>
    <dgm:cxn modelId="{15B54744-7D58-41DF-A900-B20A071099C5}" srcId="{AF8695D8-C062-4090-957B-BD00B19FBBC2}" destId="{BE4AF5F0-2D8A-4CC2-A648-F28C5607F53E}" srcOrd="3" destOrd="0" parTransId="{DE84A6FC-081D-41FE-8FF9-A5CECC45D6E4}" sibTransId="{3500E57B-1551-4A98-915E-239C47A764D4}"/>
    <dgm:cxn modelId="{238E6B65-C391-4EE8-B158-1EC16D035FB5}" srcId="{011E3985-B7BD-4E39-B5ED-E88A3BDF209B}" destId="{D6FF7DDD-E00C-46E9-85A6-3FDCCE5E6EF5}" srcOrd="1" destOrd="0" parTransId="{A6E6C4F5-F395-46EF-A3E4-CC8C54C781E7}" sibTransId="{69A0D89F-0EA5-4C7C-99E3-7EB5695F17D1}"/>
    <dgm:cxn modelId="{18790D47-2767-43D1-8044-F74086D37D7A}" type="presOf" srcId="{011E3985-B7BD-4E39-B5ED-E88A3BDF209B}" destId="{2003D7BC-3FF3-4950-AC61-E2C85BC7DC09}" srcOrd="0" destOrd="0" presId="urn:microsoft.com/office/officeart/2005/8/layout/list1"/>
    <dgm:cxn modelId="{A2392B4B-2C93-46EF-9212-85C323EF4FB4}" srcId="{D6FF7DDD-E00C-46E9-85A6-3FDCCE5E6EF5}" destId="{ECA1099A-9694-4794-AEFE-2AA84A04FEE0}" srcOrd="2" destOrd="0" parTransId="{678D0F96-DB42-40C8-9D59-76B481421A39}" sibTransId="{0E5F5E8E-974A-4915-9169-E0F249379B90}"/>
    <dgm:cxn modelId="{1FC34D6E-6498-450A-8801-8E3C0DAFED5C}" srcId="{AF8695D8-C062-4090-957B-BD00B19FBBC2}" destId="{9D932225-3057-42AB-8A62-29A91D20E075}" srcOrd="0" destOrd="0" parTransId="{9EF4BD15-DCDF-4A8C-A205-59483BDC7895}" sibTransId="{C3FE0EB7-988B-427F-8781-3A077CF18525}"/>
    <dgm:cxn modelId="{F51FDA51-4C42-4854-A897-5B6C04B7A90A}" srcId="{054F9E8C-D71D-4223-A937-48B77744EE7D}" destId="{A88F8953-77CF-4C35-BFA3-D5536A34C432}" srcOrd="2" destOrd="0" parTransId="{BAA812F5-A17E-445C-80A5-3156C57E4B20}" sibTransId="{0030DD15-CB16-44A7-8782-834F5D0A29A1}"/>
    <dgm:cxn modelId="{8D64C452-A097-4961-B31A-658C6E2E5EC8}" type="presOf" srcId="{D6FF7DDD-E00C-46E9-85A6-3FDCCE5E6EF5}" destId="{9966A58E-3B0C-40DA-BA98-6C9F9F9225CB}" srcOrd="0" destOrd="0" presId="urn:microsoft.com/office/officeart/2005/8/layout/list1"/>
    <dgm:cxn modelId="{E063297A-B8BD-45B0-9EEE-F7F5731ED1E8}" type="presOf" srcId="{8B23F34E-7EDE-4EE3-A804-87F930B36C6E}" destId="{45C22D2B-D209-486F-8FD1-F20328B6AB1E}" srcOrd="0" destOrd="1" presId="urn:microsoft.com/office/officeart/2005/8/layout/list1"/>
    <dgm:cxn modelId="{5CE50786-0360-4BC1-AFBD-210C35EAA1C7}" type="presOf" srcId="{D6FF7DDD-E00C-46E9-85A6-3FDCCE5E6EF5}" destId="{A07CB4D4-00B2-4C56-AA04-8C52B815B919}" srcOrd="1" destOrd="0" presId="urn:microsoft.com/office/officeart/2005/8/layout/list1"/>
    <dgm:cxn modelId="{48AFDA88-00BC-4446-B53C-18B4FB222CF9}" srcId="{011E3985-B7BD-4E39-B5ED-E88A3BDF209B}" destId="{054F9E8C-D71D-4223-A937-48B77744EE7D}" srcOrd="2" destOrd="0" parTransId="{55D0132D-1921-4F95-BD40-103FDF4543E1}" sibTransId="{A1091833-866A-4D58-B964-22188EE46450}"/>
    <dgm:cxn modelId="{9EC77F89-F9FC-4D7B-9393-46DE893F62C4}" type="presOf" srcId="{E76E43AA-A03C-4F23-A46F-7270BCA1CBE8}" destId="{5203CE39-6584-4177-A4E2-8BC23E3F9267}" srcOrd="0" destOrd="1" presId="urn:microsoft.com/office/officeart/2005/8/layout/list1"/>
    <dgm:cxn modelId="{A3A86391-DBCC-4E81-B082-9AD46F761081}" type="presOf" srcId="{BE4AF5F0-2D8A-4CC2-A648-F28C5607F53E}" destId="{45C22D2B-D209-486F-8FD1-F20328B6AB1E}" srcOrd="0" destOrd="3" presId="urn:microsoft.com/office/officeart/2005/8/layout/list1"/>
    <dgm:cxn modelId="{B5234194-2A4D-458C-97B4-3F20CA0F46C2}" type="presOf" srcId="{F911AF00-7258-4739-A01F-9746D389A11C}" destId="{6EC90ECA-A713-47A7-A110-0FFDCC7FCB5B}" srcOrd="0" destOrd="0" presId="urn:microsoft.com/office/officeart/2005/8/layout/list1"/>
    <dgm:cxn modelId="{F93186A2-64EB-429F-9879-C908CB365B67}" srcId="{F911AF00-7258-4739-A01F-9746D389A11C}" destId="{58E380F5-C3D4-479E-87E6-B5D73157EE22}" srcOrd="0" destOrd="0" parTransId="{537A390C-F2F6-4927-90AE-E7497384B050}" sibTransId="{3D747FFC-9ED2-4D4D-9D4F-952EDB54DC6A}"/>
    <dgm:cxn modelId="{2BA2D0A5-A6B8-4727-8FBD-EE9D08187B7A}" type="presOf" srcId="{F911AF00-7258-4739-A01F-9746D389A11C}" destId="{B6436106-3D49-4BEF-AE7B-00A28F1E6AA5}" srcOrd="1" destOrd="0" presId="urn:microsoft.com/office/officeart/2005/8/layout/list1"/>
    <dgm:cxn modelId="{A91D7AA7-3BD2-46B7-B5D0-B45A9AB389F2}" srcId="{AF8695D8-C062-4090-957B-BD00B19FBBC2}" destId="{8B23F34E-7EDE-4EE3-A804-87F930B36C6E}" srcOrd="1" destOrd="0" parTransId="{CB433DD6-4366-4048-8DC1-8A5A9579D2DF}" sibTransId="{651341B4-4C9E-4423-901B-9B4975B38E3C}"/>
    <dgm:cxn modelId="{3F320DB6-8FCD-45F4-879B-AB539C11F35A}" srcId="{011E3985-B7BD-4E39-B5ED-E88A3BDF209B}" destId="{F911AF00-7258-4739-A01F-9746D389A11C}" srcOrd="3" destOrd="0" parTransId="{3E255EE1-930A-418E-B39B-811B65800F2B}" sibTransId="{3BF94826-D7EA-4159-9F2A-D2460A7077CA}"/>
    <dgm:cxn modelId="{D0EB6CBA-1759-4672-905E-A1E6BB32BA2B}" type="presOf" srcId="{AF8695D8-C062-4090-957B-BD00B19FBBC2}" destId="{11261AD1-A9F2-4539-852C-9B73EEF5F24B}" srcOrd="1" destOrd="0" presId="urn:microsoft.com/office/officeart/2005/8/layout/list1"/>
    <dgm:cxn modelId="{6AD715BB-BEB8-4D58-B493-3EF69EDAB8C0}" type="presOf" srcId="{ECA1099A-9694-4794-AEFE-2AA84A04FEE0}" destId="{5203CE39-6584-4177-A4E2-8BC23E3F9267}" srcOrd="0" destOrd="2" presId="urn:microsoft.com/office/officeart/2005/8/layout/list1"/>
    <dgm:cxn modelId="{75B1E7C4-06A8-4A1D-8E64-300A5093386A}" type="presOf" srcId="{054F9E8C-D71D-4223-A937-48B77744EE7D}" destId="{442E3316-9E5A-43E1-96BB-366EF0667C7E}" srcOrd="0" destOrd="0" presId="urn:microsoft.com/office/officeart/2005/8/layout/list1"/>
    <dgm:cxn modelId="{0F77D1C5-A15F-40F3-B629-D9CB076ECEE8}" srcId="{D6FF7DDD-E00C-46E9-85A6-3FDCCE5E6EF5}" destId="{F04D5E31-3601-44D2-A549-C62C6B2AE4D4}" srcOrd="0" destOrd="0" parTransId="{1F31348C-202F-48DC-A16A-ABDE416E5BB5}" sibTransId="{D5529081-26A0-4A8C-9C3F-A9CF1A77BC50}"/>
    <dgm:cxn modelId="{0D6DBBD2-201A-498A-A8C4-E919D837BF2D}" type="presOf" srcId="{054F9E8C-D71D-4223-A937-48B77744EE7D}" destId="{B2C71675-CD2D-42BE-8C25-F1B575B3A569}" srcOrd="1" destOrd="0" presId="urn:microsoft.com/office/officeart/2005/8/layout/list1"/>
    <dgm:cxn modelId="{A46436F1-D18A-4F6B-AFB9-00393DD6BD0A}" type="presOf" srcId="{58E380F5-C3D4-479E-87E6-B5D73157EE22}" destId="{9E578EF3-6979-404D-B9A8-FAB72A64DF65}" srcOrd="0" destOrd="0" presId="urn:microsoft.com/office/officeart/2005/8/layout/list1"/>
    <dgm:cxn modelId="{E791E8F1-41D0-49A6-BC63-39AD797E1B3B}" type="presOf" srcId="{CD1A31DF-CA39-40EB-9B1A-8658DD6B44DF}" destId="{45C22D2B-D209-486F-8FD1-F20328B6AB1E}" srcOrd="0" destOrd="2" presId="urn:microsoft.com/office/officeart/2005/8/layout/list1"/>
    <dgm:cxn modelId="{E7CC92F4-AC74-473E-9BC8-B608DC30DE86}" type="presOf" srcId="{AF8695D8-C062-4090-957B-BD00B19FBBC2}" destId="{716339FB-50D5-46C4-8CFC-2AA6C5F5143B}" srcOrd="0" destOrd="0" presId="urn:microsoft.com/office/officeart/2005/8/layout/list1"/>
    <dgm:cxn modelId="{ECFF5488-A1A2-407F-83CE-02050C744B9B}" type="presParOf" srcId="{2003D7BC-3FF3-4950-AC61-E2C85BC7DC09}" destId="{3C8CC158-D4C1-4ED1-90BE-621F246D6EC4}" srcOrd="0" destOrd="0" presId="urn:microsoft.com/office/officeart/2005/8/layout/list1"/>
    <dgm:cxn modelId="{369B2B3C-A9B9-4A04-B847-D0215E8AFF8B}" type="presParOf" srcId="{3C8CC158-D4C1-4ED1-90BE-621F246D6EC4}" destId="{716339FB-50D5-46C4-8CFC-2AA6C5F5143B}" srcOrd="0" destOrd="0" presId="urn:microsoft.com/office/officeart/2005/8/layout/list1"/>
    <dgm:cxn modelId="{2813C65F-77D2-4B0B-A875-EF35258E28DD}" type="presParOf" srcId="{3C8CC158-D4C1-4ED1-90BE-621F246D6EC4}" destId="{11261AD1-A9F2-4539-852C-9B73EEF5F24B}" srcOrd="1" destOrd="0" presId="urn:microsoft.com/office/officeart/2005/8/layout/list1"/>
    <dgm:cxn modelId="{DD715C72-772B-4C51-B932-1A03CDD94C36}" type="presParOf" srcId="{2003D7BC-3FF3-4950-AC61-E2C85BC7DC09}" destId="{FC8AC910-8412-4287-86D3-1F6B1413D3B8}" srcOrd="1" destOrd="0" presId="urn:microsoft.com/office/officeart/2005/8/layout/list1"/>
    <dgm:cxn modelId="{B6E8410D-AE14-42C1-9D77-438AA843DD06}" type="presParOf" srcId="{2003D7BC-3FF3-4950-AC61-E2C85BC7DC09}" destId="{45C22D2B-D209-486F-8FD1-F20328B6AB1E}" srcOrd="2" destOrd="0" presId="urn:microsoft.com/office/officeart/2005/8/layout/list1"/>
    <dgm:cxn modelId="{1190355B-DA41-4C57-A1DA-6ECAB3E6618C}" type="presParOf" srcId="{2003D7BC-3FF3-4950-AC61-E2C85BC7DC09}" destId="{85D96F78-26F2-4929-BF3D-4845ED13E0D0}" srcOrd="3" destOrd="0" presId="urn:microsoft.com/office/officeart/2005/8/layout/list1"/>
    <dgm:cxn modelId="{F890B0E5-4D90-41AA-ADEB-67658AB6B6B8}" type="presParOf" srcId="{2003D7BC-3FF3-4950-AC61-E2C85BC7DC09}" destId="{BF4948CD-C946-4984-94B0-8244F20A1F81}" srcOrd="4" destOrd="0" presId="urn:microsoft.com/office/officeart/2005/8/layout/list1"/>
    <dgm:cxn modelId="{DEF94B1B-8052-4D62-8E56-D5A687EFF9D9}" type="presParOf" srcId="{BF4948CD-C946-4984-94B0-8244F20A1F81}" destId="{9966A58E-3B0C-40DA-BA98-6C9F9F9225CB}" srcOrd="0" destOrd="0" presId="urn:microsoft.com/office/officeart/2005/8/layout/list1"/>
    <dgm:cxn modelId="{A9D6CE0B-F195-472C-96C0-2F7E22D6D120}" type="presParOf" srcId="{BF4948CD-C946-4984-94B0-8244F20A1F81}" destId="{A07CB4D4-00B2-4C56-AA04-8C52B815B919}" srcOrd="1" destOrd="0" presId="urn:microsoft.com/office/officeart/2005/8/layout/list1"/>
    <dgm:cxn modelId="{73A7D0B7-B389-43B3-B4A3-564F33D7AA9C}" type="presParOf" srcId="{2003D7BC-3FF3-4950-AC61-E2C85BC7DC09}" destId="{F7863624-2F4F-40CE-BA79-9EADC0BDA9AA}" srcOrd="5" destOrd="0" presId="urn:microsoft.com/office/officeart/2005/8/layout/list1"/>
    <dgm:cxn modelId="{B18B90C2-4071-4A43-B886-10C8D582FD80}" type="presParOf" srcId="{2003D7BC-3FF3-4950-AC61-E2C85BC7DC09}" destId="{5203CE39-6584-4177-A4E2-8BC23E3F9267}" srcOrd="6" destOrd="0" presId="urn:microsoft.com/office/officeart/2005/8/layout/list1"/>
    <dgm:cxn modelId="{EC01E1FF-EF29-45C9-B664-67DE83342380}" type="presParOf" srcId="{2003D7BC-3FF3-4950-AC61-E2C85BC7DC09}" destId="{4619E718-DAEC-42DA-B086-C0313C366B2A}" srcOrd="7" destOrd="0" presId="urn:microsoft.com/office/officeart/2005/8/layout/list1"/>
    <dgm:cxn modelId="{E17788FC-DCFE-4160-B76D-E3A2F5761E1F}" type="presParOf" srcId="{2003D7BC-3FF3-4950-AC61-E2C85BC7DC09}" destId="{9312CC80-44D9-4EBD-89F9-97A6ED13AE05}" srcOrd="8" destOrd="0" presId="urn:microsoft.com/office/officeart/2005/8/layout/list1"/>
    <dgm:cxn modelId="{E173DFC0-D00C-485D-8AF1-35295BC81944}" type="presParOf" srcId="{9312CC80-44D9-4EBD-89F9-97A6ED13AE05}" destId="{442E3316-9E5A-43E1-96BB-366EF0667C7E}" srcOrd="0" destOrd="0" presId="urn:microsoft.com/office/officeart/2005/8/layout/list1"/>
    <dgm:cxn modelId="{32DA666D-4B89-4484-B6BD-F4DF848A12A0}" type="presParOf" srcId="{9312CC80-44D9-4EBD-89F9-97A6ED13AE05}" destId="{B2C71675-CD2D-42BE-8C25-F1B575B3A569}" srcOrd="1" destOrd="0" presId="urn:microsoft.com/office/officeart/2005/8/layout/list1"/>
    <dgm:cxn modelId="{0E32F2EF-726F-436E-AFAA-A1CA9FF2C0AC}" type="presParOf" srcId="{2003D7BC-3FF3-4950-AC61-E2C85BC7DC09}" destId="{3F4DA02D-AE65-4613-998B-A8C6FEECAEA0}" srcOrd="9" destOrd="0" presId="urn:microsoft.com/office/officeart/2005/8/layout/list1"/>
    <dgm:cxn modelId="{59997B1A-F8D1-438E-95BF-D87A2C74C2EF}" type="presParOf" srcId="{2003D7BC-3FF3-4950-AC61-E2C85BC7DC09}" destId="{236F5BBB-9FB1-4595-8835-EB0CE5C1FDB5}" srcOrd="10" destOrd="0" presId="urn:microsoft.com/office/officeart/2005/8/layout/list1"/>
    <dgm:cxn modelId="{B8D323D2-F619-496D-BED4-198E5E95B64A}" type="presParOf" srcId="{2003D7BC-3FF3-4950-AC61-E2C85BC7DC09}" destId="{E7B758F1-DB44-4273-A2DB-EEB16AD98849}" srcOrd="11" destOrd="0" presId="urn:microsoft.com/office/officeart/2005/8/layout/list1"/>
    <dgm:cxn modelId="{92E7A12B-E426-49BC-95DC-DD4B29733EF4}" type="presParOf" srcId="{2003D7BC-3FF3-4950-AC61-E2C85BC7DC09}" destId="{49A6F52D-D8EE-48AA-89A5-2C12279045E9}" srcOrd="12" destOrd="0" presId="urn:microsoft.com/office/officeart/2005/8/layout/list1"/>
    <dgm:cxn modelId="{8D28B10F-1820-4589-BA35-893744E33E64}" type="presParOf" srcId="{49A6F52D-D8EE-48AA-89A5-2C12279045E9}" destId="{6EC90ECA-A713-47A7-A110-0FFDCC7FCB5B}" srcOrd="0" destOrd="0" presId="urn:microsoft.com/office/officeart/2005/8/layout/list1"/>
    <dgm:cxn modelId="{8D612A38-97B5-409A-9820-F9C723A283F4}" type="presParOf" srcId="{49A6F52D-D8EE-48AA-89A5-2C12279045E9}" destId="{B6436106-3D49-4BEF-AE7B-00A28F1E6AA5}" srcOrd="1" destOrd="0" presId="urn:microsoft.com/office/officeart/2005/8/layout/list1"/>
    <dgm:cxn modelId="{E2DAED10-779A-49E8-B314-AD718EF9C8BC}" type="presParOf" srcId="{2003D7BC-3FF3-4950-AC61-E2C85BC7DC09}" destId="{AFFBDB85-3B27-4FA1-B87D-1A2DB0E723D7}" srcOrd="13" destOrd="0" presId="urn:microsoft.com/office/officeart/2005/8/layout/list1"/>
    <dgm:cxn modelId="{E2500B2C-B346-499B-8A63-C3A3AB5E5E1A}" type="presParOf" srcId="{2003D7BC-3FF3-4950-AC61-E2C85BC7DC09}" destId="{9E578EF3-6979-404D-B9A8-FAB72A64DF6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42541E-0932-4282-8686-D6FF8A2BDE4B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E1DA7A-5526-4091-921D-C9099FEF5DB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>
              <a:solidFill>
                <a:srgbClr val="001236"/>
              </a:solidFill>
            </a:rPr>
            <a:t>Eye-exam once every 12 months</a:t>
          </a:r>
        </a:p>
      </dgm:t>
    </dgm:pt>
    <dgm:pt modelId="{A87FA648-F1AE-45BB-BE5D-60F04FE0106C}" type="parTrans" cxnId="{30423BAE-A602-4221-A129-8D450F5E355F}">
      <dgm:prSet/>
      <dgm:spPr/>
      <dgm:t>
        <a:bodyPr/>
        <a:lstStyle/>
        <a:p>
          <a:endParaRPr lang="en-US">
            <a:solidFill>
              <a:srgbClr val="001236"/>
            </a:solidFill>
          </a:endParaRPr>
        </a:p>
      </dgm:t>
    </dgm:pt>
    <dgm:pt modelId="{85DD5FD2-ADC7-490B-BCF2-9B16379579AA}" type="sibTrans" cxnId="{30423BAE-A602-4221-A129-8D450F5E355F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solidFill>
              <a:srgbClr val="001236"/>
            </a:solidFill>
          </a:endParaRPr>
        </a:p>
      </dgm:t>
    </dgm:pt>
    <dgm:pt modelId="{90115231-9B48-43E9-A520-053A99794E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>
              <a:solidFill>
                <a:srgbClr val="001236"/>
              </a:solidFill>
            </a:rPr>
            <a:t>Frames once every 24 months</a:t>
          </a:r>
        </a:p>
      </dgm:t>
    </dgm:pt>
    <dgm:pt modelId="{A290B624-A6E3-4FBE-B0D9-EF49F1B8E9E5}" type="parTrans" cxnId="{A5BD76B4-7942-469C-AA86-A716B0018056}">
      <dgm:prSet/>
      <dgm:spPr/>
      <dgm:t>
        <a:bodyPr/>
        <a:lstStyle/>
        <a:p>
          <a:endParaRPr lang="en-US">
            <a:solidFill>
              <a:srgbClr val="001236"/>
            </a:solidFill>
          </a:endParaRPr>
        </a:p>
      </dgm:t>
    </dgm:pt>
    <dgm:pt modelId="{E1A43B34-F133-4249-B147-4FE7051CAF1A}" type="sibTrans" cxnId="{A5BD76B4-7942-469C-AA86-A716B0018056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solidFill>
              <a:srgbClr val="001236"/>
            </a:solidFill>
          </a:endParaRPr>
        </a:p>
      </dgm:t>
    </dgm:pt>
    <dgm:pt modelId="{EC247236-D2B5-4433-8146-345DD61727C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>
              <a:solidFill>
                <a:srgbClr val="001236"/>
              </a:solidFill>
            </a:rPr>
            <a:t>Lenses once every 12 months* </a:t>
          </a:r>
        </a:p>
      </dgm:t>
    </dgm:pt>
    <dgm:pt modelId="{ED397CC6-5502-41A0-845D-43D2F1440CA7}" type="parTrans" cxnId="{E3D7FA89-5CA3-4F07-9CFD-D9B647324577}">
      <dgm:prSet/>
      <dgm:spPr/>
      <dgm:t>
        <a:bodyPr/>
        <a:lstStyle/>
        <a:p>
          <a:endParaRPr lang="en-US">
            <a:solidFill>
              <a:srgbClr val="001236"/>
            </a:solidFill>
          </a:endParaRPr>
        </a:p>
      </dgm:t>
    </dgm:pt>
    <dgm:pt modelId="{59340F48-BE1B-47BD-9747-938B53041C57}" type="sibTrans" cxnId="{E3D7FA89-5CA3-4F07-9CFD-D9B647324577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solidFill>
              <a:srgbClr val="001236"/>
            </a:solidFill>
          </a:endParaRPr>
        </a:p>
      </dgm:t>
    </dgm:pt>
    <dgm:pt modelId="{B52CB5F7-5E38-44BA-BF3F-0C33E4B8DED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>
              <a:solidFill>
                <a:srgbClr val="001236"/>
              </a:solidFill>
            </a:rPr>
            <a:t>In and out network coverage</a:t>
          </a:r>
        </a:p>
      </dgm:t>
    </dgm:pt>
    <dgm:pt modelId="{8257FED8-ACA1-47C7-A33B-FAFFF372E3BE}" type="parTrans" cxnId="{86089A4A-985A-468B-AA77-BF410278A0D5}">
      <dgm:prSet/>
      <dgm:spPr/>
      <dgm:t>
        <a:bodyPr/>
        <a:lstStyle/>
        <a:p>
          <a:endParaRPr lang="en-US">
            <a:solidFill>
              <a:srgbClr val="001236"/>
            </a:solidFill>
          </a:endParaRPr>
        </a:p>
      </dgm:t>
    </dgm:pt>
    <dgm:pt modelId="{5FE92FDF-3FD9-49E8-A2F4-12654120D3BF}" type="sibTrans" cxnId="{86089A4A-985A-468B-AA77-BF410278A0D5}">
      <dgm:prSet/>
      <dgm:spPr/>
      <dgm:t>
        <a:bodyPr/>
        <a:lstStyle/>
        <a:p>
          <a:endParaRPr lang="en-US">
            <a:solidFill>
              <a:srgbClr val="001236"/>
            </a:solidFill>
          </a:endParaRPr>
        </a:p>
      </dgm:t>
    </dgm:pt>
    <dgm:pt modelId="{D738BEFE-91E7-49F8-BA79-8938B941806A}" type="pres">
      <dgm:prSet presAssocID="{4E42541E-0932-4282-8686-D6FF8A2BDE4B}" presName="root" presStyleCnt="0">
        <dgm:presLayoutVars>
          <dgm:dir/>
          <dgm:resizeHandles val="exact"/>
        </dgm:presLayoutVars>
      </dgm:prSet>
      <dgm:spPr/>
    </dgm:pt>
    <dgm:pt modelId="{2F89C9AE-E687-4108-A63E-45AC68868377}" type="pres">
      <dgm:prSet presAssocID="{4E42541E-0932-4282-8686-D6FF8A2BDE4B}" presName="container" presStyleCnt="0">
        <dgm:presLayoutVars>
          <dgm:dir/>
          <dgm:resizeHandles val="exact"/>
        </dgm:presLayoutVars>
      </dgm:prSet>
      <dgm:spPr/>
    </dgm:pt>
    <dgm:pt modelId="{9C3E6AC7-79AC-42B6-828D-5A482529836E}" type="pres">
      <dgm:prSet presAssocID="{AFE1DA7A-5526-4091-921D-C9099FEF5DB0}" presName="compNode" presStyleCnt="0"/>
      <dgm:spPr/>
    </dgm:pt>
    <dgm:pt modelId="{A90AFB1D-354B-4ED6-9DB7-A2DC2BBE73F6}" type="pres">
      <dgm:prSet presAssocID="{AFE1DA7A-5526-4091-921D-C9099FEF5DB0}" presName="iconBgRect" presStyleLbl="bgShp" presStyleIdx="0" presStyleCnt="4"/>
      <dgm:spPr/>
    </dgm:pt>
    <dgm:pt modelId="{3B298334-4998-481F-889F-A3EBB9D0FD05}" type="pres">
      <dgm:prSet presAssocID="{AFE1DA7A-5526-4091-921D-C9099FEF5DB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 with solid fill"/>
        </a:ext>
      </dgm:extLst>
    </dgm:pt>
    <dgm:pt modelId="{78063180-71DB-40E9-B94E-D492A0781FA9}" type="pres">
      <dgm:prSet presAssocID="{AFE1DA7A-5526-4091-921D-C9099FEF5DB0}" presName="spaceRect" presStyleCnt="0"/>
      <dgm:spPr/>
    </dgm:pt>
    <dgm:pt modelId="{8F3A912C-4AA2-402A-B412-B5F7F6936F12}" type="pres">
      <dgm:prSet presAssocID="{AFE1DA7A-5526-4091-921D-C9099FEF5DB0}" presName="textRect" presStyleLbl="revTx" presStyleIdx="0" presStyleCnt="4">
        <dgm:presLayoutVars>
          <dgm:chMax val="1"/>
          <dgm:chPref val="1"/>
        </dgm:presLayoutVars>
      </dgm:prSet>
      <dgm:spPr/>
    </dgm:pt>
    <dgm:pt modelId="{06A5C631-BD64-42F5-B0C8-4EA098FB2072}" type="pres">
      <dgm:prSet presAssocID="{85DD5FD2-ADC7-490B-BCF2-9B16379579AA}" presName="sibTrans" presStyleLbl="sibTrans2D1" presStyleIdx="0" presStyleCnt="0"/>
      <dgm:spPr/>
    </dgm:pt>
    <dgm:pt modelId="{170A86BB-0061-4BCC-BDF2-A899BD37D2BA}" type="pres">
      <dgm:prSet presAssocID="{90115231-9B48-43E9-A520-053A99794EC6}" presName="compNode" presStyleCnt="0"/>
      <dgm:spPr/>
    </dgm:pt>
    <dgm:pt modelId="{81F272D3-B3F7-4B8B-9751-6429DEBF64EA}" type="pres">
      <dgm:prSet presAssocID="{90115231-9B48-43E9-A520-053A99794EC6}" presName="iconBgRect" presStyleLbl="bgShp" presStyleIdx="1" presStyleCnt="4"/>
      <dgm:spPr/>
    </dgm:pt>
    <dgm:pt modelId="{F54F6EA2-22F5-4841-8E58-CFEF44972D4A}" type="pres">
      <dgm:prSet presAssocID="{90115231-9B48-43E9-A520-053A99794EC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asses"/>
        </a:ext>
      </dgm:extLst>
    </dgm:pt>
    <dgm:pt modelId="{6179EDB7-AA0C-427D-8917-7127510B9B93}" type="pres">
      <dgm:prSet presAssocID="{90115231-9B48-43E9-A520-053A99794EC6}" presName="spaceRect" presStyleCnt="0"/>
      <dgm:spPr/>
    </dgm:pt>
    <dgm:pt modelId="{5D0B226B-3903-4F1E-8529-3FA9763BF942}" type="pres">
      <dgm:prSet presAssocID="{90115231-9B48-43E9-A520-053A99794EC6}" presName="textRect" presStyleLbl="revTx" presStyleIdx="1" presStyleCnt="4">
        <dgm:presLayoutVars>
          <dgm:chMax val="1"/>
          <dgm:chPref val="1"/>
        </dgm:presLayoutVars>
      </dgm:prSet>
      <dgm:spPr/>
    </dgm:pt>
    <dgm:pt modelId="{06C4C9C3-43F8-43BC-A797-96A515D5497E}" type="pres">
      <dgm:prSet presAssocID="{E1A43B34-F133-4249-B147-4FE7051CAF1A}" presName="sibTrans" presStyleLbl="sibTrans2D1" presStyleIdx="0" presStyleCnt="0"/>
      <dgm:spPr/>
    </dgm:pt>
    <dgm:pt modelId="{B9599CEA-DFDD-47D8-95EE-024896712EA8}" type="pres">
      <dgm:prSet presAssocID="{EC247236-D2B5-4433-8146-345DD61727C9}" presName="compNode" presStyleCnt="0"/>
      <dgm:spPr/>
    </dgm:pt>
    <dgm:pt modelId="{EB308A36-4585-42AE-A188-37E4A4AE4DD9}" type="pres">
      <dgm:prSet presAssocID="{EC247236-D2B5-4433-8146-345DD61727C9}" presName="iconBgRect" presStyleLbl="bgShp" presStyleIdx="2" presStyleCnt="4"/>
      <dgm:spPr/>
    </dgm:pt>
    <dgm:pt modelId="{A7ABB02F-5DF2-4818-B114-2B735C973006}" type="pres">
      <dgm:prSet presAssocID="{EC247236-D2B5-4433-8146-345DD61727C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 with solid fill"/>
        </a:ext>
      </dgm:extLst>
    </dgm:pt>
    <dgm:pt modelId="{7323691D-EF7A-4154-AB73-973D8BC27531}" type="pres">
      <dgm:prSet presAssocID="{EC247236-D2B5-4433-8146-345DD61727C9}" presName="spaceRect" presStyleCnt="0"/>
      <dgm:spPr/>
    </dgm:pt>
    <dgm:pt modelId="{6B7F1450-EC77-4257-80A7-695E166960A9}" type="pres">
      <dgm:prSet presAssocID="{EC247236-D2B5-4433-8146-345DD61727C9}" presName="textRect" presStyleLbl="revTx" presStyleIdx="2" presStyleCnt="4">
        <dgm:presLayoutVars>
          <dgm:chMax val="1"/>
          <dgm:chPref val="1"/>
        </dgm:presLayoutVars>
      </dgm:prSet>
      <dgm:spPr/>
    </dgm:pt>
    <dgm:pt modelId="{118BF54C-B6CA-4ABB-9BB1-585B4115BA22}" type="pres">
      <dgm:prSet presAssocID="{59340F48-BE1B-47BD-9747-938B53041C57}" presName="sibTrans" presStyleLbl="sibTrans2D1" presStyleIdx="0" presStyleCnt="0"/>
      <dgm:spPr/>
    </dgm:pt>
    <dgm:pt modelId="{CF1E4527-E9C6-4B9B-96AB-DCABD3F1ECEA}" type="pres">
      <dgm:prSet presAssocID="{B52CB5F7-5E38-44BA-BF3F-0C33E4B8DEDA}" presName="compNode" presStyleCnt="0"/>
      <dgm:spPr/>
    </dgm:pt>
    <dgm:pt modelId="{3CEBDC38-1367-49AF-8601-90B4917C54B4}" type="pres">
      <dgm:prSet presAssocID="{B52CB5F7-5E38-44BA-BF3F-0C33E4B8DEDA}" presName="iconBgRect" presStyleLbl="bgShp" presStyleIdx="3" presStyleCnt="4"/>
      <dgm:spPr/>
    </dgm:pt>
    <dgm:pt modelId="{C58F0087-D399-4DD0-9854-4167F0C50898}" type="pres">
      <dgm:prSet presAssocID="{B52CB5F7-5E38-44BA-BF3F-0C33E4B8DED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line Network with solid fill"/>
        </a:ext>
      </dgm:extLst>
    </dgm:pt>
    <dgm:pt modelId="{7E46D860-3487-4D18-B015-7504409201B1}" type="pres">
      <dgm:prSet presAssocID="{B52CB5F7-5E38-44BA-BF3F-0C33E4B8DEDA}" presName="spaceRect" presStyleCnt="0"/>
      <dgm:spPr/>
    </dgm:pt>
    <dgm:pt modelId="{672D260B-F14B-4D86-AD64-F77C935D1E7F}" type="pres">
      <dgm:prSet presAssocID="{B52CB5F7-5E38-44BA-BF3F-0C33E4B8DED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9535C10-5921-4FF5-AFA4-A11F8D26CA91}" type="presOf" srcId="{59340F48-BE1B-47BD-9747-938B53041C57}" destId="{118BF54C-B6CA-4ABB-9BB1-585B4115BA22}" srcOrd="0" destOrd="0" presId="urn:microsoft.com/office/officeart/2018/2/layout/IconCircleList"/>
    <dgm:cxn modelId="{B9646A41-E96C-4E89-AB4E-8B176C68AC24}" type="presOf" srcId="{85DD5FD2-ADC7-490B-BCF2-9B16379579AA}" destId="{06A5C631-BD64-42F5-B0C8-4EA098FB2072}" srcOrd="0" destOrd="0" presId="urn:microsoft.com/office/officeart/2018/2/layout/IconCircleList"/>
    <dgm:cxn modelId="{86089A4A-985A-468B-AA77-BF410278A0D5}" srcId="{4E42541E-0932-4282-8686-D6FF8A2BDE4B}" destId="{B52CB5F7-5E38-44BA-BF3F-0C33E4B8DEDA}" srcOrd="3" destOrd="0" parTransId="{8257FED8-ACA1-47C7-A33B-FAFFF372E3BE}" sibTransId="{5FE92FDF-3FD9-49E8-A2F4-12654120D3BF}"/>
    <dgm:cxn modelId="{026ED076-AB28-48C0-92BD-FFB1C6D19C4E}" type="presOf" srcId="{E1A43B34-F133-4249-B147-4FE7051CAF1A}" destId="{06C4C9C3-43F8-43BC-A797-96A515D5497E}" srcOrd="0" destOrd="0" presId="urn:microsoft.com/office/officeart/2018/2/layout/IconCircleList"/>
    <dgm:cxn modelId="{C667BE7D-F268-4B4B-8328-AC50F2F8D913}" type="presOf" srcId="{90115231-9B48-43E9-A520-053A99794EC6}" destId="{5D0B226B-3903-4F1E-8529-3FA9763BF942}" srcOrd="0" destOrd="0" presId="urn:microsoft.com/office/officeart/2018/2/layout/IconCircleList"/>
    <dgm:cxn modelId="{E3D7FA89-5CA3-4F07-9CFD-D9B647324577}" srcId="{4E42541E-0932-4282-8686-D6FF8A2BDE4B}" destId="{EC247236-D2B5-4433-8146-345DD61727C9}" srcOrd="2" destOrd="0" parTransId="{ED397CC6-5502-41A0-845D-43D2F1440CA7}" sibTransId="{59340F48-BE1B-47BD-9747-938B53041C57}"/>
    <dgm:cxn modelId="{87756896-19DA-4DC3-8CF6-1DC33A3947E8}" type="presOf" srcId="{4E42541E-0932-4282-8686-D6FF8A2BDE4B}" destId="{D738BEFE-91E7-49F8-BA79-8938B941806A}" srcOrd="0" destOrd="0" presId="urn:microsoft.com/office/officeart/2018/2/layout/IconCircleList"/>
    <dgm:cxn modelId="{9EBE82AB-2C1E-42D8-8F93-0C7872B34C96}" type="presOf" srcId="{EC247236-D2B5-4433-8146-345DD61727C9}" destId="{6B7F1450-EC77-4257-80A7-695E166960A9}" srcOrd="0" destOrd="0" presId="urn:microsoft.com/office/officeart/2018/2/layout/IconCircleList"/>
    <dgm:cxn modelId="{30423BAE-A602-4221-A129-8D450F5E355F}" srcId="{4E42541E-0932-4282-8686-D6FF8A2BDE4B}" destId="{AFE1DA7A-5526-4091-921D-C9099FEF5DB0}" srcOrd="0" destOrd="0" parTransId="{A87FA648-F1AE-45BB-BE5D-60F04FE0106C}" sibTransId="{85DD5FD2-ADC7-490B-BCF2-9B16379579AA}"/>
    <dgm:cxn modelId="{A5BD76B4-7942-469C-AA86-A716B0018056}" srcId="{4E42541E-0932-4282-8686-D6FF8A2BDE4B}" destId="{90115231-9B48-43E9-A520-053A99794EC6}" srcOrd="1" destOrd="0" parTransId="{A290B624-A6E3-4FBE-B0D9-EF49F1B8E9E5}" sibTransId="{E1A43B34-F133-4249-B147-4FE7051CAF1A}"/>
    <dgm:cxn modelId="{84EB11B6-EEE7-4BF9-A1C6-EDCCA0C4C8B6}" type="presOf" srcId="{AFE1DA7A-5526-4091-921D-C9099FEF5DB0}" destId="{8F3A912C-4AA2-402A-B412-B5F7F6936F12}" srcOrd="0" destOrd="0" presId="urn:microsoft.com/office/officeart/2018/2/layout/IconCircleList"/>
    <dgm:cxn modelId="{867549E7-CEBB-4906-8A5E-C622FE975A34}" type="presOf" srcId="{B52CB5F7-5E38-44BA-BF3F-0C33E4B8DEDA}" destId="{672D260B-F14B-4D86-AD64-F77C935D1E7F}" srcOrd="0" destOrd="0" presId="urn:microsoft.com/office/officeart/2018/2/layout/IconCircleList"/>
    <dgm:cxn modelId="{9553EFC3-534C-4589-AC16-32316BFAB9A8}" type="presParOf" srcId="{D738BEFE-91E7-49F8-BA79-8938B941806A}" destId="{2F89C9AE-E687-4108-A63E-45AC68868377}" srcOrd="0" destOrd="0" presId="urn:microsoft.com/office/officeart/2018/2/layout/IconCircleList"/>
    <dgm:cxn modelId="{D4C002E9-B9E8-4860-BEC3-C18C574DA8EC}" type="presParOf" srcId="{2F89C9AE-E687-4108-A63E-45AC68868377}" destId="{9C3E6AC7-79AC-42B6-828D-5A482529836E}" srcOrd="0" destOrd="0" presId="urn:microsoft.com/office/officeart/2018/2/layout/IconCircleList"/>
    <dgm:cxn modelId="{B229CB89-F13D-4410-9113-C9F5F8A03F9B}" type="presParOf" srcId="{9C3E6AC7-79AC-42B6-828D-5A482529836E}" destId="{A90AFB1D-354B-4ED6-9DB7-A2DC2BBE73F6}" srcOrd="0" destOrd="0" presId="urn:microsoft.com/office/officeart/2018/2/layout/IconCircleList"/>
    <dgm:cxn modelId="{24627B91-9BE4-4769-A1B8-58867DD49019}" type="presParOf" srcId="{9C3E6AC7-79AC-42B6-828D-5A482529836E}" destId="{3B298334-4998-481F-889F-A3EBB9D0FD05}" srcOrd="1" destOrd="0" presId="urn:microsoft.com/office/officeart/2018/2/layout/IconCircleList"/>
    <dgm:cxn modelId="{F7D52490-5272-4EE3-9DE6-275C971731A2}" type="presParOf" srcId="{9C3E6AC7-79AC-42B6-828D-5A482529836E}" destId="{78063180-71DB-40E9-B94E-D492A0781FA9}" srcOrd="2" destOrd="0" presId="urn:microsoft.com/office/officeart/2018/2/layout/IconCircleList"/>
    <dgm:cxn modelId="{EEF60610-148A-4184-8A59-B675C4C21683}" type="presParOf" srcId="{9C3E6AC7-79AC-42B6-828D-5A482529836E}" destId="{8F3A912C-4AA2-402A-B412-B5F7F6936F12}" srcOrd="3" destOrd="0" presId="urn:microsoft.com/office/officeart/2018/2/layout/IconCircleList"/>
    <dgm:cxn modelId="{D948BEE4-B6ED-4F09-8791-D1EF3BBBC944}" type="presParOf" srcId="{2F89C9AE-E687-4108-A63E-45AC68868377}" destId="{06A5C631-BD64-42F5-B0C8-4EA098FB2072}" srcOrd="1" destOrd="0" presId="urn:microsoft.com/office/officeart/2018/2/layout/IconCircleList"/>
    <dgm:cxn modelId="{1FE67644-2D0A-4963-BF59-9036F28514F2}" type="presParOf" srcId="{2F89C9AE-E687-4108-A63E-45AC68868377}" destId="{170A86BB-0061-4BCC-BDF2-A899BD37D2BA}" srcOrd="2" destOrd="0" presId="urn:microsoft.com/office/officeart/2018/2/layout/IconCircleList"/>
    <dgm:cxn modelId="{CE2EDBBF-48BB-4E74-B69A-862C5EE61A83}" type="presParOf" srcId="{170A86BB-0061-4BCC-BDF2-A899BD37D2BA}" destId="{81F272D3-B3F7-4B8B-9751-6429DEBF64EA}" srcOrd="0" destOrd="0" presId="urn:microsoft.com/office/officeart/2018/2/layout/IconCircleList"/>
    <dgm:cxn modelId="{5BA89EB2-EB64-4065-B54C-F4728E9BCDC8}" type="presParOf" srcId="{170A86BB-0061-4BCC-BDF2-A899BD37D2BA}" destId="{F54F6EA2-22F5-4841-8E58-CFEF44972D4A}" srcOrd="1" destOrd="0" presId="urn:microsoft.com/office/officeart/2018/2/layout/IconCircleList"/>
    <dgm:cxn modelId="{0A67CF81-7FAC-415A-8116-68433A114F4F}" type="presParOf" srcId="{170A86BB-0061-4BCC-BDF2-A899BD37D2BA}" destId="{6179EDB7-AA0C-427D-8917-7127510B9B93}" srcOrd="2" destOrd="0" presId="urn:microsoft.com/office/officeart/2018/2/layout/IconCircleList"/>
    <dgm:cxn modelId="{88CAEC9C-23ED-4F87-9B19-DB12E5D15852}" type="presParOf" srcId="{170A86BB-0061-4BCC-BDF2-A899BD37D2BA}" destId="{5D0B226B-3903-4F1E-8529-3FA9763BF942}" srcOrd="3" destOrd="0" presId="urn:microsoft.com/office/officeart/2018/2/layout/IconCircleList"/>
    <dgm:cxn modelId="{83B4B9E8-4815-4A21-BDCA-6682AD51A2B2}" type="presParOf" srcId="{2F89C9AE-E687-4108-A63E-45AC68868377}" destId="{06C4C9C3-43F8-43BC-A797-96A515D5497E}" srcOrd="3" destOrd="0" presId="urn:microsoft.com/office/officeart/2018/2/layout/IconCircleList"/>
    <dgm:cxn modelId="{D001BE6A-DDE2-4048-BE6D-04993F4615B6}" type="presParOf" srcId="{2F89C9AE-E687-4108-A63E-45AC68868377}" destId="{B9599CEA-DFDD-47D8-95EE-024896712EA8}" srcOrd="4" destOrd="0" presId="urn:microsoft.com/office/officeart/2018/2/layout/IconCircleList"/>
    <dgm:cxn modelId="{0B1CE536-DCE6-485F-958A-48EBAB939FEE}" type="presParOf" srcId="{B9599CEA-DFDD-47D8-95EE-024896712EA8}" destId="{EB308A36-4585-42AE-A188-37E4A4AE4DD9}" srcOrd="0" destOrd="0" presId="urn:microsoft.com/office/officeart/2018/2/layout/IconCircleList"/>
    <dgm:cxn modelId="{21FD037A-9F1F-423D-9890-F84AEF030FC8}" type="presParOf" srcId="{B9599CEA-DFDD-47D8-95EE-024896712EA8}" destId="{A7ABB02F-5DF2-4818-B114-2B735C973006}" srcOrd="1" destOrd="0" presId="urn:microsoft.com/office/officeart/2018/2/layout/IconCircleList"/>
    <dgm:cxn modelId="{CE780FB2-A32A-439F-82F0-4A8389ECCB59}" type="presParOf" srcId="{B9599CEA-DFDD-47D8-95EE-024896712EA8}" destId="{7323691D-EF7A-4154-AB73-973D8BC27531}" srcOrd="2" destOrd="0" presId="urn:microsoft.com/office/officeart/2018/2/layout/IconCircleList"/>
    <dgm:cxn modelId="{06BB2438-2E2D-4046-84C7-C1CCEFB589A5}" type="presParOf" srcId="{B9599CEA-DFDD-47D8-95EE-024896712EA8}" destId="{6B7F1450-EC77-4257-80A7-695E166960A9}" srcOrd="3" destOrd="0" presId="urn:microsoft.com/office/officeart/2018/2/layout/IconCircleList"/>
    <dgm:cxn modelId="{88F5F318-FFC4-40E8-ABD8-E264D19209D3}" type="presParOf" srcId="{2F89C9AE-E687-4108-A63E-45AC68868377}" destId="{118BF54C-B6CA-4ABB-9BB1-585B4115BA22}" srcOrd="5" destOrd="0" presId="urn:microsoft.com/office/officeart/2018/2/layout/IconCircleList"/>
    <dgm:cxn modelId="{E823412A-D1C8-4996-9140-7E234E4C34B9}" type="presParOf" srcId="{2F89C9AE-E687-4108-A63E-45AC68868377}" destId="{CF1E4527-E9C6-4B9B-96AB-DCABD3F1ECEA}" srcOrd="6" destOrd="0" presId="urn:microsoft.com/office/officeart/2018/2/layout/IconCircleList"/>
    <dgm:cxn modelId="{6CF02530-4528-4AA8-B6D3-F68A2A84A766}" type="presParOf" srcId="{CF1E4527-E9C6-4B9B-96AB-DCABD3F1ECEA}" destId="{3CEBDC38-1367-49AF-8601-90B4917C54B4}" srcOrd="0" destOrd="0" presId="urn:microsoft.com/office/officeart/2018/2/layout/IconCircleList"/>
    <dgm:cxn modelId="{61B07B72-78EC-41E3-B05D-88441BD3C4D8}" type="presParOf" srcId="{CF1E4527-E9C6-4B9B-96AB-DCABD3F1ECEA}" destId="{C58F0087-D399-4DD0-9854-4167F0C50898}" srcOrd="1" destOrd="0" presId="urn:microsoft.com/office/officeart/2018/2/layout/IconCircleList"/>
    <dgm:cxn modelId="{32E39640-5678-4763-B565-9DBF15E2D6D3}" type="presParOf" srcId="{CF1E4527-E9C6-4B9B-96AB-DCABD3F1ECEA}" destId="{7E46D860-3487-4D18-B015-7504409201B1}" srcOrd="2" destOrd="0" presId="urn:microsoft.com/office/officeart/2018/2/layout/IconCircleList"/>
    <dgm:cxn modelId="{69E0EDA7-BC48-4C3F-A2C3-A88BB3CE4F70}" type="presParOf" srcId="{CF1E4527-E9C6-4B9B-96AB-DCABD3F1ECEA}" destId="{672D260B-F14B-4D86-AD64-F77C935D1E7F}" srcOrd="3" destOrd="0" presId="urn:microsoft.com/office/officeart/2018/2/layout/IconCircleList"/>
  </dgm:cxnLst>
  <dgm:bg/>
  <dgm:whole>
    <a:ln>
      <a:solidFill>
        <a:srgbClr val="00206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E8DC8A-8559-4674-BDD1-DA13ED0B0E56}" type="doc">
      <dgm:prSet loTypeId="urn:microsoft.com/office/officeart/2005/8/layout/list1" loCatId="list" qsTypeId="urn:microsoft.com/office/officeart/2005/8/quickstyle/simple2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2F0310CB-978C-4B5E-8AD0-8E29D61B784E}">
      <dgm:prSet custT="1"/>
      <dgm:spPr/>
      <dgm:t>
        <a:bodyPr/>
        <a:lstStyle/>
        <a:p>
          <a:r>
            <a:rPr lang="en-US" sz="1600" b="1"/>
            <a:t>Basic Life Insurance</a:t>
          </a:r>
          <a:endParaRPr lang="en-US" sz="1600"/>
        </a:p>
      </dgm:t>
    </dgm:pt>
    <dgm:pt modelId="{3813840F-ECC2-426D-951A-9F91227DA830}" type="parTrans" cxnId="{90CF8538-2263-486B-95DB-5502998FDDA6}">
      <dgm:prSet/>
      <dgm:spPr/>
      <dgm:t>
        <a:bodyPr/>
        <a:lstStyle/>
        <a:p>
          <a:endParaRPr lang="en-US"/>
        </a:p>
      </dgm:t>
    </dgm:pt>
    <dgm:pt modelId="{AD2D66E6-EC34-435B-86B4-8B1929090770}" type="sibTrans" cxnId="{90CF8538-2263-486B-95DB-5502998FDDA6}">
      <dgm:prSet/>
      <dgm:spPr/>
      <dgm:t>
        <a:bodyPr/>
        <a:lstStyle/>
        <a:p>
          <a:endParaRPr lang="en-US"/>
        </a:p>
      </dgm:t>
    </dgm:pt>
    <dgm:pt modelId="{4FB15666-9942-4659-BC1F-18D5307C5BFE}">
      <dgm:prSet/>
      <dgm:spPr/>
      <dgm:t>
        <a:bodyPr/>
        <a:lstStyle/>
        <a:p>
          <a:r>
            <a:rPr lang="en-US"/>
            <a:t>Automatically enrolled (FT Employees)</a:t>
          </a:r>
        </a:p>
      </dgm:t>
    </dgm:pt>
    <dgm:pt modelId="{97500A2B-BF69-4331-A871-2D4365607C4F}" type="parTrans" cxnId="{3EFB3CA1-78DC-4910-9882-C07B7AF35012}">
      <dgm:prSet/>
      <dgm:spPr/>
      <dgm:t>
        <a:bodyPr/>
        <a:lstStyle/>
        <a:p>
          <a:endParaRPr lang="en-US"/>
        </a:p>
      </dgm:t>
    </dgm:pt>
    <dgm:pt modelId="{1E1E3DAC-2D5C-4985-892F-8EE1AB0C9724}" type="sibTrans" cxnId="{3EFB3CA1-78DC-4910-9882-C07B7AF35012}">
      <dgm:prSet/>
      <dgm:spPr/>
      <dgm:t>
        <a:bodyPr/>
        <a:lstStyle/>
        <a:p>
          <a:endParaRPr lang="en-US"/>
        </a:p>
      </dgm:t>
    </dgm:pt>
    <dgm:pt modelId="{54E22C0B-0C23-4A4C-9D76-1B9F79598BA0}">
      <dgm:prSet/>
      <dgm:spPr/>
      <dgm:t>
        <a:bodyPr/>
        <a:lstStyle/>
        <a:p>
          <a:r>
            <a:rPr lang="en-US"/>
            <a:t>Paid by employer (FT Employees)</a:t>
          </a:r>
        </a:p>
      </dgm:t>
    </dgm:pt>
    <dgm:pt modelId="{4CC2629C-0BE9-4D03-B8AA-614385F5982C}" type="parTrans" cxnId="{F3D2ABA1-DF4F-45D2-ACB5-0256C57417F1}">
      <dgm:prSet/>
      <dgm:spPr/>
      <dgm:t>
        <a:bodyPr/>
        <a:lstStyle/>
        <a:p>
          <a:endParaRPr lang="en-US"/>
        </a:p>
      </dgm:t>
    </dgm:pt>
    <dgm:pt modelId="{C9456C3A-3E17-4E0A-A8A4-A9C8BB41FB11}" type="sibTrans" cxnId="{F3D2ABA1-DF4F-45D2-ACB5-0256C57417F1}">
      <dgm:prSet/>
      <dgm:spPr/>
      <dgm:t>
        <a:bodyPr/>
        <a:lstStyle/>
        <a:p>
          <a:endParaRPr lang="en-US"/>
        </a:p>
      </dgm:t>
    </dgm:pt>
    <dgm:pt modelId="{F9A5CCCA-C2D4-44D9-8914-EE4D555A5146}">
      <dgm:prSet/>
      <dgm:spPr/>
      <dgm:t>
        <a:bodyPr/>
        <a:lstStyle/>
        <a:p>
          <a:r>
            <a:rPr lang="en-US"/>
            <a:t>Coverage of $25,000 </a:t>
          </a:r>
        </a:p>
      </dgm:t>
    </dgm:pt>
    <dgm:pt modelId="{FEC13E65-24F3-4D73-86BD-65A9F50DBD76}" type="parTrans" cxnId="{98CD1521-6D20-4B98-8172-1482E0ECE713}">
      <dgm:prSet/>
      <dgm:spPr/>
      <dgm:t>
        <a:bodyPr/>
        <a:lstStyle/>
        <a:p>
          <a:endParaRPr lang="en-US"/>
        </a:p>
      </dgm:t>
    </dgm:pt>
    <dgm:pt modelId="{91F6CCF0-DAF3-4702-B96C-EFB2B26D2A15}" type="sibTrans" cxnId="{98CD1521-6D20-4B98-8172-1482E0ECE713}">
      <dgm:prSet/>
      <dgm:spPr/>
      <dgm:t>
        <a:bodyPr/>
        <a:lstStyle/>
        <a:p>
          <a:endParaRPr lang="en-US"/>
        </a:p>
      </dgm:t>
    </dgm:pt>
    <dgm:pt modelId="{16BB446A-1C12-4B4B-AA41-060E9188BB53}">
      <dgm:prSet custT="1"/>
      <dgm:spPr/>
      <dgm:t>
        <a:bodyPr/>
        <a:lstStyle/>
        <a:p>
          <a:r>
            <a:rPr lang="en-US" sz="1600" b="1"/>
            <a:t>Optional Life Insurance</a:t>
          </a:r>
          <a:endParaRPr lang="en-US" sz="1600"/>
        </a:p>
      </dgm:t>
    </dgm:pt>
    <dgm:pt modelId="{889C9168-4303-4746-A406-36A0536C4B23}" type="parTrans" cxnId="{50281F41-1356-46BF-815D-37CDAB844620}">
      <dgm:prSet/>
      <dgm:spPr/>
      <dgm:t>
        <a:bodyPr/>
        <a:lstStyle/>
        <a:p>
          <a:endParaRPr lang="en-US"/>
        </a:p>
      </dgm:t>
    </dgm:pt>
    <dgm:pt modelId="{541AB639-8C65-418C-8E63-404D9E356664}" type="sibTrans" cxnId="{50281F41-1356-46BF-815D-37CDAB844620}">
      <dgm:prSet/>
      <dgm:spPr/>
      <dgm:t>
        <a:bodyPr/>
        <a:lstStyle/>
        <a:p>
          <a:endParaRPr lang="en-US"/>
        </a:p>
      </dgm:t>
    </dgm:pt>
    <dgm:pt modelId="{670412DC-2D4F-4C89-8CC5-FF636A780020}">
      <dgm:prSet/>
      <dgm:spPr/>
      <dgm:t>
        <a:bodyPr/>
        <a:lstStyle/>
        <a:p>
          <a:r>
            <a:rPr lang="en-US"/>
            <a:t>Paid by employee (Post Tax)</a:t>
          </a:r>
        </a:p>
      </dgm:t>
    </dgm:pt>
    <dgm:pt modelId="{ACE6ACFB-DCF3-4D3A-9A6D-89D581C71EB0}" type="parTrans" cxnId="{C61A9DFF-513F-4FA2-9075-6CF240898335}">
      <dgm:prSet/>
      <dgm:spPr/>
      <dgm:t>
        <a:bodyPr/>
        <a:lstStyle/>
        <a:p>
          <a:endParaRPr lang="en-US"/>
        </a:p>
      </dgm:t>
    </dgm:pt>
    <dgm:pt modelId="{48542D33-2C52-4F99-9DAF-39F1840E3069}" type="sibTrans" cxnId="{C61A9DFF-513F-4FA2-9075-6CF240898335}">
      <dgm:prSet/>
      <dgm:spPr/>
      <dgm:t>
        <a:bodyPr/>
        <a:lstStyle/>
        <a:p>
          <a:endParaRPr lang="en-US"/>
        </a:p>
      </dgm:t>
    </dgm:pt>
    <dgm:pt modelId="{DF260153-CF9A-4706-B712-FE4B79000E40}">
      <dgm:prSet/>
      <dgm:spPr/>
      <dgm:t>
        <a:bodyPr/>
        <a:lstStyle/>
        <a:p>
          <a:r>
            <a:rPr lang="en-US"/>
            <a:t>1 to 7 times annual salary, maximum benefit of $1,000,000</a:t>
          </a:r>
        </a:p>
      </dgm:t>
    </dgm:pt>
    <dgm:pt modelId="{03610C90-08C7-4ED8-98C0-0EBC4A5E6370}" type="parTrans" cxnId="{C87AECB6-3BDB-4ABB-96A9-B688DBDAE279}">
      <dgm:prSet/>
      <dgm:spPr/>
      <dgm:t>
        <a:bodyPr/>
        <a:lstStyle/>
        <a:p>
          <a:endParaRPr lang="en-US"/>
        </a:p>
      </dgm:t>
    </dgm:pt>
    <dgm:pt modelId="{9E8B6666-B75D-47B1-A803-E86C0890612B}" type="sibTrans" cxnId="{C87AECB6-3BDB-4ABB-96A9-B688DBDAE279}">
      <dgm:prSet/>
      <dgm:spPr/>
      <dgm:t>
        <a:bodyPr/>
        <a:lstStyle/>
        <a:p>
          <a:endParaRPr lang="en-US"/>
        </a:p>
      </dgm:t>
    </dgm:pt>
    <dgm:pt modelId="{21B00F1F-B83A-4B60-936E-41C48FB1A743}">
      <dgm:prSet/>
      <dgm:spPr/>
      <dgm:t>
        <a:bodyPr/>
        <a:lstStyle/>
        <a:p>
          <a:r>
            <a:rPr lang="en-US"/>
            <a:t>Rates based on age and salary</a:t>
          </a:r>
        </a:p>
      </dgm:t>
    </dgm:pt>
    <dgm:pt modelId="{E6DE85C9-CA50-4688-AF6B-FF41CFA973EC}" type="parTrans" cxnId="{30972007-363A-42F8-93EA-4D11D333F74D}">
      <dgm:prSet/>
      <dgm:spPr/>
      <dgm:t>
        <a:bodyPr/>
        <a:lstStyle/>
        <a:p>
          <a:endParaRPr lang="en-US"/>
        </a:p>
      </dgm:t>
    </dgm:pt>
    <dgm:pt modelId="{6E71EDBB-2B93-47B0-8B4F-9745D2E60E76}" type="sibTrans" cxnId="{30972007-363A-42F8-93EA-4D11D333F74D}">
      <dgm:prSet/>
      <dgm:spPr/>
      <dgm:t>
        <a:bodyPr/>
        <a:lstStyle/>
        <a:p>
          <a:endParaRPr lang="en-US"/>
        </a:p>
      </dgm:t>
    </dgm:pt>
    <dgm:pt modelId="{DEF0F07B-1FD7-41B5-9CBA-D29ECB7F30BA}">
      <dgm:prSet/>
      <dgm:spPr/>
      <dgm:t>
        <a:bodyPr/>
        <a:lstStyle/>
        <a:p>
          <a:r>
            <a:rPr lang="en-US"/>
            <a:t>Medical Underwriting may be required</a:t>
          </a:r>
        </a:p>
      </dgm:t>
    </dgm:pt>
    <dgm:pt modelId="{F303D53E-AE66-4472-B8AA-593E06593DB0}" type="parTrans" cxnId="{94CDBB84-1075-4B80-912B-4EE18A8486A9}">
      <dgm:prSet/>
      <dgm:spPr/>
      <dgm:t>
        <a:bodyPr/>
        <a:lstStyle/>
        <a:p>
          <a:endParaRPr lang="en-US"/>
        </a:p>
      </dgm:t>
    </dgm:pt>
    <dgm:pt modelId="{2AF5BB18-841E-429D-AA30-0CCAA4DDD357}" type="sibTrans" cxnId="{94CDBB84-1075-4B80-912B-4EE18A8486A9}">
      <dgm:prSet/>
      <dgm:spPr/>
      <dgm:t>
        <a:bodyPr/>
        <a:lstStyle/>
        <a:p>
          <a:endParaRPr lang="en-US"/>
        </a:p>
      </dgm:t>
    </dgm:pt>
    <dgm:pt modelId="{C41070B1-14EC-4697-8026-1BD437F97ADA}">
      <dgm:prSet custT="1"/>
      <dgm:spPr/>
      <dgm:t>
        <a:bodyPr/>
        <a:lstStyle/>
        <a:p>
          <a:r>
            <a:rPr lang="en-US" sz="1600" b="1"/>
            <a:t>Dependent Life Insurance</a:t>
          </a:r>
          <a:endParaRPr lang="en-US" sz="1600"/>
        </a:p>
      </dgm:t>
    </dgm:pt>
    <dgm:pt modelId="{BEA66C8F-D319-4C08-86E9-329C4E1F4059}" type="parTrans" cxnId="{F50C54E3-9108-48F6-847F-614EE264DF9E}">
      <dgm:prSet/>
      <dgm:spPr/>
      <dgm:t>
        <a:bodyPr/>
        <a:lstStyle/>
        <a:p>
          <a:endParaRPr lang="en-US"/>
        </a:p>
      </dgm:t>
    </dgm:pt>
    <dgm:pt modelId="{7C5681BC-41EF-4718-AEDD-E1F99B2FAC34}" type="sibTrans" cxnId="{F50C54E3-9108-48F6-847F-614EE264DF9E}">
      <dgm:prSet/>
      <dgm:spPr/>
      <dgm:t>
        <a:bodyPr/>
        <a:lstStyle/>
        <a:p>
          <a:endParaRPr lang="en-US"/>
        </a:p>
      </dgm:t>
    </dgm:pt>
    <dgm:pt modelId="{6BB87745-204A-4EE0-AF61-D545F4B0CF61}">
      <dgm:prSet/>
      <dgm:spPr/>
      <dgm:t>
        <a:bodyPr/>
        <a:lstStyle/>
        <a:p>
          <a:r>
            <a:rPr lang="en-US"/>
            <a:t>Paid by employee (Post Tax)</a:t>
          </a:r>
        </a:p>
      </dgm:t>
    </dgm:pt>
    <dgm:pt modelId="{119E5B9C-5BD5-47E7-9FC0-6AD30A298A5D}" type="parTrans" cxnId="{6B617EC4-3683-4358-893F-04F49E8EBDF5}">
      <dgm:prSet/>
      <dgm:spPr/>
      <dgm:t>
        <a:bodyPr/>
        <a:lstStyle/>
        <a:p>
          <a:endParaRPr lang="en-US"/>
        </a:p>
      </dgm:t>
    </dgm:pt>
    <dgm:pt modelId="{61C4FB7B-4A0A-40BC-89D4-0F86D7D59948}" type="sibTrans" cxnId="{6B617EC4-3683-4358-893F-04F49E8EBDF5}">
      <dgm:prSet/>
      <dgm:spPr/>
      <dgm:t>
        <a:bodyPr/>
        <a:lstStyle/>
        <a:p>
          <a:endParaRPr lang="en-US"/>
        </a:p>
      </dgm:t>
    </dgm:pt>
    <dgm:pt modelId="{D03E8F8C-0382-4EFC-8F03-513E9B44E758}">
      <dgm:prSet/>
      <dgm:spPr/>
      <dgm:t>
        <a:bodyPr/>
        <a:lstStyle/>
        <a:p>
          <a:r>
            <a:rPr lang="en-US"/>
            <a:t>Spouse Life</a:t>
          </a:r>
        </a:p>
      </dgm:t>
    </dgm:pt>
    <dgm:pt modelId="{6C5C333D-76B8-4BF6-8385-EB17C99CE3AE}" type="parTrans" cxnId="{9ABC692F-BD17-45D2-A2C0-6E1A80C0535E}">
      <dgm:prSet/>
      <dgm:spPr/>
      <dgm:t>
        <a:bodyPr/>
        <a:lstStyle/>
        <a:p>
          <a:endParaRPr lang="en-US"/>
        </a:p>
      </dgm:t>
    </dgm:pt>
    <dgm:pt modelId="{07B08AEB-2E95-44D1-B081-C2AD196FA0B6}" type="sibTrans" cxnId="{9ABC692F-BD17-45D2-A2C0-6E1A80C0535E}">
      <dgm:prSet/>
      <dgm:spPr/>
      <dgm:t>
        <a:bodyPr/>
        <a:lstStyle/>
        <a:p>
          <a:endParaRPr lang="en-US"/>
        </a:p>
      </dgm:t>
    </dgm:pt>
    <dgm:pt modelId="{09483EB6-B58B-4C80-A448-30418DAE57CF}">
      <dgm:prSet/>
      <dgm:spPr/>
      <dgm:t>
        <a:bodyPr/>
        <a:lstStyle/>
        <a:p>
          <a:r>
            <a:rPr lang="en-US"/>
            <a:t>Child Life</a:t>
          </a:r>
        </a:p>
      </dgm:t>
    </dgm:pt>
    <dgm:pt modelId="{0D494796-4685-4421-8CD4-7B545A5AFE4F}" type="parTrans" cxnId="{0CA90D31-8FC6-444C-A884-4C25BDA29614}">
      <dgm:prSet/>
      <dgm:spPr/>
      <dgm:t>
        <a:bodyPr/>
        <a:lstStyle/>
        <a:p>
          <a:endParaRPr lang="en-US"/>
        </a:p>
      </dgm:t>
    </dgm:pt>
    <dgm:pt modelId="{56E42A5C-7ED9-4C8B-86AA-35D748880A5B}" type="sibTrans" cxnId="{0CA90D31-8FC6-444C-A884-4C25BDA29614}">
      <dgm:prSet/>
      <dgm:spPr/>
      <dgm:t>
        <a:bodyPr/>
        <a:lstStyle/>
        <a:p>
          <a:endParaRPr lang="en-US"/>
        </a:p>
      </dgm:t>
    </dgm:pt>
    <dgm:pt modelId="{417789B5-5A68-48E9-A636-0DB8368BE698}" type="pres">
      <dgm:prSet presAssocID="{3FE8DC8A-8559-4674-BDD1-DA13ED0B0E56}" presName="linear" presStyleCnt="0">
        <dgm:presLayoutVars>
          <dgm:dir/>
          <dgm:animLvl val="lvl"/>
          <dgm:resizeHandles val="exact"/>
        </dgm:presLayoutVars>
      </dgm:prSet>
      <dgm:spPr/>
    </dgm:pt>
    <dgm:pt modelId="{7CB7B2B9-3051-4E78-9C33-E5D2E81CC9D0}" type="pres">
      <dgm:prSet presAssocID="{2F0310CB-978C-4B5E-8AD0-8E29D61B784E}" presName="parentLin" presStyleCnt="0"/>
      <dgm:spPr/>
    </dgm:pt>
    <dgm:pt modelId="{57BAA0B8-059D-46F5-B953-A6C16A6A56A0}" type="pres">
      <dgm:prSet presAssocID="{2F0310CB-978C-4B5E-8AD0-8E29D61B784E}" presName="parentLeftMargin" presStyleLbl="node1" presStyleIdx="0" presStyleCnt="3"/>
      <dgm:spPr/>
    </dgm:pt>
    <dgm:pt modelId="{A76ECCEC-2FDE-4FAC-8EDA-006893126EFD}" type="pres">
      <dgm:prSet presAssocID="{2F0310CB-978C-4B5E-8AD0-8E29D61B784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539FBAF-5853-4EF4-A19B-67E6F2B1EAB0}" type="pres">
      <dgm:prSet presAssocID="{2F0310CB-978C-4B5E-8AD0-8E29D61B784E}" presName="negativeSpace" presStyleCnt="0"/>
      <dgm:spPr/>
    </dgm:pt>
    <dgm:pt modelId="{EB2AD906-7FD1-4C40-9C1B-F508FC0D5286}" type="pres">
      <dgm:prSet presAssocID="{2F0310CB-978C-4B5E-8AD0-8E29D61B784E}" presName="childText" presStyleLbl="conFgAcc1" presStyleIdx="0" presStyleCnt="3">
        <dgm:presLayoutVars>
          <dgm:bulletEnabled val="1"/>
        </dgm:presLayoutVars>
      </dgm:prSet>
      <dgm:spPr/>
    </dgm:pt>
    <dgm:pt modelId="{E5F36A8C-331A-4415-825F-ADA030F3F7E9}" type="pres">
      <dgm:prSet presAssocID="{AD2D66E6-EC34-435B-86B4-8B1929090770}" presName="spaceBetweenRectangles" presStyleCnt="0"/>
      <dgm:spPr/>
    </dgm:pt>
    <dgm:pt modelId="{C427C3DE-4A18-40C3-9640-BBEDB8745D44}" type="pres">
      <dgm:prSet presAssocID="{16BB446A-1C12-4B4B-AA41-060E9188BB53}" presName="parentLin" presStyleCnt="0"/>
      <dgm:spPr/>
    </dgm:pt>
    <dgm:pt modelId="{F99EFDBE-7466-49D9-8AA9-E401BA0BF14F}" type="pres">
      <dgm:prSet presAssocID="{16BB446A-1C12-4B4B-AA41-060E9188BB53}" presName="parentLeftMargin" presStyleLbl="node1" presStyleIdx="0" presStyleCnt="3"/>
      <dgm:spPr/>
    </dgm:pt>
    <dgm:pt modelId="{E950BFDA-DF60-4832-A166-AB7465AD996D}" type="pres">
      <dgm:prSet presAssocID="{16BB446A-1C12-4B4B-AA41-060E9188BB5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DEF1A5A-70C3-4DAC-848E-E135C4C2F463}" type="pres">
      <dgm:prSet presAssocID="{16BB446A-1C12-4B4B-AA41-060E9188BB53}" presName="negativeSpace" presStyleCnt="0"/>
      <dgm:spPr/>
    </dgm:pt>
    <dgm:pt modelId="{4DFF406E-30C6-47C8-854B-5D34FCDE475A}" type="pres">
      <dgm:prSet presAssocID="{16BB446A-1C12-4B4B-AA41-060E9188BB53}" presName="childText" presStyleLbl="conFgAcc1" presStyleIdx="1" presStyleCnt="3">
        <dgm:presLayoutVars>
          <dgm:bulletEnabled val="1"/>
        </dgm:presLayoutVars>
      </dgm:prSet>
      <dgm:spPr/>
    </dgm:pt>
    <dgm:pt modelId="{B0B57B84-940E-4974-81FC-A51F0B588D71}" type="pres">
      <dgm:prSet presAssocID="{541AB639-8C65-418C-8E63-404D9E356664}" presName="spaceBetweenRectangles" presStyleCnt="0"/>
      <dgm:spPr/>
    </dgm:pt>
    <dgm:pt modelId="{10CD64A6-3164-4C68-85FE-3E53C3DF4873}" type="pres">
      <dgm:prSet presAssocID="{C41070B1-14EC-4697-8026-1BD437F97ADA}" presName="parentLin" presStyleCnt="0"/>
      <dgm:spPr/>
    </dgm:pt>
    <dgm:pt modelId="{46D81BA7-BAEB-4645-A9FA-DACF4CE61997}" type="pres">
      <dgm:prSet presAssocID="{C41070B1-14EC-4697-8026-1BD437F97ADA}" presName="parentLeftMargin" presStyleLbl="node1" presStyleIdx="1" presStyleCnt="3"/>
      <dgm:spPr/>
    </dgm:pt>
    <dgm:pt modelId="{556384AB-7901-48BA-9B85-05E909C02B73}" type="pres">
      <dgm:prSet presAssocID="{C41070B1-14EC-4697-8026-1BD437F97AD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D7C251A-3D46-4CCF-8B2E-B208AA9424F4}" type="pres">
      <dgm:prSet presAssocID="{C41070B1-14EC-4697-8026-1BD437F97ADA}" presName="negativeSpace" presStyleCnt="0"/>
      <dgm:spPr/>
    </dgm:pt>
    <dgm:pt modelId="{821CC2A3-CC84-40C8-9146-2B71DE5B40E5}" type="pres">
      <dgm:prSet presAssocID="{C41070B1-14EC-4697-8026-1BD437F97ADA}" presName="childText" presStyleLbl="conFgAcc1" presStyleIdx="2" presStyleCnt="3" custLinFactNeighborY="-33261">
        <dgm:presLayoutVars>
          <dgm:bulletEnabled val="1"/>
        </dgm:presLayoutVars>
      </dgm:prSet>
      <dgm:spPr/>
    </dgm:pt>
  </dgm:ptLst>
  <dgm:cxnLst>
    <dgm:cxn modelId="{98E70B03-9A10-470E-A337-CA00F2F0BEF3}" type="presOf" srcId="{670412DC-2D4F-4C89-8CC5-FF636A780020}" destId="{4DFF406E-30C6-47C8-854B-5D34FCDE475A}" srcOrd="0" destOrd="0" presId="urn:microsoft.com/office/officeart/2005/8/layout/list1"/>
    <dgm:cxn modelId="{30972007-363A-42F8-93EA-4D11D333F74D}" srcId="{16BB446A-1C12-4B4B-AA41-060E9188BB53}" destId="{21B00F1F-B83A-4B60-936E-41C48FB1A743}" srcOrd="2" destOrd="0" parTransId="{E6DE85C9-CA50-4688-AF6B-FF41CFA973EC}" sibTransId="{6E71EDBB-2B93-47B0-8B4F-9745D2E60E76}"/>
    <dgm:cxn modelId="{4B8F9C0D-9452-4DA6-B01D-C9984788C795}" type="presOf" srcId="{C41070B1-14EC-4697-8026-1BD437F97ADA}" destId="{46D81BA7-BAEB-4645-A9FA-DACF4CE61997}" srcOrd="0" destOrd="0" presId="urn:microsoft.com/office/officeart/2005/8/layout/list1"/>
    <dgm:cxn modelId="{B64B910F-2E1A-4F55-9706-B6E5777CEEA9}" type="presOf" srcId="{F9A5CCCA-C2D4-44D9-8914-EE4D555A5146}" destId="{EB2AD906-7FD1-4C40-9C1B-F508FC0D5286}" srcOrd="0" destOrd="2" presId="urn:microsoft.com/office/officeart/2005/8/layout/list1"/>
    <dgm:cxn modelId="{DDDFBB14-4735-4A28-89C2-A8DF58F6B585}" type="presOf" srcId="{D03E8F8C-0382-4EFC-8F03-513E9B44E758}" destId="{821CC2A3-CC84-40C8-9146-2B71DE5B40E5}" srcOrd="0" destOrd="1" presId="urn:microsoft.com/office/officeart/2005/8/layout/list1"/>
    <dgm:cxn modelId="{98CD1521-6D20-4B98-8172-1482E0ECE713}" srcId="{2F0310CB-978C-4B5E-8AD0-8E29D61B784E}" destId="{F9A5CCCA-C2D4-44D9-8914-EE4D555A5146}" srcOrd="2" destOrd="0" parTransId="{FEC13E65-24F3-4D73-86BD-65A9F50DBD76}" sibTransId="{91F6CCF0-DAF3-4702-B96C-EFB2B26D2A15}"/>
    <dgm:cxn modelId="{9ABC692F-BD17-45D2-A2C0-6E1A80C0535E}" srcId="{C41070B1-14EC-4697-8026-1BD437F97ADA}" destId="{D03E8F8C-0382-4EFC-8F03-513E9B44E758}" srcOrd="1" destOrd="0" parTransId="{6C5C333D-76B8-4BF6-8385-EB17C99CE3AE}" sibTransId="{07B08AEB-2E95-44D1-B081-C2AD196FA0B6}"/>
    <dgm:cxn modelId="{0CA90D31-8FC6-444C-A884-4C25BDA29614}" srcId="{C41070B1-14EC-4697-8026-1BD437F97ADA}" destId="{09483EB6-B58B-4C80-A448-30418DAE57CF}" srcOrd="2" destOrd="0" parTransId="{0D494796-4685-4421-8CD4-7B545A5AFE4F}" sibTransId="{56E42A5C-7ED9-4C8B-86AA-35D748880A5B}"/>
    <dgm:cxn modelId="{8AD5BC31-1ED7-4BAF-96F9-CFD2FDA79960}" type="presOf" srcId="{2F0310CB-978C-4B5E-8AD0-8E29D61B784E}" destId="{A76ECCEC-2FDE-4FAC-8EDA-006893126EFD}" srcOrd="1" destOrd="0" presId="urn:microsoft.com/office/officeart/2005/8/layout/list1"/>
    <dgm:cxn modelId="{90CF8538-2263-486B-95DB-5502998FDDA6}" srcId="{3FE8DC8A-8559-4674-BDD1-DA13ED0B0E56}" destId="{2F0310CB-978C-4B5E-8AD0-8E29D61B784E}" srcOrd="0" destOrd="0" parTransId="{3813840F-ECC2-426D-951A-9F91227DA830}" sibTransId="{AD2D66E6-EC34-435B-86B4-8B1929090770}"/>
    <dgm:cxn modelId="{50281F41-1356-46BF-815D-37CDAB844620}" srcId="{3FE8DC8A-8559-4674-BDD1-DA13ED0B0E56}" destId="{16BB446A-1C12-4B4B-AA41-060E9188BB53}" srcOrd="1" destOrd="0" parTransId="{889C9168-4303-4746-A406-36A0536C4B23}" sibTransId="{541AB639-8C65-418C-8E63-404D9E356664}"/>
    <dgm:cxn modelId="{5EBF0068-BD66-4947-BBE3-93B5058B85F4}" type="presOf" srcId="{16BB446A-1C12-4B4B-AA41-060E9188BB53}" destId="{E950BFDA-DF60-4832-A166-AB7465AD996D}" srcOrd="1" destOrd="0" presId="urn:microsoft.com/office/officeart/2005/8/layout/list1"/>
    <dgm:cxn modelId="{94A9F457-A73A-489E-92AF-8F0201566888}" type="presOf" srcId="{09483EB6-B58B-4C80-A448-30418DAE57CF}" destId="{821CC2A3-CC84-40C8-9146-2B71DE5B40E5}" srcOrd="0" destOrd="2" presId="urn:microsoft.com/office/officeart/2005/8/layout/list1"/>
    <dgm:cxn modelId="{04782178-04F7-4CE8-986A-6C1387894519}" type="presOf" srcId="{C41070B1-14EC-4697-8026-1BD437F97ADA}" destId="{556384AB-7901-48BA-9B85-05E909C02B73}" srcOrd="1" destOrd="0" presId="urn:microsoft.com/office/officeart/2005/8/layout/list1"/>
    <dgm:cxn modelId="{94CDBB84-1075-4B80-912B-4EE18A8486A9}" srcId="{16BB446A-1C12-4B4B-AA41-060E9188BB53}" destId="{DEF0F07B-1FD7-41B5-9CBA-D29ECB7F30BA}" srcOrd="3" destOrd="0" parTransId="{F303D53E-AE66-4472-B8AA-593E06593DB0}" sibTransId="{2AF5BB18-841E-429D-AA30-0CCAA4DDD357}"/>
    <dgm:cxn modelId="{3EFB3CA1-78DC-4910-9882-C07B7AF35012}" srcId="{2F0310CB-978C-4B5E-8AD0-8E29D61B784E}" destId="{4FB15666-9942-4659-BC1F-18D5307C5BFE}" srcOrd="0" destOrd="0" parTransId="{97500A2B-BF69-4331-A871-2D4365607C4F}" sibTransId="{1E1E3DAC-2D5C-4985-892F-8EE1AB0C9724}"/>
    <dgm:cxn modelId="{F3D2ABA1-DF4F-45D2-ACB5-0256C57417F1}" srcId="{2F0310CB-978C-4B5E-8AD0-8E29D61B784E}" destId="{54E22C0B-0C23-4A4C-9D76-1B9F79598BA0}" srcOrd="1" destOrd="0" parTransId="{4CC2629C-0BE9-4D03-B8AA-614385F5982C}" sibTransId="{C9456C3A-3E17-4E0A-A8A4-A9C8BB41FB11}"/>
    <dgm:cxn modelId="{DEB3F6A6-51CE-488A-A6A6-7D292E0198D7}" type="presOf" srcId="{3FE8DC8A-8559-4674-BDD1-DA13ED0B0E56}" destId="{417789B5-5A68-48E9-A636-0DB8368BE698}" srcOrd="0" destOrd="0" presId="urn:microsoft.com/office/officeart/2005/8/layout/list1"/>
    <dgm:cxn modelId="{DC4B06B6-1D7A-42AA-9915-CB7B3136FFFB}" type="presOf" srcId="{54E22C0B-0C23-4A4C-9D76-1B9F79598BA0}" destId="{EB2AD906-7FD1-4C40-9C1B-F508FC0D5286}" srcOrd="0" destOrd="1" presId="urn:microsoft.com/office/officeart/2005/8/layout/list1"/>
    <dgm:cxn modelId="{C87AECB6-3BDB-4ABB-96A9-B688DBDAE279}" srcId="{16BB446A-1C12-4B4B-AA41-060E9188BB53}" destId="{DF260153-CF9A-4706-B712-FE4B79000E40}" srcOrd="1" destOrd="0" parTransId="{03610C90-08C7-4ED8-98C0-0EBC4A5E6370}" sibTransId="{9E8B6666-B75D-47B1-A803-E86C0890612B}"/>
    <dgm:cxn modelId="{8E2658B9-E076-4BDE-950E-5B4ADAAA2F3C}" type="presOf" srcId="{6BB87745-204A-4EE0-AF61-D545F4B0CF61}" destId="{821CC2A3-CC84-40C8-9146-2B71DE5B40E5}" srcOrd="0" destOrd="0" presId="urn:microsoft.com/office/officeart/2005/8/layout/list1"/>
    <dgm:cxn modelId="{6B617EC4-3683-4358-893F-04F49E8EBDF5}" srcId="{C41070B1-14EC-4697-8026-1BD437F97ADA}" destId="{6BB87745-204A-4EE0-AF61-D545F4B0CF61}" srcOrd="0" destOrd="0" parTransId="{119E5B9C-5BD5-47E7-9FC0-6AD30A298A5D}" sibTransId="{61C4FB7B-4A0A-40BC-89D4-0F86D7D59948}"/>
    <dgm:cxn modelId="{488429C5-8C4C-429C-9C7C-B3D401320C7E}" type="presOf" srcId="{16BB446A-1C12-4B4B-AA41-060E9188BB53}" destId="{F99EFDBE-7466-49D9-8AA9-E401BA0BF14F}" srcOrd="0" destOrd="0" presId="urn:microsoft.com/office/officeart/2005/8/layout/list1"/>
    <dgm:cxn modelId="{436EB2CD-2041-452D-BBB1-1DBC25BD4923}" type="presOf" srcId="{4FB15666-9942-4659-BC1F-18D5307C5BFE}" destId="{EB2AD906-7FD1-4C40-9C1B-F508FC0D5286}" srcOrd="0" destOrd="0" presId="urn:microsoft.com/office/officeart/2005/8/layout/list1"/>
    <dgm:cxn modelId="{8CDEBFD1-3B8B-48BF-84DA-19A43F6D0059}" type="presOf" srcId="{DEF0F07B-1FD7-41B5-9CBA-D29ECB7F30BA}" destId="{4DFF406E-30C6-47C8-854B-5D34FCDE475A}" srcOrd="0" destOrd="3" presId="urn:microsoft.com/office/officeart/2005/8/layout/list1"/>
    <dgm:cxn modelId="{F50C54E3-9108-48F6-847F-614EE264DF9E}" srcId="{3FE8DC8A-8559-4674-BDD1-DA13ED0B0E56}" destId="{C41070B1-14EC-4697-8026-1BD437F97ADA}" srcOrd="2" destOrd="0" parTransId="{BEA66C8F-D319-4C08-86E9-329C4E1F4059}" sibTransId="{7C5681BC-41EF-4718-AEDD-E1F99B2FAC34}"/>
    <dgm:cxn modelId="{A81A9CEB-6926-4898-B51C-13F759D6242F}" type="presOf" srcId="{21B00F1F-B83A-4B60-936E-41C48FB1A743}" destId="{4DFF406E-30C6-47C8-854B-5D34FCDE475A}" srcOrd="0" destOrd="2" presId="urn:microsoft.com/office/officeart/2005/8/layout/list1"/>
    <dgm:cxn modelId="{245FF9F2-C0F0-4464-A39D-0C78A6D25019}" type="presOf" srcId="{DF260153-CF9A-4706-B712-FE4B79000E40}" destId="{4DFF406E-30C6-47C8-854B-5D34FCDE475A}" srcOrd="0" destOrd="1" presId="urn:microsoft.com/office/officeart/2005/8/layout/list1"/>
    <dgm:cxn modelId="{73E864FE-2F51-422B-BCA6-03B7DF8054B3}" type="presOf" srcId="{2F0310CB-978C-4B5E-8AD0-8E29D61B784E}" destId="{57BAA0B8-059D-46F5-B953-A6C16A6A56A0}" srcOrd="0" destOrd="0" presId="urn:microsoft.com/office/officeart/2005/8/layout/list1"/>
    <dgm:cxn modelId="{C61A9DFF-513F-4FA2-9075-6CF240898335}" srcId="{16BB446A-1C12-4B4B-AA41-060E9188BB53}" destId="{670412DC-2D4F-4C89-8CC5-FF636A780020}" srcOrd="0" destOrd="0" parTransId="{ACE6ACFB-DCF3-4D3A-9A6D-89D581C71EB0}" sibTransId="{48542D33-2C52-4F99-9DAF-39F1840E3069}"/>
    <dgm:cxn modelId="{5A16C68F-870B-40E7-93A1-C9C5C4C6114D}" type="presParOf" srcId="{417789B5-5A68-48E9-A636-0DB8368BE698}" destId="{7CB7B2B9-3051-4E78-9C33-E5D2E81CC9D0}" srcOrd="0" destOrd="0" presId="urn:microsoft.com/office/officeart/2005/8/layout/list1"/>
    <dgm:cxn modelId="{F963E0DB-CE88-4F79-8F37-4D087F37F409}" type="presParOf" srcId="{7CB7B2B9-3051-4E78-9C33-E5D2E81CC9D0}" destId="{57BAA0B8-059D-46F5-B953-A6C16A6A56A0}" srcOrd="0" destOrd="0" presId="urn:microsoft.com/office/officeart/2005/8/layout/list1"/>
    <dgm:cxn modelId="{E62B6B8A-A01E-4B3D-B608-5212549C84F0}" type="presParOf" srcId="{7CB7B2B9-3051-4E78-9C33-E5D2E81CC9D0}" destId="{A76ECCEC-2FDE-4FAC-8EDA-006893126EFD}" srcOrd="1" destOrd="0" presId="urn:microsoft.com/office/officeart/2005/8/layout/list1"/>
    <dgm:cxn modelId="{C22B04C5-1742-48BA-92A6-D2E8259E4382}" type="presParOf" srcId="{417789B5-5A68-48E9-A636-0DB8368BE698}" destId="{7539FBAF-5853-4EF4-A19B-67E6F2B1EAB0}" srcOrd="1" destOrd="0" presId="urn:microsoft.com/office/officeart/2005/8/layout/list1"/>
    <dgm:cxn modelId="{675CB9C8-EFB9-481A-86F3-C1C0C09F149A}" type="presParOf" srcId="{417789B5-5A68-48E9-A636-0DB8368BE698}" destId="{EB2AD906-7FD1-4C40-9C1B-F508FC0D5286}" srcOrd="2" destOrd="0" presId="urn:microsoft.com/office/officeart/2005/8/layout/list1"/>
    <dgm:cxn modelId="{2279DD46-6264-4B64-AD75-BC0E6BB4991D}" type="presParOf" srcId="{417789B5-5A68-48E9-A636-0DB8368BE698}" destId="{E5F36A8C-331A-4415-825F-ADA030F3F7E9}" srcOrd="3" destOrd="0" presId="urn:microsoft.com/office/officeart/2005/8/layout/list1"/>
    <dgm:cxn modelId="{443CEE15-ECBE-4946-A4F6-2B9DA33A1346}" type="presParOf" srcId="{417789B5-5A68-48E9-A636-0DB8368BE698}" destId="{C427C3DE-4A18-40C3-9640-BBEDB8745D44}" srcOrd="4" destOrd="0" presId="urn:microsoft.com/office/officeart/2005/8/layout/list1"/>
    <dgm:cxn modelId="{EC203ECD-107E-4846-A5AC-A8CD1DBC126B}" type="presParOf" srcId="{C427C3DE-4A18-40C3-9640-BBEDB8745D44}" destId="{F99EFDBE-7466-49D9-8AA9-E401BA0BF14F}" srcOrd="0" destOrd="0" presId="urn:microsoft.com/office/officeart/2005/8/layout/list1"/>
    <dgm:cxn modelId="{1019585C-ECE0-4864-9089-F2D1B0200BCE}" type="presParOf" srcId="{C427C3DE-4A18-40C3-9640-BBEDB8745D44}" destId="{E950BFDA-DF60-4832-A166-AB7465AD996D}" srcOrd="1" destOrd="0" presId="urn:microsoft.com/office/officeart/2005/8/layout/list1"/>
    <dgm:cxn modelId="{662B3414-C542-4D7A-AE2F-18FD9DEC0DDE}" type="presParOf" srcId="{417789B5-5A68-48E9-A636-0DB8368BE698}" destId="{7DEF1A5A-70C3-4DAC-848E-E135C4C2F463}" srcOrd="5" destOrd="0" presId="urn:microsoft.com/office/officeart/2005/8/layout/list1"/>
    <dgm:cxn modelId="{F557A4C2-5887-4E71-B000-93B12534674E}" type="presParOf" srcId="{417789B5-5A68-48E9-A636-0DB8368BE698}" destId="{4DFF406E-30C6-47C8-854B-5D34FCDE475A}" srcOrd="6" destOrd="0" presId="urn:microsoft.com/office/officeart/2005/8/layout/list1"/>
    <dgm:cxn modelId="{9F6514F0-05E0-4886-80EE-C983C3CBD353}" type="presParOf" srcId="{417789B5-5A68-48E9-A636-0DB8368BE698}" destId="{B0B57B84-940E-4974-81FC-A51F0B588D71}" srcOrd="7" destOrd="0" presId="urn:microsoft.com/office/officeart/2005/8/layout/list1"/>
    <dgm:cxn modelId="{4564A7DB-2BEB-48FA-8B3C-1B8995A3C31F}" type="presParOf" srcId="{417789B5-5A68-48E9-A636-0DB8368BE698}" destId="{10CD64A6-3164-4C68-85FE-3E53C3DF4873}" srcOrd="8" destOrd="0" presId="urn:microsoft.com/office/officeart/2005/8/layout/list1"/>
    <dgm:cxn modelId="{B016FF07-A822-40A4-9E71-48DF28832E6A}" type="presParOf" srcId="{10CD64A6-3164-4C68-85FE-3E53C3DF4873}" destId="{46D81BA7-BAEB-4645-A9FA-DACF4CE61997}" srcOrd="0" destOrd="0" presId="urn:microsoft.com/office/officeart/2005/8/layout/list1"/>
    <dgm:cxn modelId="{A7B33D1D-F8F8-4E48-9D9F-4080175E43C6}" type="presParOf" srcId="{10CD64A6-3164-4C68-85FE-3E53C3DF4873}" destId="{556384AB-7901-48BA-9B85-05E909C02B73}" srcOrd="1" destOrd="0" presId="urn:microsoft.com/office/officeart/2005/8/layout/list1"/>
    <dgm:cxn modelId="{81C6235D-9DA3-4684-A874-04AE85C90B2B}" type="presParOf" srcId="{417789B5-5A68-48E9-A636-0DB8368BE698}" destId="{9D7C251A-3D46-4CCF-8B2E-B208AA9424F4}" srcOrd="9" destOrd="0" presId="urn:microsoft.com/office/officeart/2005/8/layout/list1"/>
    <dgm:cxn modelId="{09536CD7-4B99-4075-AF07-C6BDBFE42C29}" type="presParOf" srcId="{417789B5-5A68-48E9-A636-0DB8368BE698}" destId="{821CC2A3-CC84-40C8-9146-2B71DE5B40E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116577-5575-424E-8C99-751DEAFD20D8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24A247-FF0C-4E19-8FF6-B2043BA62458}">
      <dgm:prSet custT="1"/>
      <dgm:spPr/>
      <dgm:t>
        <a:bodyPr/>
        <a:lstStyle/>
        <a:p>
          <a:pPr>
            <a:defRPr cap="all"/>
          </a:pPr>
          <a:r>
            <a:rPr lang="en-US" sz="1800" b="1" u="none" kern="1200" cap="none" dirty="0">
              <a:latin typeface="+mn-lt"/>
              <a:ea typeface="+mn-ea"/>
              <a:cs typeface="Arial" panose="020B0604020202020204" pitchFamily="34" charset="0"/>
            </a:rPr>
            <a:t>FRS Pension</a:t>
          </a:r>
        </a:p>
      </dgm:t>
    </dgm:pt>
    <dgm:pt modelId="{7F4B0EF3-0E87-4ECF-8898-E3CF269E8ED8}" type="parTrans" cxnId="{F90F030D-7648-4CCF-B643-A39ADBFE922E}">
      <dgm:prSet/>
      <dgm:spPr/>
      <dgm:t>
        <a:bodyPr/>
        <a:lstStyle/>
        <a:p>
          <a:endParaRPr lang="en-US"/>
        </a:p>
      </dgm:t>
    </dgm:pt>
    <dgm:pt modelId="{A92159B5-342E-444F-BBF3-865613FBCD66}" type="sibTrans" cxnId="{F90F030D-7648-4CCF-B643-A39ADBFE922E}">
      <dgm:prSet/>
      <dgm:spPr/>
      <dgm:t>
        <a:bodyPr/>
        <a:lstStyle/>
        <a:p>
          <a:endParaRPr lang="en-US"/>
        </a:p>
      </dgm:t>
    </dgm:pt>
    <dgm:pt modelId="{1CA9D2D0-F773-4C70-9BFA-933070EA48C3}">
      <dgm:prSet custT="1"/>
      <dgm:spPr/>
      <dgm:t>
        <a:bodyPr/>
        <a:lstStyle/>
        <a:p>
          <a:pPr>
            <a:defRPr cap="all"/>
          </a:pPr>
          <a:r>
            <a:rPr lang="en-US" sz="1800" b="1" u="none" cap="none" dirty="0">
              <a:latin typeface="+mn-lt"/>
              <a:cs typeface="Arial" panose="020B0604020202020204" pitchFamily="34" charset="0"/>
            </a:rPr>
            <a:t>FRS Investment</a:t>
          </a:r>
        </a:p>
      </dgm:t>
    </dgm:pt>
    <dgm:pt modelId="{B248F533-B2D4-4429-B8EF-8F0963E11785}" type="parTrans" cxnId="{F0366133-3452-4FEB-8EF1-D9521665786F}">
      <dgm:prSet/>
      <dgm:spPr/>
      <dgm:t>
        <a:bodyPr/>
        <a:lstStyle/>
        <a:p>
          <a:endParaRPr lang="en-US"/>
        </a:p>
      </dgm:t>
    </dgm:pt>
    <dgm:pt modelId="{4DAE4C25-CC8D-43BE-982E-449D86F3AD29}" type="sibTrans" cxnId="{F0366133-3452-4FEB-8EF1-D9521665786F}">
      <dgm:prSet/>
      <dgm:spPr/>
      <dgm:t>
        <a:bodyPr/>
        <a:lstStyle/>
        <a:p>
          <a:endParaRPr lang="en-US"/>
        </a:p>
      </dgm:t>
    </dgm:pt>
    <dgm:pt modelId="{8A3CAC5D-48A0-4DD6-A2D4-83F8401B470D}">
      <dgm:prSet custT="1"/>
      <dgm:spPr>
        <a:solidFill>
          <a:srgbClr val="052950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01938" tIns="0" rIns="101938" bIns="0" numCol="1" spcCol="1270" anchor="ctr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u="none" kern="1200" cap="none" dirty="0">
              <a:solidFill>
                <a:srgbClr val="FFFFFF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State University System Optional Retirement Program (SUSORP)</a:t>
          </a:r>
        </a:p>
      </dgm:t>
    </dgm:pt>
    <dgm:pt modelId="{0EB6A9A3-3B11-4C8D-B0E6-1AA157A220E0}" type="parTrans" cxnId="{8C7F90F9-EB8A-435B-925D-89752D461A04}">
      <dgm:prSet/>
      <dgm:spPr/>
      <dgm:t>
        <a:bodyPr/>
        <a:lstStyle/>
        <a:p>
          <a:endParaRPr lang="en-US"/>
        </a:p>
      </dgm:t>
    </dgm:pt>
    <dgm:pt modelId="{28C4033B-42B3-4BE4-97DE-C9A0207A2F69}" type="sibTrans" cxnId="{8C7F90F9-EB8A-435B-925D-89752D461A04}">
      <dgm:prSet/>
      <dgm:spPr/>
      <dgm:t>
        <a:bodyPr/>
        <a:lstStyle/>
        <a:p>
          <a:endParaRPr lang="en-US"/>
        </a:p>
      </dgm:t>
    </dgm:pt>
    <dgm:pt modelId="{482CCA8A-DFCF-4279-9299-E95E21D0735F}" type="pres">
      <dgm:prSet presAssocID="{51116577-5575-424E-8C99-751DEAFD20D8}" presName="linear" presStyleCnt="0">
        <dgm:presLayoutVars>
          <dgm:dir/>
          <dgm:animLvl val="lvl"/>
          <dgm:resizeHandles val="exact"/>
        </dgm:presLayoutVars>
      </dgm:prSet>
      <dgm:spPr/>
    </dgm:pt>
    <dgm:pt modelId="{EC804ACD-088E-44CC-9A63-A0514C81A909}" type="pres">
      <dgm:prSet presAssocID="{6F24A247-FF0C-4E19-8FF6-B2043BA62458}" presName="parentLin" presStyleCnt="0"/>
      <dgm:spPr/>
    </dgm:pt>
    <dgm:pt modelId="{D7147E5F-300C-4D37-9BC0-BD324E6823A6}" type="pres">
      <dgm:prSet presAssocID="{6F24A247-FF0C-4E19-8FF6-B2043BA62458}" presName="parentLeftMargin" presStyleLbl="node1" presStyleIdx="0" presStyleCnt="3"/>
      <dgm:spPr/>
    </dgm:pt>
    <dgm:pt modelId="{33A51C9E-9863-4502-9643-513DDF807B2A}" type="pres">
      <dgm:prSet presAssocID="{6F24A247-FF0C-4E19-8FF6-B2043BA6245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EDD9663-B7D8-48B4-8A83-1E1D76E3AF25}" type="pres">
      <dgm:prSet presAssocID="{6F24A247-FF0C-4E19-8FF6-B2043BA62458}" presName="negativeSpace" presStyleCnt="0"/>
      <dgm:spPr/>
    </dgm:pt>
    <dgm:pt modelId="{A84A5C3E-3F37-4C5E-8A37-1DCD9E4A22EA}" type="pres">
      <dgm:prSet presAssocID="{6F24A247-FF0C-4E19-8FF6-B2043BA62458}" presName="childText" presStyleLbl="conFgAcc1" presStyleIdx="0" presStyleCnt="3">
        <dgm:presLayoutVars>
          <dgm:bulletEnabled val="1"/>
        </dgm:presLayoutVars>
      </dgm:prSet>
      <dgm:spPr/>
    </dgm:pt>
    <dgm:pt modelId="{335583A6-414D-4C24-B94C-C1A2E78140F6}" type="pres">
      <dgm:prSet presAssocID="{A92159B5-342E-444F-BBF3-865613FBCD66}" presName="spaceBetweenRectangles" presStyleCnt="0"/>
      <dgm:spPr/>
    </dgm:pt>
    <dgm:pt modelId="{78C095D3-84F0-4F93-9B9C-9D0755198C8C}" type="pres">
      <dgm:prSet presAssocID="{1CA9D2D0-F773-4C70-9BFA-933070EA48C3}" presName="parentLin" presStyleCnt="0"/>
      <dgm:spPr/>
    </dgm:pt>
    <dgm:pt modelId="{A9598F1C-63AA-400E-93E3-26F6E9F5FC32}" type="pres">
      <dgm:prSet presAssocID="{1CA9D2D0-F773-4C70-9BFA-933070EA48C3}" presName="parentLeftMargin" presStyleLbl="node1" presStyleIdx="0" presStyleCnt="3"/>
      <dgm:spPr/>
    </dgm:pt>
    <dgm:pt modelId="{814540A5-C67F-448A-ADA0-1A5B2550E091}" type="pres">
      <dgm:prSet presAssocID="{1CA9D2D0-F773-4C70-9BFA-933070EA48C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6ECF3A5-C35F-4822-B92E-C347914FAE9E}" type="pres">
      <dgm:prSet presAssocID="{1CA9D2D0-F773-4C70-9BFA-933070EA48C3}" presName="negativeSpace" presStyleCnt="0"/>
      <dgm:spPr/>
    </dgm:pt>
    <dgm:pt modelId="{37911EA5-2A75-4449-A243-2DCEE360C1E2}" type="pres">
      <dgm:prSet presAssocID="{1CA9D2D0-F773-4C70-9BFA-933070EA48C3}" presName="childText" presStyleLbl="conFgAcc1" presStyleIdx="1" presStyleCnt="3">
        <dgm:presLayoutVars>
          <dgm:bulletEnabled val="1"/>
        </dgm:presLayoutVars>
      </dgm:prSet>
      <dgm:spPr/>
    </dgm:pt>
    <dgm:pt modelId="{350705A6-6931-42E7-88F7-D56173268E87}" type="pres">
      <dgm:prSet presAssocID="{4DAE4C25-CC8D-43BE-982E-449D86F3AD29}" presName="spaceBetweenRectangles" presStyleCnt="0"/>
      <dgm:spPr/>
    </dgm:pt>
    <dgm:pt modelId="{C4AC0829-B578-4102-BFEA-77F66ED59446}" type="pres">
      <dgm:prSet presAssocID="{8A3CAC5D-48A0-4DD6-A2D4-83F8401B470D}" presName="parentLin" presStyleCnt="0"/>
      <dgm:spPr/>
    </dgm:pt>
    <dgm:pt modelId="{1A72EDD8-A2B9-4CD0-86FC-D4C296E19E99}" type="pres">
      <dgm:prSet presAssocID="{8A3CAC5D-48A0-4DD6-A2D4-83F8401B470D}" presName="parentLeftMargin" presStyleLbl="node1" presStyleIdx="1" presStyleCnt="3"/>
      <dgm:spPr/>
    </dgm:pt>
    <dgm:pt modelId="{603E65FA-748A-4ACB-8BBB-73048896A3AE}" type="pres">
      <dgm:prSet presAssocID="{8A3CAC5D-48A0-4DD6-A2D4-83F8401B470D}" presName="parentText" presStyleLbl="node1" presStyleIdx="2" presStyleCnt="3">
        <dgm:presLayoutVars>
          <dgm:chMax val="0"/>
          <dgm:bulletEnabled val="1"/>
        </dgm:presLayoutVars>
      </dgm:prSet>
      <dgm:spPr>
        <a:xfrm>
          <a:off x="192638" y="2392707"/>
          <a:ext cx="2696943" cy="767520"/>
        </a:xfrm>
        <a:prstGeom prst="roundRect">
          <a:avLst/>
        </a:prstGeom>
      </dgm:spPr>
    </dgm:pt>
    <dgm:pt modelId="{39C2377B-BB63-411C-91DD-A8FF347F9D16}" type="pres">
      <dgm:prSet presAssocID="{8A3CAC5D-48A0-4DD6-A2D4-83F8401B470D}" presName="negativeSpace" presStyleCnt="0"/>
      <dgm:spPr/>
    </dgm:pt>
    <dgm:pt modelId="{82BE33A5-AF23-4EDB-B042-7F71A4CAD5A2}" type="pres">
      <dgm:prSet presAssocID="{8A3CAC5D-48A0-4DD6-A2D4-83F8401B470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90F030D-7648-4CCF-B643-A39ADBFE922E}" srcId="{51116577-5575-424E-8C99-751DEAFD20D8}" destId="{6F24A247-FF0C-4E19-8FF6-B2043BA62458}" srcOrd="0" destOrd="0" parTransId="{7F4B0EF3-0E87-4ECF-8898-E3CF269E8ED8}" sibTransId="{A92159B5-342E-444F-BBF3-865613FBCD66}"/>
    <dgm:cxn modelId="{F0366133-3452-4FEB-8EF1-D9521665786F}" srcId="{51116577-5575-424E-8C99-751DEAFD20D8}" destId="{1CA9D2D0-F773-4C70-9BFA-933070EA48C3}" srcOrd="1" destOrd="0" parTransId="{B248F533-B2D4-4429-B8EF-8F0963E11785}" sibTransId="{4DAE4C25-CC8D-43BE-982E-449D86F3AD29}"/>
    <dgm:cxn modelId="{C590384A-FDE9-4880-BB9A-D9D1CB7E0D01}" type="presOf" srcId="{1CA9D2D0-F773-4C70-9BFA-933070EA48C3}" destId="{A9598F1C-63AA-400E-93E3-26F6E9F5FC32}" srcOrd="0" destOrd="0" presId="urn:microsoft.com/office/officeart/2005/8/layout/list1"/>
    <dgm:cxn modelId="{656B036E-ECAE-407D-885E-02BCE31851EE}" type="presOf" srcId="{8A3CAC5D-48A0-4DD6-A2D4-83F8401B470D}" destId="{603E65FA-748A-4ACB-8BBB-73048896A3AE}" srcOrd="1" destOrd="0" presId="urn:microsoft.com/office/officeart/2005/8/layout/list1"/>
    <dgm:cxn modelId="{EC830E4E-E1D2-428C-8C0D-F2D0A11AF2FF}" type="presOf" srcId="{8A3CAC5D-48A0-4DD6-A2D4-83F8401B470D}" destId="{1A72EDD8-A2B9-4CD0-86FC-D4C296E19E99}" srcOrd="0" destOrd="0" presId="urn:microsoft.com/office/officeart/2005/8/layout/list1"/>
    <dgm:cxn modelId="{CB9ED379-6CC2-46FC-AFAA-B228AA68CC44}" type="presOf" srcId="{6F24A247-FF0C-4E19-8FF6-B2043BA62458}" destId="{33A51C9E-9863-4502-9643-513DDF807B2A}" srcOrd="1" destOrd="0" presId="urn:microsoft.com/office/officeart/2005/8/layout/list1"/>
    <dgm:cxn modelId="{BC7AB0CD-D2FD-415E-A218-CA5D1D9608BF}" type="presOf" srcId="{6F24A247-FF0C-4E19-8FF6-B2043BA62458}" destId="{D7147E5F-300C-4D37-9BC0-BD324E6823A6}" srcOrd="0" destOrd="0" presId="urn:microsoft.com/office/officeart/2005/8/layout/list1"/>
    <dgm:cxn modelId="{476203F8-C3FC-465F-8535-CEEA59923FD9}" type="presOf" srcId="{51116577-5575-424E-8C99-751DEAFD20D8}" destId="{482CCA8A-DFCF-4279-9299-E95E21D0735F}" srcOrd="0" destOrd="0" presId="urn:microsoft.com/office/officeart/2005/8/layout/list1"/>
    <dgm:cxn modelId="{8C7F90F9-EB8A-435B-925D-89752D461A04}" srcId="{51116577-5575-424E-8C99-751DEAFD20D8}" destId="{8A3CAC5D-48A0-4DD6-A2D4-83F8401B470D}" srcOrd="2" destOrd="0" parTransId="{0EB6A9A3-3B11-4C8D-B0E6-1AA157A220E0}" sibTransId="{28C4033B-42B3-4BE4-97DE-C9A0207A2F69}"/>
    <dgm:cxn modelId="{A69DFFFA-CA4D-4B8F-AC18-B72DD5FED664}" type="presOf" srcId="{1CA9D2D0-F773-4C70-9BFA-933070EA48C3}" destId="{814540A5-C67F-448A-ADA0-1A5B2550E091}" srcOrd="1" destOrd="0" presId="urn:microsoft.com/office/officeart/2005/8/layout/list1"/>
    <dgm:cxn modelId="{2082D865-E836-4F99-9A14-6C814797FD56}" type="presParOf" srcId="{482CCA8A-DFCF-4279-9299-E95E21D0735F}" destId="{EC804ACD-088E-44CC-9A63-A0514C81A909}" srcOrd="0" destOrd="0" presId="urn:microsoft.com/office/officeart/2005/8/layout/list1"/>
    <dgm:cxn modelId="{698078A6-D433-44D9-BCFE-01F3E32F9A37}" type="presParOf" srcId="{EC804ACD-088E-44CC-9A63-A0514C81A909}" destId="{D7147E5F-300C-4D37-9BC0-BD324E6823A6}" srcOrd="0" destOrd="0" presId="urn:microsoft.com/office/officeart/2005/8/layout/list1"/>
    <dgm:cxn modelId="{F9B66B12-13FD-4FE3-9BD3-2EB0BACF001F}" type="presParOf" srcId="{EC804ACD-088E-44CC-9A63-A0514C81A909}" destId="{33A51C9E-9863-4502-9643-513DDF807B2A}" srcOrd="1" destOrd="0" presId="urn:microsoft.com/office/officeart/2005/8/layout/list1"/>
    <dgm:cxn modelId="{448D3BEA-9972-4363-AF20-412D6861BF64}" type="presParOf" srcId="{482CCA8A-DFCF-4279-9299-E95E21D0735F}" destId="{3EDD9663-B7D8-48B4-8A83-1E1D76E3AF25}" srcOrd="1" destOrd="0" presId="urn:microsoft.com/office/officeart/2005/8/layout/list1"/>
    <dgm:cxn modelId="{07A5771E-AF82-4C57-89F2-9D77F13978FD}" type="presParOf" srcId="{482CCA8A-DFCF-4279-9299-E95E21D0735F}" destId="{A84A5C3E-3F37-4C5E-8A37-1DCD9E4A22EA}" srcOrd="2" destOrd="0" presId="urn:microsoft.com/office/officeart/2005/8/layout/list1"/>
    <dgm:cxn modelId="{AD823935-528E-45FA-82BE-BCB2DFC5FF19}" type="presParOf" srcId="{482CCA8A-DFCF-4279-9299-E95E21D0735F}" destId="{335583A6-414D-4C24-B94C-C1A2E78140F6}" srcOrd="3" destOrd="0" presId="urn:microsoft.com/office/officeart/2005/8/layout/list1"/>
    <dgm:cxn modelId="{51DD5A31-25E4-48BF-9FFB-F50D943B4C13}" type="presParOf" srcId="{482CCA8A-DFCF-4279-9299-E95E21D0735F}" destId="{78C095D3-84F0-4F93-9B9C-9D0755198C8C}" srcOrd="4" destOrd="0" presId="urn:microsoft.com/office/officeart/2005/8/layout/list1"/>
    <dgm:cxn modelId="{8AD50039-60DC-4676-8C80-F132FB4A6315}" type="presParOf" srcId="{78C095D3-84F0-4F93-9B9C-9D0755198C8C}" destId="{A9598F1C-63AA-400E-93E3-26F6E9F5FC32}" srcOrd="0" destOrd="0" presId="urn:microsoft.com/office/officeart/2005/8/layout/list1"/>
    <dgm:cxn modelId="{4E6DF889-AE39-495F-A6AF-26B953D3382E}" type="presParOf" srcId="{78C095D3-84F0-4F93-9B9C-9D0755198C8C}" destId="{814540A5-C67F-448A-ADA0-1A5B2550E091}" srcOrd="1" destOrd="0" presId="urn:microsoft.com/office/officeart/2005/8/layout/list1"/>
    <dgm:cxn modelId="{987F057B-F86B-4A4C-8508-F4A6CB16BE0F}" type="presParOf" srcId="{482CCA8A-DFCF-4279-9299-E95E21D0735F}" destId="{16ECF3A5-C35F-4822-B92E-C347914FAE9E}" srcOrd="5" destOrd="0" presId="urn:microsoft.com/office/officeart/2005/8/layout/list1"/>
    <dgm:cxn modelId="{33084B58-352D-4D68-BD03-FB3BB4A9F5D4}" type="presParOf" srcId="{482CCA8A-DFCF-4279-9299-E95E21D0735F}" destId="{37911EA5-2A75-4449-A243-2DCEE360C1E2}" srcOrd="6" destOrd="0" presId="urn:microsoft.com/office/officeart/2005/8/layout/list1"/>
    <dgm:cxn modelId="{8D1A6F35-0E36-4350-85AB-404DCE570E74}" type="presParOf" srcId="{482CCA8A-DFCF-4279-9299-E95E21D0735F}" destId="{350705A6-6931-42E7-88F7-D56173268E87}" srcOrd="7" destOrd="0" presId="urn:microsoft.com/office/officeart/2005/8/layout/list1"/>
    <dgm:cxn modelId="{E2A39F48-9986-4E20-B914-5FF52AC3AA13}" type="presParOf" srcId="{482CCA8A-DFCF-4279-9299-E95E21D0735F}" destId="{C4AC0829-B578-4102-BFEA-77F66ED59446}" srcOrd="8" destOrd="0" presId="urn:microsoft.com/office/officeart/2005/8/layout/list1"/>
    <dgm:cxn modelId="{E3C736E7-1B52-4E3E-B18F-F0E914105F3D}" type="presParOf" srcId="{C4AC0829-B578-4102-BFEA-77F66ED59446}" destId="{1A72EDD8-A2B9-4CD0-86FC-D4C296E19E99}" srcOrd="0" destOrd="0" presId="urn:microsoft.com/office/officeart/2005/8/layout/list1"/>
    <dgm:cxn modelId="{22E55896-2CF5-480D-8EAE-C141FB20F024}" type="presParOf" srcId="{C4AC0829-B578-4102-BFEA-77F66ED59446}" destId="{603E65FA-748A-4ACB-8BBB-73048896A3AE}" srcOrd="1" destOrd="0" presId="urn:microsoft.com/office/officeart/2005/8/layout/list1"/>
    <dgm:cxn modelId="{8C0BCEF9-5A3B-46DB-8FF1-928C5ECC6E1E}" type="presParOf" srcId="{482CCA8A-DFCF-4279-9299-E95E21D0735F}" destId="{39C2377B-BB63-411C-91DD-A8FF347F9D16}" srcOrd="9" destOrd="0" presId="urn:microsoft.com/office/officeart/2005/8/layout/list1"/>
    <dgm:cxn modelId="{6C9C7726-2046-4154-9152-4088AF408BD7}" type="presParOf" srcId="{482CCA8A-DFCF-4279-9299-E95E21D0735F}" destId="{82BE33A5-AF23-4EDB-B042-7F71A4CAD5A2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995A42A-ECAD-4D09-99D0-B69B26F71916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8AEE23-E19F-4EFC-A68E-F12F9ED1BA68}">
      <dgm:prSet phldrT="[Text]"/>
      <dgm:spPr>
        <a:xfrm>
          <a:off x="1854972" y="475468"/>
          <a:ext cx="1951921" cy="1951921"/>
        </a:xfrm>
      </dgm:spPr>
      <dgm:t>
        <a:bodyPr/>
        <a:lstStyle/>
        <a:p>
          <a:r>
            <a:rPr lang="en-US" b="1"/>
            <a:t>Long Term Disability</a:t>
          </a:r>
        </a:p>
      </dgm:t>
    </dgm:pt>
    <dgm:pt modelId="{359463B0-E646-4E1B-A05D-3A8C50F2529D}" type="sibTrans" cxnId="{6F22B58B-31AA-46F4-B73E-1805C2548F69}">
      <dgm:prSet/>
      <dgm:spPr/>
      <dgm:t>
        <a:bodyPr/>
        <a:lstStyle/>
        <a:p>
          <a:endParaRPr lang="en-US"/>
        </a:p>
      </dgm:t>
    </dgm:pt>
    <dgm:pt modelId="{903033EB-A617-45CF-A42E-FC5A8E57615E}" type="parTrans" cxnId="{6F22B58B-31AA-46F4-B73E-1805C2548F69}">
      <dgm:prSet/>
      <dgm:spPr/>
      <dgm:t>
        <a:bodyPr/>
        <a:lstStyle/>
        <a:p>
          <a:endParaRPr lang="en-US"/>
        </a:p>
      </dgm:t>
    </dgm:pt>
    <dgm:pt modelId="{C2707A84-3579-49F1-8F8F-1D7A640A4D75}">
      <dgm:prSet phldrT="[Text]"/>
      <dgm:spPr>
        <a:xfrm>
          <a:off x="1854972" y="2577537"/>
          <a:ext cx="1951921" cy="1951921"/>
        </a:xfrm>
      </dgm:spPr>
      <dgm:t>
        <a:bodyPr/>
        <a:lstStyle/>
        <a:p>
          <a:r>
            <a:rPr lang="en-US" b="1"/>
            <a:t>Long Term Care</a:t>
          </a:r>
        </a:p>
      </dgm:t>
    </dgm:pt>
    <dgm:pt modelId="{BCF48ACA-6316-4395-939A-3438C53A22BD}" type="parTrans" cxnId="{5550E49F-2F60-4B91-868B-8E067280DC36}">
      <dgm:prSet/>
      <dgm:spPr/>
      <dgm:t>
        <a:bodyPr/>
        <a:lstStyle/>
        <a:p>
          <a:endParaRPr lang="en-US"/>
        </a:p>
      </dgm:t>
    </dgm:pt>
    <dgm:pt modelId="{618D1BFE-BE4E-4C53-9A04-DD16896A40CC}" type="sibTrans" cxnId="{5550E49F-2F60-4B91-868B-8E067280DC36}">
      <dgm:prSet/>
      <dgm:spPr/>
      <dgm:t>
        <a:bodyPr/>
        <a:lstStyle/>
        <a:p>
          <a:endParaRPr lang="en-US"/>
        </a:p>
      </dgm:t>
    </dgm:pt>
    <dgm:pt modelId="{9F3851F2-56F1-4750-9E2D-1668AEDF29D1}">
      <dgm:prSet phldrT="[Text]"/>
      <dgm:spPr>
        <a:xfrm>
          <a:off x="1854972" y="2577537"/>
          <a:ext cx="1951921" cy="1951921"/>
        </a:xfrm>
      </dgm:spPr>
      <dgm:t>
        <a:bodyPr/>
        <a:lstStyle/>
        <a:p>
          <a:r>
            <a:rPr lang="en-US" b="1"/>
            <a:t>Life Insurance</a:t>
          </a:r>
        </a:p>
      </dgm:t>
    </dgm:pt>
    <dgm:pt modelId="{2D2D6691-ECB6-4E9B-B021-6B5DD99C66DE}" type="parTrans" cxnId="{3CBC9C81-5357-4529-91A4-0695EBD1B100}">
      <dgm:prSet/>
      <dgm:spPr/>
      <dgm:t>
        <a:bodyPr/>
        <a:lstStyle/>
        <a:p>
          <a:endParaRPr lang="en-US"/>
        </a:p>
      </dgm:t>
    </dgm:pt>
    <dgm:pt modelId="{09ECC01D-D54D-4EB9-A138-9BD768BFD6A4}" type="sibTrans" cxnId="{3CBC9C81-5357-4529-91A4-0695EBD1B100}">
      <dgm:prSet/>
      <dgm:spPr/>
      <dgm:t>
        <a:bodyPr/>
        <a:lstStyle/>
        <a:p>
          <a:endParaRPr lang="en-US"/>
        </a:p>
      </dgm:t>
    </dgm:pt>
    <dgm:pt modelId="{690E23DB-AA78-4E0C-829B-5E661C060809}" type="pres">
      <dgm:prSet presAssocID="{C995A42A-ECAD-4D09-99D0-B69B26F71916}" presName="linear" presStyleCnt="0">
        <dgm:presLayoutVars>
          <dgm:dir/>
          <dgm:animLvl val="lvl"/>
          <dgm:resizeHandles val="exact"/>
        </dgm:presLayoutVars>
      </dgm:prSet>
      <dgm:spPr/>
    </dgm:pt>
    <dgm:pt modelId="{2EA94837-BD2E-490E-ACC5-1F2B28C83475}" type="pres">
      <dgm:prSet presAssocID="{A48AEE23-E19F-4EFC-A68E-F12F9ED1BA68}" presName="parentLin" presStyleCnt="0"/>
      <dgm:spPr/>
    </dgm:pt>
    <dgm:pt modelId="{813478BC-D000-4295-9629-EF83EB51E5E1}" type="pres">
      <dgm:prSet presAssocID="{A48AEE23-E19F-4EFC-A68E-F12F9ED1BA68}" presName="parentLeftMargin" presStyleLbl="node1" presStyleIdx="0" presStyleCnt="3"/>
      <dgm:spPr/>
    </dgm:pt>
    <dgm:pt modelId="{5408B93B-2C7E-48C6-9D51-52438D87C9BD}" type="pres">
      <dgm:prSet presAssocID="{A48AEE23-E19F-4EFC-A68E-F12F9ED1BA6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85A853A-7FAE-4087-8616-5FF44633C380}" type="pres">
      <dgm:prSet presAssocID="{A48AEE23-E19F-4EFC-A68E-F12F9ED1BA68}" presName="negativeSpace" presStyleCnt="0"/>
      <dgm:spPr/>
    </dgm:pt>
    <dgm:pt modelId="{48E2956D-8C63-4946-970C-6F1BB9F6CBFE}" type="pres">
      <dgm:prSet presAssocID="{A48AEE23-E19F-4EFC-A68E-F12F9ED1BA68}" presName="childText" presStyleLbl="conFgAcc1" presStyleIdx="0" presStyleCnt="3">
        <dgm:presLayoutVars>
          <dgm:bulletEnabled val="1"/>
        </dgm:presLayoutVars>
      </dgm:prSet>
      <dgm:spPr/>
    </dgm:pt>
    <dgm:pt modelId="{0E88FAE2-8B24-4F31-B446-19B2687484F1}" type="pres">
      <dgm:prSet presAssocID="{359463B0-E646-4E1B-A05D-3A8C50F2529D}" presName="spaceBetweenRectangles" presStyleCnt="0"/>
      <dgm:spPr/>
    </dgm:pt>
    <dgm:pt modelId="{1F477E74-4F35-4661-BB3F-5F99BD9C96E7}" type="pres">
      <dgm:prSet presAssocID="{C2707A84-3579-49F1-8F8F-1D7A640A4D75}" presName="parentLin" presStyleCnt="0"/>
      <dgm:spPr/>
    </dgm:pt>
    <dgm:pt modelId="{E6972FB2-4EFE-4ED0-95E8-CA044983D449}" type="pres">
      <dgm:prSet presAssocID="{C2707A84-3579-49F1-8F8F-1D7A640A4D75}" presName="parentLeftMargin" presStyleLbl="node1" presStyleIdx="0" presStyleCnt="3"/>
      <dgm:spPr/>
    </dgm:pt>
    <dgm:pt modelId="{F8C73FF9-50CE-4E6E-9991-3DF2094BEDA9}" type="pres">
      <dgm:prSet presAssocID="{C2707A84-3579-49F1-8F8F-1D7A640A4D7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E7CEC2B-1687-4EBC-A63C-BBE63EB1B4BD}" type="pres">
      <dgm:prSet presAssocID="{C2707A84-3579-49F1-8F8F-1D7A640A4D75}" presName="negativeSpace" presStyleCnt="0"/>
      <dgm:spPr/>
    </dgm:pt>
    <dgm:pt modelId="{120FE5AF-6F73-49A3-A394-7213B89E83E8}" type="pres">
      <dgm:prSet presAssocID="{C2707A84-3579-49F1-8F8F-1D7A640A4D75}" presName="childText" presStyleLbl="conFgAcc1" presStyleIdx="1" presStyleCnt="3">
        <dgm:presLayoutVars>
          <dgm:bulletEnabled val="1"/>
        </dgm:presLayoutVars>
      </dgm:prSet>
      <dgm:spPr/>
    </dgm:pt>
    <dgm:pt modelId="{9DD9D64E-2C80-4952-BDD2-A2B7F2D9AF31}" type="pres">
      <dgm:prSet presAssocID="{618D1BFE-BE4E-4C53-9A04-DD16896A40CC}" presName="spaceBetweenRectangles" presStyleCnt="0"/>
      <dgm:spPr/>
    </dgm:pt>
    <dgm:pt modelId="{8C2DC8A2-FB12-41E9-BA82-C95B68F8EF04}" type="pres">
      <dgm:prSet presAssocID="{9F3851F2-56F1-4750-9E2D-1668AEDF29D1}" presName="parentLin" presStyleCnt="0"/>
      <dgm:spPr/>
    </dgm:pt>
    <dgm:pt modelId="{2523D77A-072A-4BED-A241-B3A4B5F27531}" type="pres">
      <dgm:prSet presAssocID="{9F3851F2-56F1-4750-9E2D-1668AEDF29D1}" presName="parentLeftMargin" presStyleLbl="node1" presStyleIdx="1" presStyleCnt="3"/>
      <dgm:spPr/>
    </dgm:pt>
    <dgm:pt modelId="{626C2C35-363B-4BF4-9962-702BD044392B}" type="pres">
      <dgm:prSet presAssocID="{9F3851F2-56F1-4750-9E2D-1668AEDF29D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2024DFE-ECEB-4994-B3D1-26DB0F2BADF8}" type="pres">
      <dgm:prSet presAssocID="{9F3851F2-56F1-4750-9E2D-1668AEDF29D1}" presName="negativeSpace" presStyleCnt="0"/>
      <dgm:spPr/>
    </dgm:pt>
    <dgm:pt modelId="{CFA669A2-53DF-4445-BCCE-4B09335779DB}" type="pres">
      <dgm:prSet presAssocID="{9F3851F2-56F1-4750-9E2D-1668AEDF29D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357032C-9FA6-4DF0-9E41-16054FA17770}" type="presOf" srcId="{9F3851F2-56F1-4750-9E2D-1668AEDF29D1}" destId="{2523D77A-072A-4BED-A241-B3A4B5F27531}" srcOrd="0" destOrd="0" presId="urn:microsoft.com/office/officeart/2005/8/layout/list1"/>
    <dgm:cxn modelId="{0C887C3A-5C23-4D8A-95D2-56BA2A1544E5}" type="presOf" srcId="{C995A42A-ECAD-4D09-99D0-B69B26F71916}" destId="{690E23DB-AA78-4E0C-829B-5E661C060809}" srcOrd="0" destOrd="0" presId="urn:microsoft.com/office/officeart/2005/8/layout/list1"/>
    <dgm:cxn modelId="{B787E06E-CDCA-431E-81B9-B10CE1A25BC3}" type="presOf" srcId="{A48AEE23-E19F-4EFC-A68E-F12F9ED1BA68}" destId="{5408B93B-2C7E-48C6-9D51-52438D87C9BD}" srcOrd="1" destOrd="0" presId="urn:microsoft.com/office/officeart/2005/8/layout/list1"/>
    <dgm:cxn modelId="{87C69D70-AD14-4882-98F7-52E667C5D7F6}" type="presOf" srcId="{9F3851F2-56F1-4750-9E2D-1668AEDF29D1}" destId="{626C2C35-363B-4BF4-9962-702BD044392B}" srcOrd="1" destOrd="0" presId="urn:microsoft.com/office/officeart/2005/8/layout/list1"/>
    <dgm:cxn modelId="{B3662D7A-3BED-421F-8EC3-87C446C8A33A}" type="presOf" srcId="{C2707A84-3579-49F1-8F8F-1D7A640A4D75}" destId="{F8C73FF9-50CE-4E6E-9991-3DF2094BEDA9}" srcOrd="1" destOrd="0" presId="urn:microsoft.com/office/officeart/2005/8/layout/list1"/>
    <dgm:cxn modelId="{3CBC9C81-5357-4529-91A4-0695EBD1B100}" srcId="{C995A42A-ECAD-4D09-99D0-B69B26F71916}" destId="{9F3851F2-56F1-4750-9E2D-1668AEDF29D1}" srcOrd="2" destOrd="0" parTransId="{2D2D6691-ECB6-4E9B-B021-6B5DD99C66DE}" sibTransId="{09ECC01D-D54D-4EB9-A138-9BD768BFD6A4}"/>
    <dgm:cxn modelId="{6F22B58B-31AA-46F4-B73E-1805C2548F69}" srcId="{C995A42A-ECAD-4D09-99D0-B69B26F71916}" destId="{A48AEE23-E19F-4EFC-A68E-F12F9ED1BA68}" srcOrd="0" destOrd="0" parTransId="{903033EB-A617-45CF-A42E-FC5A8E57615E}" sibTransId="{359463B0-E646-4E1B-A05D-3A8C50F2529D}"/>
    <dgm:cxn modelId="{E5619F99-E9A7-4064-8FC6-8A68D64E3D41}" type="presOf" srcId="{A48AEE23-E19F-4EFC-A68E-F12F9ED1BA68}" destId="{813478BC-D000-4295-9629-EF83EB51E5E1}" srcOrd="0" destOrd="0" presId="urn:microsoft.com/office/officeart/2005/8/layout/list1"/>
    <dgm:cxn modelId="{5550E49F-2F60-4B91-868B-8E067280DC36}" srcId="{C995A42A-ECAD-4D09-99D0-B69B26F71916}" destId="{C2707A84-3579-49F1-8F8F-1D7A640A4D75}" srcOrd="1" destOrd="0" parTransId="{BCF48ACA-6316-4395-939A-3438C53A22BD}" sibTransId="{618D1BFE-BE4E-4C53-9A04-DD16896A40CC}"/>
    <dgm:cxn modelId="{87D9EDDE-FF1B-4300-A0C1-3B1F2E8F1AAA}" type="presOf" srcId="{C2707A84-3579-49F1-8F8F-1D7A640A4D75}" destId="{E6972FB2-4EFE-4ED0-95E8-CA044983D449}" srcOrd="0" destOrd="0" presId="urn:microsoft.com/office/officeart/2005/8/layout/list1"/>
    <dgm:cxn modelId="{A373171E-B1E9-4354-9E5E-F13774865607}" type="presParOf" srcId="{690E23DB-AA78-4E0C-829B-5E661C060809}" destId="{2EA94837-BD2E-490E-ACC5-1F2B28C83475}" srcOrd="0" destOrd="0" presId="urn:microsoft.com/office/officeart/2005/8/layout/list1"/>
    <dgm:cxn modelId="{FE3F697E-BE0C-4011-9503-A2FA814B37F7}" type="presParOf" srcId="{2EA94837-BD2E-490E-ACC5-1F2B28C83475}" destId="{813478BC-D000-4295-9629-EF83EB51E5E1}" srcOrd="0" destOrd="0" presId="urn:microsoft.com/office/officeart/2005/8/layout/list1"/>
    <dgm:cxn modelId="{E23F0D01-2E6D-4CC2-B391-4B6E32B0B1BE}" type="presParOf" srcId="{2EA94837-BD2E-490E-ACC5-1F2B28C83475}" destId="{5408B93B-2C7E-48C6-9D51-52438D87C9BD}" srcOrd="1" destOrd="0" presId="urn:microsoft.com/office/officeart/2005/8/layout/list1"/>
    <dgm:cxn modelId="{E38499E9-6686-44CD-B7DB-D649FBBF4601}" type="presParOf" srcId="{690E23DB-AA78-4E0C-829B-5E661C060809}" destId="{A85A853A-7FAE-4087-8616-5FF44633C380}" srcOrd="1" destOrd="0" presId="urn:microsoft.com/office/officeart/2005/8/layout/list1"/>
    <dgm:cxn modelId="{9629DBB1-2FF4-4C36-BB6E-0EBC2AB6928A}" type="presParOf" srcId="{690E23DB-AA78-4E0C-829B-5E661C060809}" destId="{48E2956D-8C63-4946-970C-6F1BB9F6CBFE}" srcOrd="2" destOrd="0" presId="urn:microsoft.com/office/officeart/2005/8/layout/list1"/>
    <dgm:cxn modelId="{2ABA53F5-C2EB-4451-8B48-6AD790B9E012}" type="presParOf" srcId="{690E23DB-AA78-4E0C-829B-5E661C060809}" destId="{0E88FAE2-8B24-4F31-B446-19B2687484F1}" srcOrd="3" destOrd="0" presId="urn:microsoft.com/office/officeart/2005/8/layout/list1"/>
    <dgm:cxn modelId="{A31DDD65-7A47-4766-BFCE-B84BC9C69767}" type="presParOf" srcId="{690E23DB-AA78-4E0C-829B-5E661C060809}" destId="{1F477E74-4F35-4661-BB3F-5F99BD9C96E7}" srcOrd="4" destOrd="0" presId="urn:microsoft.com/office/officeart/2005/8/layout/list1"/>
    <dgm:cxn modelId="{F5A4D0C4-56FC-47F9-B133-B00B0C8B1771}" type="presParOf" srcId="{1F477E74-4F35-4661-BB3F-5F99BD9C96E7}" destId="{E6972FB2-4EFE-4ED0-95E8-CA044983D449}" srcOrd="0" destOrd="0" presId="urn:microsoft.com/office/officeart/2005/8/layout/list1"/>
    <dgm:cxn modelId="{32DA4967-C2C6-4CA1-80F4-66498EA4C6D5}" type="presParOf" srcId="{1F477E74-4F35-4661-BB3F-5F99BD9C96E7}" destId="{F8C73FF9-50CE-4E6E-9991-3DF2094BEDA9}" srcOrd="1" destOrd="0" presId="urn:microsoft.com/office/officeart/2005/8/layout/list1"/>
    <dgm:cxn modelId="{5FDB5964-63C2-4894-89AB-4F42F33141A8}" type="presParOf" srcId="{690E23DB-AA78-4E0C-829B-5E661C060809}" destId="{6E7CEC2B-1687-4EBC-A63C-BBE63EB1B4BD}" srcOrd="5" destOrd="0" presId="urn:microsoft.com/office/officeart/2005/8/layout/list1"/>
    <dgm:cxn modelId="{D982D12B-01B1-45FA-849E-697409B9A832}" type="presParOf" srcId="{690E23DB-AA78-4E0C-829B-5E661C060809}" destId="{120FE5AF-6F73-49A3-A394-7213B89E83E8}" srcOrd="6" destOrd="0" presId="urn:microsoft.com/office/officeart/2005/8/layout/list1"/>
    <dgm:cxn modelId="{1E40542F-FEF8-42B0-9551-D619249FB248}" type="presParOf" srcId="{690E23DB-AA78-4E0C-829B-5E661C060809}" destId="{9DD9D64E-2C80-4952-BDD2-A2B7F2D9AF31}" srcOrd="7" destOrd="0" presId="urn:microsoft.com/office/officeart/2005/8/layout/list1"/>
    <dgm:cxn modelId="{A16C813B-A87B-4C23-8EB6-E59B37FB58A0}" type="presParOf" srcId="{690E23DB-AA78-4E0C-829B-5E661C060809}" destId="{8C2DC8A2-FB12-41E9-BA82-C95B68F8EF04}" srcOrd="8" destOrd="0" presId="urn:microsoft.com/office/officeart/2005/8/layout/list1"/>
    <dgm:cxn modelId="{412E65FF-11A0-4B34-9E61-784A553DB483}" type="presParOf" srcId="{8C2DC8A2-FB12-41E9-BA82-C95B68F8EF04}" destId="{2523D77A-072A-4BED-A241-B3A4B5F27531}" srcOrd="0" destOrd="0" presId="urn:microsoft.com/office/officeart/2005/8/layout/list1"/>
    <dgm:cxn modelId="{3C241C71-B316-4277-A847-DB1BD736CE72}" type="presParOf" srcId="{8C2DC8A2-FB12-41E9-BA82-C95B68F8EF04}" destId="{626C2C35-363B-4BF4-9962-702BD044392B}" srcOrd="1" destOrd="0" presId="urn:microsoft.com/office/officeart/2005/8/layout/list1"/>
    <dgm:cxn modelId="{7157E91C-DBED-4182-8D1E-53654B505F30}" type="presParOf" srcId="{690E23DB-AA78-4E0C-829B-5E661C060809}" destId="{02024DFE-ECEB-4994-B3D1-26DB0F2BADF8}" srcOrd="9" destOrd="0" presId="urn:microsoft.com/office/officeart/2005/8/layout/list1"/>
    <dgm:cxn modelId="{0592FFAC-070F-4AD5-A31E-A1DC2B325A7B}" type="presParOf" srcId="{690E23DB-AA78-4E0C-829B-5E661C060809}" destId="{CFA669A2-53DF-4445-BCCE-4B09335779D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6297D58-429D-4B50-9A4A-C6541432D1B6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A11ADD9-A7D7-4D57-8371-B0CA9EE2CDC7}">
      <dgm:prSet phldrT="[Text]"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600" b="1" kern="1200">
              <a:latin typeface="+mn-lt"/>
              <a:ea typeface="+mn-ea"/>
              <a:cs typeface="Helvetica" panose="020B0604020202020204" pitchFamily="34" charset="0"/>
            </a:rPr>
            <a:t>Who’s eligible?</a:t>
          </a:r>
        </a:p>
      </dgm:t>
    </dgm:pt>
    <dgm:pt modelId="{E6286BB0-EB9C-4C5C-8B11-3EF658F5A472}" type="parTrans" cxnId="{16F2DC4F-37BE-41B0-A15F-0DD2B2C6C11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ABCB3C1-81A6-4BBB-BA1C-0A47817702BA}" type="sibTrans" cxnId="{16F2DC4F-37BE-41B0-A15F-0DD2B2C6C11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47DC497-99D3-4AEB-A8BA-065EC92B310B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sz="1400">
              <a:latin typeface="+mn-lt"/>
              <a:cs typeface="Helvetica" panose="020B0604020202020204" pitchFamily="34" charset="0"/>
            </a:rPr>
            <a:t>Full Time Employees </a:t>
          </a:r>
          <a:endParaRPr lang="en-US" sz="1400">
            <a:latin typeface="+mn-lt"/>
          </a:endParaRPr>
        </a:p>
      </dgm:t>
    </dgm:pt>
    <dgm:pt modelId="{025D1A6F-AC96-4C54-A3A3-80D10E69606C}" type="parTrans" cxnId="{FE7B1C86-691B-4782-9971-F8BA0C6590B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A0B82FB-1177-4CF7-B733-A53975994522}" type="sibTrans" cxnId="{FE7B1C86-691B-4782-9971-F8BA0C6590B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03B6FFC-901C-4037-ABE1-A3B7F34E5128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sz="1600" b="1" kern="1200">
              <a:latin typeface="+mn-lt"/>
              <a:ea typeface="+mn-ea"/>
              <a:cs typeface="Helvetica" panose="020B0604020202020204" pitchFamily="34" charset="0"/>
            </a:rPr>
            <a:t>Per Semester </a:t>
          </a:r>
        </a:p>
      </dgm:t>
    </dgm:pt>
    <dgm:pt modelId="{A25E12DF-E447-443C-9B2E-5B377C2BF49E}" type="parTrans" cxnId="{C7B6D075-C284-4D4D-B717-0013036B342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FACC782-B4C0-45CA-AF52-A04B312A9AC5}" type="sibTrans" cxnId="{C7B6D075-C284-4D4D-B717-0013036B342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B77E530-DB91-48E0-A9E9-6AAC08750A3A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sz="1400">
              <a:latin typeface="+mn-lt"/>
              <a:cs typeface="Helvetica" panose="020B0604020202020204" pitchFamily="34" charset="0"/>
            </a:rPr>
            <a:t>Employee: 6 credits </a:t>
          </a:r>
          <a:endParaRPr lang="en-US" sz="1400">
            <a:latin typeface="+mn-lt"/>
          </a:endParaRPr>
        </a:p>
      </dgm:t>
    </dgm:pt>
    <dgm:pt modelId="{08FC74D6-22F1-4702-8808-37FC58119D43}" type="parTrans" cxnId="{78A4812F-7E7B-4BB8-96B2-E008472BF31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6EB63B9-C38D-47B9-913A-03016EA8F15F}" type="sibTrans" cxnId="{78A4812F-7E7B-4BB8-96B2-E008472BF31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62B819F-39F5-4F57-973A-1F75D4B771FF}">
      <dgm:prSet custT="1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sz="1400">
              <a:latin typeface="+mn-lt"/>
              <a:cs typeface="Helvetica" panose="020B0604020202020204" pitchFamily="34" charset="0"/>
            </a:rPr>
            <a:t>Dependent Child (up to age 24) </a:t>
          </a:r>
        </a:p>
      </dgm:t>
    </dgm:pt>
    <dgm:pt modelId="{E9E9E1C5-8FF0-4952-80A5-D8424B5490B1}" type="sibTrans" cxnId="{2CF433C5-F11A-497F-AB91-5F69B987D5F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80A42C2-1FD7-4BDE-9124-FC076EF119DB}" type="parTrans" cxnId="{2CF433C5-F11A-497F-AB91-5F69B987D5F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551772C-2A1C-4A82-9485-9918722492E8}">
      <dgm:prSet custT="1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sz="1400">
              <a:latin typeface="+mn-lt"/>
              <a:cs typeface="Helvetica" panose="020B0604020202020204" pitchFamily="34" charset="0"/>
            </a:rPr>
            <a:t>Spouse </a:t>
          </a:r>
        </a:p>
      </dgm:t>
    </dgm:pt>
    <dgm:pt modelId="{BB2A101B-042F-468F-A3BD-890614590614}" type="sibTrans" cxnId="{035D649C-27FD-432F-B5A1-842D8D768B0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9B5A711-5481-490C-92B6-D1A816DC18B2}" type="parTrans" cxnId="{035D649C-27FD-432F-B5A1-842D8D768B0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2A2D2DE-95B2-4261-829B-CF17018E671A}">
      <dgm:prSet custT="1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sz="1400">
              <a:latin typeface="+mn-lt"/>
              <a:cs typeface="Helvetica" panose="020B0604020202020204" pitchFamily="34" charset="0"/>
            </a:rPr>
            <a:t>Dependent: 4 credits</a:t>
          </a:r>
        </a:p>
      </dgm:t>
    </dgm:pt>
    <dgm:pt modelId="{85639A33-F8B2-49C7-A324-915E90C8EA89}" type="parTrans" cxnId="{D5A60BD5-F33A-459C-A451-CD44EA56592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1C3CB19-1FBF-472A-91DC-1C25FEBC1B74}" type="sibTrans" cxnId="{D5A60BD5-F33A-459C-A451-CD44EA56592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0925FD0-0B4D-4BFA-AB62-EA60090FAB6C}">
      <dgm:prSet custT="1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sz="1400">
              <a:latin typeface="+mn-lt"/>
              <a:cs typeface="Helvetica" panose="020B0604020202020204" pitchFamily="34" charset="0"/>
            </a:rPr>
            <a:t>If employee does not use credits, dependent may use up to 10 credits</a:t>
          </a:r>
        </a:p>
      </dgm:t>
    </dgm:pt>
    <dgm:pt modelId="{C3BBE1D4-2BBA-48A8-94D6-6683563029DC}" type="parTrans" cxnId="{DB6DA484-89A6-4DA6-82B4-C8227CD5F36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633AE30-DD60-428E-9160-2E68EF25DA76}" type="sibTrans" cxnId="{DB6DA484-89A6-4DA6-82B4-C8227CD5F36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E0EEE80-D064-4FC3-B50C-BE5C8E5EC7FA}">
      <dgm:prSet custT="1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sz="1600" b="1" kern="1200">
              <a:latin typeface="+mn-lt"/>
              <a:ea typeface="+mn-ea"/>
              <a:cs typeface="Helvetica" panose="020B0604020202020204" pitchFamily="34" charset="0"/>
            </a:rPr>
            <a:t>Online Enrollment </a:t>
          </a:r>
        </a:p>
      </dgm:t>
    </dgm:pt>
    <dgm:pt modelId="{4B517FD7-E622-459F-8103-572E7395E13B}" type="parTrans" cxnId="{5E75EB8B-F5AE-4E6A-83B9-4FD06A861A6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DD93ADA-31EA-4AA8-B804-9E330EA9D6AA}" type="sibTrans" cxnId="{5E75EB8B-F5AE-4E6A-83B9-4FD06A861A6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D45EF58-9A93-403A-BBB9-9D8BC445F9C6}">
      <dgm:prSet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600" b="1" kern="1200">
              <a:latin typeface="+mn-lt"/>
              <a:ea typeface="+mn-ea"/>
              <a:cs typeface="Helvetica" panose="020B0604020202020204" pitchFamily="34" charset="0"/>
            </a:rPr>
            <a:t>Further Information</a:t>
          </a:r>
        </a:p>
      </dgm:t>
    </dgm:pt>
    <dgm:pt modelId="{768A4379-3DDC-4D34-87A7-83784460886F}" type="parTrans" cxnId="{640B84CD-09BB-48A2-852B-737B615509D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5EA65E0-5FBF-49CA-8F50-F09F5547F4BF}" type="sibTrans" cxnId="{640B84CD-09BB-48A2-852B-737B615509D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A4DA3D5-65F7-4D4C-9BB0-A52F05A8D60B}">
      <dgm:prSet custT="1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sz="1400">
              <a:latin typeface="+mn-lt"/>
              <a:cs typeface="Helvetica" panose="020B0604020202020204" pitchFamily="34" charset="0"/>
            </a:rPr>
            <a:t>305-348-4747 </a:t>
          </a:r>
        </a:p>
      </dgm:t>
    </dgm:pt>
    <dgm:pt modelId="{96583038-4926-40BB-8731-B94EE6776713}" type="parTrans" cxnId="{93C7F595-0B8C-40FB-B712-10F5191F8E7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5FA30EE-7379-46D0-ADDF-A732424CA8A2}" type="sibTrans" cxnId="{93C7F595-0B8C-40FB-B712-10F5191F8E7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482CEC8-89BF-4140-BC24-8209AC4FDF65}">
      <dgm:prSet custT="1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sz="1400" dirty="0">
              <a:latin typeface="+mn-lt"/>
              <a:cs typeface="Helvetica" panose="020B0604020202020204" pitchFamily="34" charset="0"/>
              <a:hlinkClick xmlns:r="http://schemas.openxmlformats.org/officeDocument/2006/relationships" r:id="rId1"/>
            </a:rPr>
            <a:t>Tuition Waiver Program Overview</a:t>
          </a:r>
          <a:endParaRPr lang="en-US" sz="1400" i="1" dirty="0">
            <a:latin typeface="+mn-lt"/>
            <a:cs typeface="Helvetica" panose="020B0604020202020204" pitchFamily="34" charset="0"/>
          </a:endParaRPr>
        </a:p>
      </dgm:t>
    </dgm:pt>
    <dgm:pt modelId="{1966B839-FB37-42AB-A72B-40894C357A29}" type="parTrans" cxnId="{EC63054A-70DF-47AC-B879-F55EEFEA9858}">
      <dgm:prSet/>
      <dgm:spPr/>
      <dgm:t>
        <a:bodyPr/>
        <a:lstStyle/>
        <a:p>
          <a:endParaRPr lang="en-US"/>
        </a:p>
      </dgm:t>
    </dgm:pt>
    <dgm:pt modelId="{BFB37105-DD5A-4E2D-9BF7-07CD9F4CF868}" type="sibTrans" cxnId="{EC63054A-70DF-47AC-B879-F55EEFEA9858}">
      <dgm:prSet/>
      <dgm:spPr/>
      <dgm:t>
        <a:bodyPr/>
        <a:lstStyle/>
        <a:p>
          <a:endParaRPr lang="en-US"/>
        </a:p>
      </dgm:t>
    </dgm:pt>
    <dgm:pt modelId="{5457D11B-4253-4385-8BEB-F8E0236FE674}">
      <dgm:prSet custT="1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sz="1400" i="1">
              <a:latin typeface="+mn-lt"/>
              <a:cs typeface="Helvetica" panose="020B0604020202020204" pitchFamily="34" charset="0"/>
            </a:rPr>
            <a:t>my.fiu.edu &gt; self-service</a:t>
          </a:r>
          <a:endParaRPr lang="en-US" sz="1400">
            <a:latin typeface="+mn-lt"/>
            <a:cs typeface="Helvetica" panose="020B0604020202020204" pitchFamily="34" charset="0"/>
          </a:endParaRPr>
        </a:p>
      </dgm:t>
    </dgm:pt>
    <dgm:pt modelId="{208EE035-9505-40FD-80B8-783309664814}" type="parTrans" cxnId="{28DF3269-7A96-47A4-9804-84016428A1E3}">
      <dgm:prSet/>
      <dgm:spPr/>
      <dgm:t>
        <a:bodyPr/>
        <a:lstStyle/>
        <a:p>
          <a:endParaRPr lang="en-US"/>
        </a:p>
      </dgm:t>
    </dgm:pt>
    <dgm:pt modelId="{56F0EB59-A589-4A35-9ED1-929777125520}" type="sibTrans" cxnId="{28DF3269-7A96-47A4-9804-84016428A1E3}">
      <dgm:prSet/>
      <dgm:spPr/>
      <dgm:t>
        <a:bodyPr/>
        <a:lstStyle/>
        <a:p>
          <a:endParaRPr lang="en-US"/>
        </a:p>
      </dgm:t>
    </dgm:pt>
    <dgm:pt modelId="{0FF986BA-F4FE-4614-90EE-58017224CC4E}">
      <dgm:prSet custT="1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sz="1400">
              <a:latin typeface="+mn-lt"/>
              <a:cs typeface="Helvetica" panose="020B0604020202020204" pitchFamily="34" charset="0"/>
            </a:rPr>
            <a:t>Edward Leao, </a:t>
          </a:r>
          <a:r>
            <a:rPr lang="en-US" sz="1400" i="1">
              <a:latin typeface="+mn-lt"/>
              <a:cs typeface="Helvetica" panose="020B0604020202020204" pitchFamily="34" charset="0"/>
            </a:rPr>
            <a:t>HR Service Center Manager</a:t>
          </a:r>
        </a:p>
      </dgm:t>
    </dgm:pt>
    <dgm:pt modelId="{0FE99962-3661-4E46-9A7E-880F34E22BA6}" type="parTrans" cxnId="{8EC370DB-1DF0-4ED3-A272-C1ED0B7A8A65}">
      <dgm:prSet/>
      <dgm:spPr/>
      <dgm:t>
        <a:bodyPr/>
        <a:lstStyle/>
        <a:p>
          <a:endParaRPr lang="en-US"/>
        </a:p>
      </dgm:t>
    </dgm:pt>
    <dgm:pt modelId="{F0B964AE-A18B-4A6A-AFEC-215F579465DA}" type="sibTrans" cxnId="{8EC370DB-1DF0-4ED3-A272-C1ED0B7A8A65}">
      <dgm:prSet/>
      <dgm:spPr/>
      <dgm:t>
        <a:bodyPr/>
        <a:lstStyle/>
        <a:p>
          <a:endParaRPr lang="en-US"/>
        </a:p>
      </dgm:t>
    </dgm:pt>
    <dgm:pt modelId="{FCE41DBE-1A41-42FA-A61C-A9E9F4856F57}" type="pres">
      <dgm:prSet presAssocID="{B6297D58-429D-4B50-9A4A-C6541432D1B6}" presName="linear" presStyleCnt="0">
        <dgm:presLayoutVars>
          <dgm:dir/>
          <dgm:animLvl val="lvl"/>
          <dgm:resizeHandles val="exact"/>
        </dgm:presLayoutVars>
      </dgm:prSet>
      <dgm:spPr/>
    </dgm:pt>
    <dgm:pt modelId="{A48EA061-5A3B-454B-9516-5DAB4B3AF729}" type="pres">
      <dgm:prSet presAssocID="{AA11ADD9-A7D7-4D57-8371-B0CA9EE2CDC7}" presName="parentLin" presStyleCnt="0"/>
      <dgm:spPr/>
    </dgm:pt>
    <dgm:pt modelId="{6C929729-3170-4006-9D56-1DCB21440536}" type="pres">
      <dgm:prSet presAssocID="{AA11ADD9-A7D7-4D57-8371-B0CA9EE2CDC7}" presName="parentLeftMargin" presStyleLbl="node1" presStyleIdx="0" presStyleCnt="4"/>
      <dgm:spPr/>
    </dgm:pt>
    <dgm:pt modelId="{432E19AF-5EA1-4818-A060-7004CBCC7176}" type="pres">
      <dgm:prSet presAssocID="{AA11ADD9-A7D7-4D57-8371-B0CA9EE2CDC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FD3A931-9917-4557-B4E4-F9BBB7CA242A}" type="pres">
      <dgm:prSet presAssocID="{AA11ADD9-A7D7-4D57-8371-B0CA9EE2CDC7}" presName="negativeSpace" presStyleCnt="0"/>
      <dgm:spPr/>
    </dgm:pt>
    <dgm:pt modelId="{39F80E10-AB66-42FD-9FD2-A9B770C95B03}" type="pres">
      <dgm:prSet presAssocID="{AA11ADD9-A7D7-4D57-8371-B0CA9EE2CDC7}" presName="childText" presStyleLbl="conFgAcc1" presStyleIdx="0" presStyleCnt="4">
        <dgm:presLayoutVars>
          <dgm:bulletEnabled val="1"/>
        </dgm:presLayoutVars>
      </dgm:prSet>
      <dgm:spPr/>
    </dgm:pt>
    <dgm:pt modelId="{51CADD45-E837-4ECB-B984-3B8AE88751C1}" type="pres">
      <dgm:prSet presAssocID="{8ABCB3C1-81A6-4BBB-BA1C-0A47817702BA}" presName="spaceBetweenRectangles" presStyleCnt="0"/>
      <dgm:spPr/>
    </dgm:pt>
    <dgm:pt modelId="{A8F234D4-A6E4-4520-95D8-424F24CDA521}" type="pres">
      <dgm:prSet presAssocID="{903B6FFC-901C-4037-ABE1-A3B7F34E5128}" presName="parentLin" presStyleCnt="0"/>
      <dgm:spPr/>
    </dgm:pt>
    <dgm:pt modelId="{4BE590C4-7703-4A33-B8C4-E36C39E5B055}" type="pres">
      <dgm:prSet presAssocID="{903B6FFC-901C-4037-ABE1-A3B7F34E5128}" presName="parentLeftMargin" presStyleLbl="node1" presStyleIdx="0" presStyleCnt="4"/>
      <dgm:spPr/>
    </dgm:pt>
    <dgm:pt modelId="{F7073FF9-E271-4A52-B630-FE85499CC759}" type="pres">
      <dgm:prSet presAssocID="{903B6FFC-901C-4037-ABE1-A3B7F34E512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9CB20C6-93E7-4EB6-BC8D-A5A341AC3C55}" type="pres">
      <dgm:prSet presAssocID="{903B6FFC-901C-4037-ABE1-A3B7F34E5128}" presName="negativeSpace" presStyleCnt="0"/>
      <dgm:spPr/>
    </dgm:pt>
    <dgm:pt modelId="{304D76EB-452B-4D33-BD8A-12E486518F6C}" type="pres">
      <dgm:prSet presAssocID="{903B6FFC-901C-4037-ABE1-A3B7F34E5128}" presName="childText" presStyleLbl="conFgAcc1" presStyleIdx="1" presStyleCnt="4">
        <dgm:presLayoutVars>
          <dgm:bulletEnabled val="1"/>
        </dgm:presLayoutVars>
      </dgm:prSet>
      <dgm:spPr/>
    </dgm:pt>
    <dgm:pt modelId="{4BF24CFA-0024-4271-8477-68F42F609C56}" type="pres">
      <dgm:prSet presAssocID="{3FACC782-B4C0-45CA-AF52-A04B312A9AC5}" presName="spaceBetweenRectangles" presStyleCnt="0"/>
      <dgm:spPr/>
    </dgm:pt>
    <dgm:pt modelId="{15D514C0-8630-455D-ABCC-A43504C4CADE}" type="pres">
      <dgm:prSet presAssocID="{CE0EEE80-D064-4FC3-B50C-BE5C8E5EC7FA}" presName="parentLin" presStyleCnt="0"/>
      <dgm:spPr/>
    </dgm:pt>
    <dgm:pt modelId="{3D9C69DC-B8EA-4D69-8E67-C9B9FEF8D2F4}" type="pres">
      <dgm:prSet presAssocID="{CE0EEE80-D064-4FC3-B50C-BE5C8E5EC7FA}" presName="parentLeftMargin" presStyleLbl="node1" presStyleIdx="1" presStyleCnt="4"/>
      <dgm:spPr/>
    </dgm:pt>
    <dgm:pt modelId="{ACC08122-5511-4B4C-9013-DD64175BFFAE}" type="pres">
      <dgm:prSet presAssocID="{CE0EEE80-D064-4FC3-B50C-BE5C8E5EC7F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9E915BE-ACCD-46C2-AFAF-D775154BE83F}" type="pres">
      <dgm:prSet presAssocID="{CE0EEE80-D064-4FC3-B50C-BE5C8E5EC7FA}" presName="negativeSpace" presStyleCnt="0"/>
      <dgm:spPr/>
    </dgm:pt>
    <dgm:pt modelId="{50E9A9CA-717B-4314-8593-AC62B6B5BD4D}" type="pres">
      <dgm:prSet presAssocID="{CE0EEE80-D064-4FC3-B50C-BE5C8E5EC7FA}" presName="childText" presStyleLbl="conFgAcc1" presStyleIdx="2" presStyleCnt="4">
        <dgm:presLayoutVars>
          <dgm:bulletEnabled val="1"/>
        </dgm:presLayoutVars>
      </dgm:prSet>
      <dgm:spPr/>
    </dgm:pt>
    <dgm:pt modelId="{D9A1287B-D0E8-48B7-8B31-EF3777CBA966}" type="pres">
      <dgm:prSet presAssocID="{9DD93ADA-31EA-4AA8-B804-9E330EA9D6AA}" presName="spaceBetweenRectangles" presStyleCnt="0"/>
      <dgm:spPr/>
    </dgm:pt>
    <dgm:pt modelId="{92847440-14BB-4123-8276-4A5156137B86}" type="pres">
      <dgm:prSet presAssocID="{FD45EF58-9A93-403A-BBB9-9D8BC445F9C6}" presName="parentLin" presStyleCnt="0"/>
      <dgm:spPr/>
    </dgm:pt>
    <dgm:pt modelId="{BDF728B2-F9DD-4F56-8B36-9C19E67D7899}" type="pres">
      <dgm:prSet presAssocID="{FD45EF58-9A93-403A-BBB9-9D8BC445F9C6}" presName="parentLeftMargin" presStyleLbl="node1" presStyleIdx="2" presStyleCnt="4"/>
      <dgm:spPr/>
    </dgm:pt>
    <dgm:pt modelId="{B077B9B4-E6CE-4C13-A5F5-0C5F7F8F499A}" type="pres">
      <dgm:prSet presAssocID="{FD45EF58-9A93-403A-BBB9-9D8BC445F9C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35D253D-6341-4D24-96F6-D2626673D5EE}" type="pres">
      <dgm:prSet presAssocID="{FD45EF58-9A93-403A-BBB9-9D8BC445F9C6}" presName="negativeSpace" presStyleCnt="0"/>
      <dgm:spPr/>
    </dgm:pt>
    <dgm:pt modelId="{88C652B1-4EB6-4B9D-89C7-1F1AD6F9809F}" type="pres">
      <dgm:prSet presAssocID="{FD45EF58-9A93-403A-BBB9-9D8BC445F9C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89B6804-C60D-4693-9A3A-C4A9475DA95E}" type="presOf" srcId="{AA11ADD9-A7D7-4D57-8371-B0CA9EE2CDC7}" destId="{432E19AF-5EA1-4818-A060-7004CBCC7176}" srcOrd="1" destOrd="0" presId="urn:microsoft.com/office/officeart/2005/8/layout/list1"/>
    <dgm:cxn modelId="{E09DF215-A62B-4E8E-8C54-B9C78B847003}" type="presOf" srcId="{F0925FD0-0B4D-4BFA-AB62-EA60090FAB6C}" destId="{304D76EB-452B-4D33-BD8A-12E486518F6C}" srcOrd="0" destOrd="2" presId="urn:microsoft.com/office/officeart/2005/8/layout/list1"/>
    <dgm:cxn modelId="{FCCCE821-941F-4C29-9604-D7B4C30272E5}" type="presOf" srcId="{12A2D2DE-95B2-4261-829B-CF17018E671A}" destId="{304D76EB-452B-4D33-BD8A-12E486518F6C}" srcOrd="0" destOrd="1" presId="urn:microsoft.com/office/officeart/2005/8/layout/list1"/>
    <dgm:cxn modelId="{78A4812F-7E7B-4BB8-96B2-E008472BF316}" srcId="{903B6FFC-901C-4037-ABE1-A3B7F34E5128}" destId="{FB77E530-DB91-48E0-A9E9-6AAC08750A3A}" srcOrd="0" destOrd="0" parTransId="{08FC74D6-22F1-4702-8808-37FC58119D43}" sibTransId="{76EB63B9-C38D-47B9-913A-03016EA8F15F}"/>
    <dgm:cxn modelId="{D523B239-103D-4FD6-BDD2-1762D11CE551}" type="presOf" srcId="{862B819F-39F5-4F57-973A-1F75D4B771FF}" destId="{39F80E10-AB66-42FD-9FD2-A9B770C95B03}" srcOrd="0" destOrd="1" presId="urn:microsoft.com/office/officeart/2005/8/layout/list1"/>
    <dgm:cxn modelId="{56C98260-421B-4A17-9F5E-60EB02B4796C}" type="presOf" srcId="{F482CEC8-89BF-4140-BC24-8209AC4FDF65}" destId="{88C652B1-4EB6-4B9D-89C7-1F1AD6F9809F}" srcOrd="0" destOrd="0" presId="urn:microsoft.com/office/officeart/2005/8/layout/list1"/>
    <dgm:cxn modelId="{7E611644-DE42-427D-A78A-9E5C885CAE82}" type="presOf" srcId="{CE0EEE80-D064-4FC3-B50C-BE5C8E5EC7FA}" destId="{ACC08122-5511-4B4C-9013-DD64175BFFAE}" srcOrd="1" destOrd="0" presId="urn:microsoft.com/office/officeart/2005/8/layout/list1"/>
    <dgm:cxn modelId="{D5257468-16D2-4C12-A08F-8C8526A3BF0F}" type="presOf" srcId="{903B6FFC-901C-4037-ABE1-A3B7F34E5128}" destId="{4BE590C4-7703-4A33-B8C4-E36C39E5B055}" srcOrd="0" destOrd="0" presId="urn:microsoft.com/office/officeart/2005/8/layout/list1"/>
    <dgm:cxn modelId="{28DF3269-7A96-47A4-9804-84016428A1E3}" srcId="{CE0EEE80-D064-4FC3-B50C-BE5C8E5EC7FA}" destId="{5457D11B-4253-4385-8BEB-F8E0236FE674}" srcOrd="0" destOrd="0" parTransId="{208EE035-9505-40FD-80B8-783309664814}" sibTransId="{56F0EB59-A589-4A35-9ED1-929777125520}"/>
    <dgm:cxn modelId="{EC63054A-70DF-47AC-B879-F55EEFEA9858}" srcId="{FD45EF58-9A93-403A-BBB9-9D8BC445F9C6}" destId="{F482CEC8-89BF-4140-BC24-8209AC4FDF65}" srcOrd="0" destOrd="0" parTransId="{1966B839-FB37-42AB-A72B-40894C357A29}" sibTransId="{BFB37105-DD5A-4E2D-9BF7-07CD9F4CF868}"/>
    <dgm:cxn modelId="{09A64C4F-7EC1-4EA9-B3A5-02660534DC3C}" type="presOf" srcId="{FB77E530-DB91-48E0-A9E9-6AAC08750A3A}" destId="{304D76EB-452B-4D33-BD8A-12E486518F6C}" srcOrd="0" destOrd="0" presId="urn:microsoft.com/office/officeart/2005/8/layout/list1"/>
    <dgm:cxn modelId="{16F2DC4F-37BE-41B0-A15F-0DD2B2C6C111}" srcId="{B6297D58-429D-4B50-9A4A-C6541432D1B6}" destId="{AA11ADD9-A7D7-4D57-8371-B0CA9EE2CDC7}" srcOrd="0" destOrd="0" parTransId="{E6286BB0-EB9C-4C5C-8B11-3EF658F5A472}" sibTransId="{8ABCB3C1-81A6-4BBB-BA1C-0A47817702BA}"/>
    <dgm:cxn modelId="{C7B6D075-C284-4D4D-B717-0013036B342A}" srcId="{B6297D58-429D-4B50-9A4A-C6541432D1B6}" destId="{903B6FFC-901C-4037-ABE1-A3B7F34E5128}" srcOrd="1" destOrd="0" parTransId="{A25E12DF-E447-443C-9B2E-5B377C2BF49E}" sibTransId="{3FACC782-B4C0-45CA-AF52-A04B312A9AC5}"/>
    <dgm:cxn modelId="{040F9058-D09F-41D5-93AB-203B58BE90C5}" type="presOf" srcId="{AA11ADD9-A7D7-4D57-8371-B0CA9EE2CDC7}" destId="{6C929729-3170-4006-9D56-1DCB21440536}" srcOrd="0" destOrd="0" presId="urn:microsoft.com/office/officeart/2005/8/layout/list1"/>
    <dgm:cxn modelId="{59CB5781-DD1C-4413-9006-B7D34F9FFD16}" type="presOf" srcId="{FD45EF58-9A93-403A-BBB9-9D8BC445F9C6}" destId="{B077B9B4-E6CE-4C13-A5F5-0C5F7F8F499A}" srcOrd="1" destOrd="0" presId="urn:microsoft.com/office/officeart/2005/8/layout/list1"/>
    <dgm:cxn modelId="{90354F83-145D-409A-8B4C-BB6EED028E9D}" type="presOf" srcId="{903B6FFC-901C-4037-ABE1-A3B7F34E5128}" destId="{F7073FF9-E271-4A52-B630-FE85499CC759}" srcOrd="1" destOrd="0" presId="urn:microsoft.com/office/officeart/2005/8/layout/list1"/>
    <dgm:cxn modelId="{DB6DA484-89A6-4DA6-82B4-C8227CD5F365}" srcId="{903B6FFC-901C-4037-ABE1-A3B7F34E5128}" destId="{F0925FD0-0B4D-4BFA-AB62-EA60090FAB6C}" srcOrd="2" destOrd="0" parTransId="{C3BBE1D4-2BBA-48A8-94D6-6683563029DC}" sibTransId="{7633AE30-DD60-428E-9160-2E68EF25DA76}"/>
    <dgm:cxn modelId="{FE7B1C86-691B-4782-9971-F8BA0C6590B4}" srcId="{AA11ADD9-A7D7-4D57-8371-B0CA9EE2CDC7}" destId="{847DC497-99D3-4AEB-A8BA-065EC92B310B}" srcOrd="0" destOrd="0" parTransId="{025D1A6F-AC96-4C54-A3A3-80D10E69606C}" sibTransId="{DA0B82FB-1177-4CF7-B733-A53975994522}"/>
    <dgm:cxn modelId="{5E75EB8B-F5AE-4E6A-83B9-4FD06A861A67}" srcId="{B6297D58-429D-4B50-9A4A-C6541432D1B6}" destId="{CE0EEE80-D064-4FC3-B50C-BE5C8E5EC7FA}" srcOrd="2" destOrd="0" parTransId="{4B517FD7-E622-459F-8103-572E7395E13B}" sibTransId="{9DD93ADA-31EA-4AA8-B804-9E330EA9D6AA}"/>
    <dgm:cxn modelId="{F131F792-20B5-4F65-9224-39755A6799F7}" type="presOf" srcId="{CE0EEE80-D064-4FC3-B50C-BE5C8E5EC7FA}" destId="{3D9C69DC-B8EA-4D69-8E67-C9B9FEF8D2F4}" srcOrd="0" destOrd="0" presId="urn:microsoft.com/office/officeart/2005/8/layout/list1"/>
    <dgm:cxn modelId="{93C7F595-0B8C-40FB-B712-10F5191F8E78}" srcId="{FD45EF58-9A93-403A-BBB9-9D8BC445F9C6}" destId="{6A4DA3D5-65F7-4D4C-9BB0-A52F05A8D60B}" srcOrd="2" destOrd="0" parTransId="{96583038-4926-40BB-8731-B94EE6776713}" sibTransId="{25FA30EE-7379-46D0-ADDF-A732424CA8A2}"/>
    <dgm:cxn modelId="{035D649C-27FD-432F-B5A1-842D8D768B0D}" srcId="{AA11ADD9-A7D7-4D57-8371-B0CA9EE2CDC7}" destId="{2551772C-2A1C-4A82-9485-9918722492E8}" srcOrd="2" destOrd="0" parTransId="{59B5A711-5481-490C-92B6-D1A816DC18B2}" sibTransId="{BB2A101B-042F-468F-A3BD-890614590614}"/>
    <dgm:cxn modelId="{7640DD9D-9707-4B2D-AF0D-117B917720F0}" type="presOf" srcId="{2551772C-2A1C-4A82-9485-9918722492E8}" destId="{39F80E10-AB66-42FD-9FD2-A9B770C95B03}" srcOrd="0" destOrd="2" presId="urn:microsoft.com/office/officeart/2005/8/layout/list1"/>
    <dgm:cxn modelId="{B5F4DE9E-67EE-4F1F-82D2-782E83B5FB20}" type="presOf" srcId="{FD45EF58-9A93-403A-BBB9-9D8BC445F9C6}" destId="{BDF728B2-F9DD-4F56-8B36-9C19E67D7899}" srcOrd="0" destOrd="0" presId="urn:microsoft.com/office/officeart/2005/8/layout/list1"/>
    <dgm:cxn modelId="{CC68E9A9-307B-49C0-9028-8497EDE726AB}" type="presOf" srcId="{847DC497-99D3-4AEB-A8BA-065EC92B310B}" destId="{39F80E10-AB66-42FD-9FD2-A9B770C95B03}" srcOrd="0" destOrd="0" presId="urn:microsoft.com/office/officeart/2005/8/layout/list1"/>
    <dgm:cxn modelId="{2CF433C5-F11A-497F-AB91-5F69B987D5F5}" srcId="{AA11ADD9-A7D7-4D57-8371-B0CA9EE2CDC7}" destId="{862B819F-39F5-4F57-973A-1F75D4B771FF}" srcOrd="1" destOrd="0" parTransId="{C80A42C2-1FD7-4BDE-9124-FC076EF119DB}" sibTransId="{E9E9E1C5-8FF0-4952-80A5-D8424B5490B1}"/>
    <dgm:cxn modelId="{79C41BCA-7A97-4292-9200-DD3F0CD833A9}" type="presOf" srcId="{0FF986BA-F4FE-4614-90EE-58017224CC4E}" destId="{88C652B1-4EB6-4B9D-89C7-1F1AD6F9809F}" srcOrd="0" destOrd="1" presId="urn:microsoft.com/office/officeart/2005/8/layout/list1"/>
    <dgm:cxn modelId="{640B84CD-09BB-48A2-852B-737B615509D5}" srcId="{B6297D58-429D-4B50-9A4A-C6541432D1B6}" destId="{FD45EF58-9A93-403A-BBB9-9D8BC445F9C6}" srcOrd="3" destOrd="0" parTransId="{768A4379-3DDC-4D34-87A7-83784460886F}" sibTransId="{15EA65E0-5FBF-49CA-8F50-F09F5547F4BF}"/>
    <dgm:cxn modelId="{D5A60BD5-F33A-459C-A451-CD44EA565927}" srcId="{903B6FFC-901C-4037-ABE1-A3B7F34E5128}" destId="{12A2D2DE-95B2-4261-829B-CF17018E671A}" srcOrd="1" destOrd="0" parTransId="{85639A33-F8B2-49C7-A324-915E90C8EA89}" sibTransId="{41C3CB19-1FBF-472A-91DC-1C25FEBC1B74}"/>
    <dgm:cxn modelId="{8EC370DB-1DF0-4ED3-A272-C1ED0B7A8A65}" srcId="{FD45EF58-9A93-403A-BBB9-9D8BC445F9C6}" destId="{0FF986BA-F4FE-4614-90EE-58017224CC4E}" srcOrd="1" destOrd="0" parTransId="{0FE99962-3661-4E46-9A7E-880F34E22BA6}" sibTransId="{F0B964AE-A18B-4A6A-AFEC-215F579465DA}"/>
    <dgm:cxn modelId="{7AF30DE4-2DD2-4118-B3F8-3F3A8BE6360E}" type="presOf" srcId="{B6297D58-429D-4B50-9A4A-C6541432D1B6}" destId="{FCE41DBE-1A41-42FA-A61C-A9E9F4856F57}" srcOrd="0" destOrd="0" presId="urn:microsoft.com/office/officeart/2005/8/layout/list1"/>
    <dgm:cxn modelId="{BA8B33EF-309D-4F99-9CFF-C5F4132B8AC4}" type="presOf" srcId="{5457D11B-4253-4385-8BEB-F8E0236FE674}" destId="{50E9A9CA-717B-4314-8593-AC62B6B5BD4D}" srcOrd="0" destOrd="0" presId="urn:microsoft.com/office/officeart/2005/8/layout/list1"/>
    <dgm:cxn modelId="{D27E0EF1-B798-43B8-9FBE-E688FE3E165D}" type="presOf" srcId="{6A4DA3D5-65F7-4D4C-9BB0-A52F05A8D60B}" destId="{88C652B1-4EB6-4B9D-89C7-1F1AD6F9809F}" srcOrd="0" destOrd="2" presId="urn:microsoft.com/office/officeart/2005/8/layout/list1"/>
    <dgm:cxn modelId="{A2F79506-424C-4593-B98C-F32EEBDF8914}" type="presParOf" srcId="{FCE41DBE-1A41-42FA-A61C-A9E9F4856F57}" destId="{A48EA061-5A3B-454B-9516-5DAB4B3AF729}" srcOrd="0" destOrd="0" presId="urn:microsoft.com/office/officeart/2005/8/layout/list1"/>
    <dgm:cxn modelId="{42AC968D-5AA1-403C-BDAF-2DC75592BF43}" type="presParOf" srcId="{A48EA061-5A3B-454B-9516-5DAB4B3AF729}" destId="{6C929729-3170-4006-9D56-1DCB21440536}" srcOrd="0" destOrd="0" presId="urn:microsoft.com/office/officeart/2005/8/layout/list1"/>
    <dgm:cxn modelId="{6D9510D7-BBE5-45C2-873E-91F944241942}" type="presParOf" srcId="{A48EA061-5A3B-454B-9516-5DAB4B3AF729}" destId="{432E19AF-5EA1-4818-A060-7004CBCC7176}" srcOrd="1" destOrd="0" presId="urn:microsoft.com/office/officeart/2005/8/layout/list1"/>
    <dgm:cxn modelId="{13058AB2-1841-496C-91FB-3D62B2E5D194}" type="presParOf" srcId="{FCE41DBE-1A41-42FA-A61C-A9E9F4856F57}" destId="{2FD3A931-9917-4557-B4E4-F9BBB7CA242A}" srcOrd="1" destOrd="0" presId="urn:microsoft.com/office/officeart/2005/8/layout/list1"/>
    <dgm:cxn modelId="{D16E0EE2-FC01-41A8-AF99-5C2A727D987D}" type="presParOf" srcId="{FCE41DBE-1A41-42FA-A61C-A9E9F4856F57}" destId="{39F80E10-AB66-42FD-9FD2-A9B770C95B03}" srcOrd="2" destOrd="0" presId="urn:microsoft.com/office/officeart/2005/8/layout/list1"/>
    <dgm:cxn modelId="{C25B11CB-4B7F-4FD4-B1ED-9E2F8723091D}" type="presParOf" srcId="{FCE41DBE-1A41-42FA-A61C-A9E9F4856F57}" destId="{51CADD45-E837-4ECB-B984-3B8AE88751C1}" srcOrd="3" destOrd="0" presId="urn:microsoft.com/office/officeart/2005/8/layout/list1"/>
    <dgm:cxn modelId="{D5CC91D5-1D60-4A12-90B1-68EC75149C83}" type="presParOf" srcId="{FCE41DBE-1A41-42FA-A61C-A9E9F4856F57}" destId="{A8F234D4-A6E4-4520-95D8-424F24CDA521}" srcOrd="4" destOrd="0" presId="urn:microsoft.com/office/officeart/2005/8/layout/list1"/>
    <dgm:cxn modelId="{87C94D65-5845-4DB5-8F3E-77A1654198A5}" type="presParOf" srcId="{A8F234D4-A6E4-4520-95D8-424F24CDA521}" destId="{4BE590C4-7703-4A33-B8C4-E36C39E5B055}" srcOrd="0" destOrd="0" presId="urn:microsoft.com/office/officeart/2005/8/layout/list1"/>
    <dgm:cxn modelId="{9D186674-822B-4581-8842-0B1494E416AC}" type="presParOf" srcId="{A8F234D4-A6E4-4520-95D8-424F24CDA521}" destId="{F7073FF9-E271-4A52-B630-FE85499CC759}" srcOrd="1" destOrd="0" presId="urn:microsoft.com/office/officeart/2005/8/layout/list1"/>
    <dgm:cxn modelId="{682D9CCC-8028-45FF-916E-D488505275EA}" type="presParOf" srcId="{FCE41DBE-1A41-42FA-A61C-A9E9F4856F57}" destId="{69CB20C6-93E7-4EB6-BC8D-A5A341AC3C55}" srcOrd="5" destOrd="0" presId="urn:microsoft.com/office/officeart/2005/8/layout/list1"/>
    <dgm:cxn modelId="{553B8277-A7E6-4C64-9CFC-532563DE03ED}" type="presParOf" srcId="{FCE41DBE-1A41-42FA-A61C-A9E9F4856F57}" destId="{304D76EB-452B-4D33-BD8A-12E486518F6C}" srcOrd="6" destOrd="0" presId="urn:microsoft.com/office/officeart/2005/8/layout/list1"/>
    <dgm:cxn modelId="{D88EC144-16BD-4901-B44D-94B7846E1ED7}" type="presParOf" srcId="{FCE41DBE-1A41-42FA-A61C-A9E9F4856F57}" destId="{4BF24CFA-0024-4271-8477-68F42F609C56}" srcOrd="7" destOrd="0" presId="urn:microsoft.com/office/officeart/2005/8/layout/list1"/>
    <dgm:cxn modelId="{AC901669-3912-42A2-B1F0-9DD87BFDC117}" type="presParOf" srcId="{FCE41DBE-1A41-42FA-A61C-A9E9F4856F57}" destId="{15D514C0-8630-455D-ABCC-A43504C4CADE}" srcOrd="8" destOrd="0" presId="urn:microsoft.com/office/officeart/2005/8/layout/list1"/>
    <dgm:cxn modelId="{BC7A4AEE-76C1-4B83-AFA0-4F959776F850}" type="presParOf" srcId="{15D514C0-8630-455D-ABCC-A43504C4CADE}" destId="{3D9C69DC-B8EA-4D69-8E67-C9B9FEF8D2F4}" srcOrd="0" destOrd="0" presId="urn:microsoft.com/office/officeart/2005/8/layout/list1"/>
    <dgm:cxn modelId="{A2D7AD79-0E0E-4149-BEF3-522D06BA2A54}" type="presParOf" srcId="{15D514C0-8630-455D-ABCC-A43504C4CADE}" destId="{ACC08122-5511-4B4C-9013-DD64175BFFAE}" srcOrd="1" destOrd="0" presId="urn:microsoft.com/office/officeart/2005/8/layout/list1"/>
    <dgm:cxn modelId="{562C034D-645C-4D43-A981-77897046A582}" type="presParOf" srcId="{FCE41DBE-1A41-42FA-A61C-A9E9F4856F57}" destId="{89E915BE-ACCD-46C2-AFAF-D775154BE83F}" srcOrd="9" destOrd="0" presId="urn:microsoft.com/office/officeart/2005/8/layout/list1"/>
    <dgm:cxn modelId="{CB98C138-627D-4272-9E3B-F17D8D3A5E55}" type="presParOf" srcId="{FCE41DBE-1A41-42FA-A61C-A9E9F4856F57}" destId="{50E9A9CA-717B-4314-8593-AC62B6B5BD4D}" srcOrd="10" destOrd="0" presId="urn:microsoft.com/office/officeart/2005/8/layout/list1"/>
    <dgm:cxn modelId="{B1EE7C28-9A1B-4882-8E85-A6E4E725836C}" type="presParOf" srcId="{FCE41DBE-1A41-42FA-A61C-A9E9F4856F57}" destId="{D9A1287B-D0E8-48B7-8B31-EF3777CBA966}" srcOrd="11" destOrd="0" presId="urn:microsoft.com/office/officeart/2005/8/layout/list1"/>
    <dgm:cxn modelId="{C7A5CA15-D744-437F-9E65-8BE5C4A31E8C}" type="presParOf" srcId="{FCE41DBE-1A41-42FA-A61C-A9E9F4856F57}" destId="{92847440-14BB-4123-8276-4A5156137B86}" srcOrd="12" destOrd="0" presId="urn:microsoft.com/office/officeart/2005/8/layout/list1"/>
    <dgm:cxn modelId="{FE07C51D-EED2-415A-BAD5-AC395EF4B5A8}" type="presParOf" srcId="{92847440-14BB-4123-8276-4A5156137B86}" destId="{BDF728B2-F9DD-4F56-8B36-9C19E67D7899}" srcOrd="0" destOrd="0" presId="urn:microsoft.com/office/officeart/2005/8/layout/list1"/>
    <dgm:cxn modelId="{3BB94615-2B2F-4C6A-BC97-B4F23483345D}" type="presParOf" srcId="{92847440-14BB-4123-8276-4A5156137B86}" destId="{B077B9B4-E6CE-4C13-A5F5-0C5F7F8F499A}" srcOrd="1" destOrd="0" presId="urn:microsoft.com/office/officeart/2005/8/layout/list1"/>
    <dgm:cxn modelId="{29921984-C8A8-4A80-BE3A-2E176815B061}" type="presParOf" srcId="{FCE41DBE-1A41-42FA-A61C-A9E9F4856F57}" destId="{135D253D-6341-4D24-96F6-D2626673D5EE}" srcOrd="13" destOrd="0" presId="urn:microsoft.com/office/officeart/2005/8/layout/list1"/>
    <dgm:cxn modelId="{92F30AFF-5E5E-4AF4-AD75-9CECE18DED47}" type="presParOf" srcId="{FCE41DBE-1A41-42FA-A61C-A9E9F4856F57}" destId="{88C652B1-4EB6-4B9D-89C7-1F1AD6F9809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0EAD3-4AE9-4DC3-9BF8-ADDB79737DE4}">
      <dsp:nvSpPr>
        <dsp:cNvPr id="0" name=""/>
        <dsp:cNvSpPr/>
      </dsp:nvSpPr>
      <dsp:spPr>
        <a:xfrm>
          <a:off x="348669" y="56025"/>
          <a:ext cx="1090494" cy="1090494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BF231-75C7-48C1-A072-BDBEC1B3E0BD}">
      <dsp:nvSpPr>
        <dsp:cNvPr id="0" name=""/>
        <dsp:cNvSpPr/>
      </dsp:nvSpPr>
      <dsp:spPr>
        <a:xfrm>
          <a:off x="581070" y="288426"/>
          <a:ext cx="625693" cy="6256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04560-5178-4137-9A15-57A3C4D613F4}">
      <dsp:nvSpPr>
        <dsp:cNvPr id="0" name=""/>
        <dsp:cNvSpPr/>
      </dsp:nvSpPr>
      <dsp:spPr>
        <a:xfrm>
          <a:off x="69" y="1486182"/>
          <a:ext cx="1787695" cy="715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>
              <a:solidFill>
                <a:srgbClr val="001236"/>
              </a:solidFill>
              <a:effectLst/>
            </a:rPr>
            <a:t>State Benefits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i="1" u="sng" kern="1200" dirty="0">
              <a:solidFill>
                <a:srgbClr val="001236"/>
              </a:solidFill>
            </a:rPr>
            <a:t>60</a:t>
          </a:r>
          <a:r>
            <a:rPr lang="en-US" sz="1600" b="1" i="1" u="none" kern="1200" dirty="0">
              <a:solidFill>
                <a:srgbClr val="001236"/>
              </a:solidFill>
            </a:rPr>
            <a:t> </a:t>
          </a:r>
          <a:r>
            <a:rPr lang="en-US" sz="1600" b="0" i="1" u="none" kern="1200" dirty="0">
              <a:solidFill>
                <a:srgbClr val="001236"/>
              </a:solidFill>
            </a:rPr>
            <a:t>Calendar Days</a:t>
          </a:r>
        </a:p>
      </dsp:txBody>
      <dsp:txXfrm>
        <a:off x="69" y="1486182"/>
        <a:ext cx="1787695" cy="715078"/>
      </dsp:txXfrm>
    </dsp:sp>
    <dsp:sp modelId="{CFEF5E6A-5EC0-4B9C-8E6B-38B57D79EF27}">
      <dsp:nvSpPr>
        <dsp:cNvPr id="0" name=""/>
        <dsp:cNvSpPr/>
      </dsp:nvSpPr>
      <dsp:spPr>
        <a:xfrm>
          <a:off x="2449211" y="56025"/>
          <a:ext cx="1090494" cy="1090494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lumMod val="25000"/>
            <a:lumOff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931103-9D5A-4E4E-B66E-744881D8914C}">
      <dsp:nvSpPr>
        <dsp:cNvPr id="0" name=""/>
        <dsp:cNvSpPr/>
      </dsp:nvSpPr>
      <dsp:spPr>
        <a:xfrm>
          <a:off x="2681612" y="288426"/>
          <a:ext cx="625693" cy="6256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CD308-41F8-409D-BE82-972D2FB5C2F3}">
      <dsp:nvSpPr>
        <dsp:cNvPr id="0" name=""/>
        <dsp:cNvSpPr/>
      </dsp:nvSpPr>
      <dsp:spPr>
        <a:xfrm>
          <a:off x="2100611" y="1486182"/>
          <a:ext cx="1787695" cy="715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>
              <a:solidFill>
                <a:srgbClr val="001236"/>
              </a:solidFill>
              <a:latin typeface="+mn-lt"/>
              <a:ea typeface="+mn-ea"/>
              <a:cs typeface="+mn-cs"/>
            </a:rPr>
            <a:t>FIU Benefits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i="1" u="sng" kern="1200" dirty="0">
              <a:solidFill>
                <a:srgbClr val="001236"/>
              </a:solidFill>
              <a:latin typeface="+mn-lt"/>
              <a:ea typeface="+mn-ea"/>
              <a:cs typeface="+mn-cs"/>
            </a:rPr>
            <a:t>90</a:t>
          </a:r>
          <a:r>
            <a:rPr lang="en-US" sz="1600" b="1" i="1" u="none" kern="1200" dirty="0">
              <a:solidFill>
                <a:srgbClr val="001236"/>
              </a:solidFill>
              <a:latin typeface="+mn-lt"/>
              <a:ea typeface="+mn-ea"/>
              <a:cs typeface="+mn-cs"/>
            </a:rPr>
            <a:t> </a:t>
          </a:r>
          <a:r>
            <a:rPr lang="en-US" sz="1600" b="0" i="1" u="none" kern="1200" dirty="0">
              <a:solidFill>
                <a:srgbClr val="001236"/>
              </a:solidFill>
              <a:effectLst/>
              <a:latin typeface="+mn-lt"/>
              <a:ea typeface="+mn-ea"/>
              <a:cs typeface="+mn-cs"/>
            </a:rPr>
            <a:t>Calendar Days</a:t>
          </a:r>
        </a:p>
      </dsp:txBody>
      <dsp:txXfrm>
        <a:off x="2100611" y="1486182"/>
        <a:ext cx="1787695" cy="7150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3E84B-CA8F-4101-B69B-DABAC74A423C}">
      <dsp:nvSpPr>
        <dsp:cNvPr id="0" name=""/>
        <dsp:cNvSpPr/>
      </dsp:nvSpPr>
      <dsp:spPr>
        <a:xfrm>
          <a:off x="0" y="255757"/>
          <a:ext cx="508503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655" tIns="249936" rIns="39465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i="1" kern="1200">
              <a:latin typeface="+mn-lt"/>
            </a:rPr>
            <a:t>Job-protected medical leave of absence:</a:t>
          </a:r>
          <a:endParaRPr lang="en-US" sz="1200" kern="1200">
            <a:latin typeface="+mn-lt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200" kern="1200">
              <a:latin typeface="+mn-lt"/>
            </a:rPr>
            <a:t>Serious health condition of employee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200" kern="1200">
              <a:latin typeface="+mn-lt"/>
            </a:rPr>
            <a:t>Birth or adoption of a child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200" kern="1200">
              <a:latin typeface="+mn-lt"/>
            </a:rPr>
            <a:t>Care for a spouse, parent, or a child with a serious health condition</a:t>
          </a:r>
        </a:p>
      </dsp:txBody>
      <dsp:txXfrm>
        <a:off x="0" y="255757"/>
        <a:ext cx="5085030" cy="1285200"/>
      </dsp:txXfrm>
    </dsp:sp>
    <dsp:sp modelId="{51571886-F251-4A49-B418-5B63099CA95C}">
      <dsp:nvSpPr>
        <dsp:cNvPr id="0" name=""/>
        <dsp:cNvSpPr/>
      </dsp:nvSpPr>
      <dsp:spPr>
        <a:xfrm>
          <a:off x="254251" y="78637"/>
          <a:ext cx="3559521" cy="35424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4541" tIns="0" rIns="13454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</a:rPr>
            <a:t>Family Medical Leave of Absence </a:t>
          </a:r>
          <a:r>
            <a:rPr lang="en-US" sz="1100" b="1" kern="1200" dirty="0">
              <a:latin typeface="+mn-lt"/>
            </a:rPr>
            <a:t>(FMLA)</a:t>
          </a:r>
          <a:endParaRPr lang="en-US" sz="1600" kern="1200" dirty="0">
            <a:latin typeface="+mn-lt"/>
          </a:endParaRPr>
        </a:p>
      </dsp:txBody>
      <dsp:txXfrm>
        <a:off x="271544" y="95930"/>
        <a:ext cx="3524935" cy="319654"/>
      </dsp:txXfrm>
    </dsp:sp>
    <dsp:sp modelId="{396B52AF-2FE6-4DA4-BEB7-8C67AFA386B4}">
      <dsp:nvSpPr>
        <dsp:cNvPr id="0" name=""/>
        <dsp:cNvSpPr/>
      </dsp:nvSpPr>
      <dsp:spPr>
        <a:xfrm>
          <a:off x="0" y="1782877"/>
          <a:ext cx="5085030" cy="109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364301"/>
              <a:satOff val="-41729"/>
              <a:lumOff val="229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655" tIns="249936" rIns="39465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200" kern="1200">
              <a:latin typeface="+mn-lt"/>
            </a:rPr>
            <a:t>Medical (Non-FMLA)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200" kern="1200">
              <a:latin typeface="+mn-lt"/>
            </a:rPr>
            <a:t>Military leave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200" kern="1200">
              <a:latin typeface="+mn-lt"/>
            </a:rPr>
            <a:t>Personal Leave without Pay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200" kern="1200">
              <a:latin typeface="+mn-lt"/>
            </a:rPr>
            <a:t>Professional Development</a:t>
          </a:r>
        </a:p>
      </dsp:txBody>
      <dsp:txXfrm>
        <a:off x="0" y="1782877"/>
        <a:ext cx="5085030" cy="1096200"/>
      </dsp:txXfrm>
    </dsp:sp>
    <dsp:sp modelId="{FEF80ED8-6E49-4AA9-9F71-1ABC9E9067F8}">
      <dsp:nvSpPr>
        <dsp:cNvPr id="0" name=""/>
        <dsp:cNvSpPr/>
      </dsp:nvSpPr>
      <dsp:spPr>
        <a:xfrm>
          <a:off x="254251" y="1605757"/>
          <a:ext cx="3559521" cy="354240"/>
        </a:xfrm>
        <a:prstGeom prst="roundRect">
          <a:avLst/>
        </a:prstGeom>
        <a:solidFill>
          <a:schemeClr val="accent1">
            <a:shade val="80000"/>
            <a:hueOff val="364301"/>
            <a:satOff val="-41729"/>
            <a:lumOff val="229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4541" tIns="0" rIns="13454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</a:rPr>
            <a:t>Leaves of Absence</a:t>
          </a:r>
          <a:endParaRPr lang="en-US" sz="1600" kern="1200" dirty="0">
            <a:latin typeface="+mn-lt"/>
          </a:endParaRPr>
        </a:p>
      </dsp:txBody>
      <dsp:txXfrm>
        <a:off x="271544" y="1623050"/>
        <a:ext cx="3524935" cy="319654"/>
      </dsp:txXfrm>
    </dsp:sp>
    <dsp:sp modelId="{9CC1AA3C-505F-4118-8EEB-B00ADC1C3501}">
      <dsp:nvSpPr>
        <dsp:cNvPr id="0" name=""/>
        <dsp:cNvSpPr/>
      </dsp:nvSpPr>
      <dsp:spPr>
        <a:xfrm>
          <a:off x="0" y="3120997"/>
          <a:ext cx="5085030" cy="1852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728601"/>
              <a:satOff val="-83459"/>
              <a:lumOff val="459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655" tIns="249936" rIns="39465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200" b="1" kern="1200" noProof="0">
              <a:latin typeface="+mn-lt"/>
              <a:ea typeface="+mn-ea"/>
              <a:cs typeface="+mn-cs"/>
            </a:rPr>
            <a:t>Sick Leave Pool </a:t>
          </a:r>
          <a:endParaRPr lang="en-US" sz="1200" b="1" kern="1200">
            <a:latin typeface="+mn-lt"/>
            <a:ea typeface="+mn-ea"/>
            <a:cs typeface="+mn-cs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</a:pPr>
          <a:r>
            <a:rPr lang="en-US" sz="1200" kern="1200" noProof="0" dirty="0">
              <a:latin typeface="+mn-lt"/>
              <a:ea typeface="+mn-ea"/>
              <a:cs typeface="+mn-cs"/>
            </a:rPr>
            <a:t>Employee's own illness – </a:t>
          </a:r>
          <a:r>
            <a:rPr lang="en-US" sz="1200" b="1" kern="1200" noProof="0" dirty="0">
              <a:solidFill>
                <a:schemeClr val="accent3"/>
              </a:solidFill>
              <a:latin typeface="+mn-lt"/>
              <a:ea typeface="+mn-ea"/>
              <a:cs typeface="+mn-cs"/>
            </a:rPr>
            <a:t>up to 480 hours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</a:pPr>
          <a:r>
            <a:rPr lang="en-US" sz="1200" kern="1200" noProof="0">
              <a:latin typeface="+mn-lt"/>
              <a:ea typeface="+mn-ea"/>
              <a:cs typeface="+mn-cs"/>
            </a:rPr>
            <a:t>Enrollment after 6 months of employment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</a:pPr>
          <a:r>
            <a:rPr lang="en-US" sz="1200" kern="1200" noProof="0">
              <a:latin typeface="+mn-lt"/>
              <a:ea typeface="+mn-ea"/>
              <a:cs typeface="+mn-cs"/>
            </a:rPr>
            <a:t>Initial donation of 8 hours, annual donation of 4 hours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</a:pPr>
          <a:r>
            <a:rPr lang="en-US" sz="1200" kern="1200" noProof="0">
              <a:latin typeface="+mn-lt"/>
              <a:ea typeface="+mn-ea"/>
              <a:cs typeface="+mn-cs"/>
            </a:rPr>
            <a:t>Part time employee would make contributions base Full Time Equivalency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q"/>
          </a:pPr>
          <a:r>
            <a:rPr lang="en-US" sz="1200" b="1" kern="1200" noProof="0">
              <a:latin typeface="+mn-lt"/>
              <a:ea typeface="+mn-ea"/>
              <a:cs typeface="+mn-cs"/>
            </a:rPr>
            <a:t>Catastrophic Pool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</a:pPr>
          <a:r>
            <a:rPr lang="en-US" sz="1200" kern="1200" noProof="0" dirty="0">
              <a:latin typeface="+mn-lt"/>
              <a:ea typeface="+mn-ea"/>
              <a:cs typeface="+mn-cs"/>
            </a:rPr>
            <a:t>Donations from Department – </a:t>
          </a:r>
          <a:r>
            <a:rPr lang="en-US" sz="1200" b="1" kern="1200" noProof="0" dirty="0">
              <a:solidFill>
                <a:schemeClr val="accent3"/>
              </a:solidFill>
              <a:latin typeface="+mn-lt"/>
              <a:ea typeface="+mn-ea"/>
              <a:cs typeface="+mn-cs"/>
            </a:rPr>
            <a:t>up to 480 hours</a:t>
          </a:r>
        </a:p>
      </dsp:txBody>
      <dsp:txXfrm>
        <a:off x="0" y="3120997"/>
        <a:ext cx="5085030" cy="1852200"/>
      </dsp:txXfrm>
    </dsp:sp>
    <dsp:sp modelId="{2983377F-1031-4F6C-B16F-BC36409DE6E8}">
      <dsp:nvSpPr>
        <dsp:cNvPr id="0" name=""/>
        <dsp:cNvSpPr/>
      </dsp:nvSpPr>
      <dsp:spPr>
        <a:xfrm>
          <a:off x="254251" y="2943877"/>
          <a:ext cx="3559521" cy="354240"/>
        </a:xfrm>
        <a:prstGeom prst="roundRect">
          <a:avLst/>
        </a:prstGeom>
        <a:solidFill>
          <a:schemeClr val="accent1">
            <a:shade val="80000"/>
            <a:hueOff val="728601"/>
            <a:satOff val="-83459"/>
            <a:lumOff val="459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4541" tIns="0" rIns="13454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None/>
          </a:pPr>
          <a:r>
            <a:rPr lang="en-US" sz="1600" b="1" kern="1200" noProof="0" dirty="0">
              <a:latin typeface="+mn-lt"/>
              <a:ea typeface="+mn-ea"/>
              <a:cs typeface="+mn-cs"/>
            </a:rPr>
            <a:t>Continuation</a:t>
          </a:r>
          <a:r>
            <a:rPr kumimoji="0" lang="en-US" sz="1600" b="1" i="0" u="none" strike="noStrike" kern="1200" cap="none" spc="0" normalizeH="0" baseline="0" noProof="0" dirty="0">
              <a:effectLst/>
              <a:uLnTx/>
              <a:uFillTx/>
              <a:latin typeface="+mn-lt"/>
              <a:ea typeface="+mn-ea"/>
              <a:cs typeface="Helvetica" panose="020B0604020202020204" pitchFamily="34" charset="0"/>
            </a:rPr>
            <a:t> </a:t>
          </a:r>
          <a:r>
            <a:rPr lang="en-US" sz="1600" b="1" kern="1200" noProof="0" dirty="0">
              <a:latin typeface="+mn-lt"/>
              <a:ea typeface="+mn-ea"/>
              <a:cs typeface="+mn-cs"/>
            </a:rPr>
            <a:t>of Salary Programs</a:t>
          </a:r>
          <a:endParaRPr lang="en-US" sz="1600" b="1" kern="1200" dirty="0">
            <a:latin typeface="+mn-lt"/>
            <a:ea typeface="+mn-ea"/>
            <a:cs typeface="+mn-cs"/>
          </a:endParaRPr>
        </a:p>
      </dsp:txBody>
      <dsp:txXfrm>
        <a:off x="271544" y="2961170"/>
        <a:ext cx="3524935" cy="3196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0EAD3-4AE9-4DC3-9BF8-ADDB79737DE4}">
      <dsp:nvSpPr>
        <dsp:cNvPr id="0" name=""/>
        <dsp:cNvSpPr/>
      </dsp:nvSpPr>
      <dsp:spPr>
        <a:xfrm>
          <a:off x="348669" y="56025"/>
          <a:ext cx="1090494" cy="1090494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BF231-75C7-48C1-A072-BDBEC1B3E0BD}">
      <dsp:nvSpPr>
        <dsp:cNvPr id="0" name=""/>
        <dsp:cNvSpPr/>
      </dsp:nvSpPr>
      <dsp:spPr>
        <a:xfrm>
          <a:off x="581070" y="288426"/>
          <a:ext cx="625693" cy="6256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04560-5178-4137-9A15-57A3C4D613F4}">
      <dsp:nvSpPr>
        <dsp:cNvPr id="0" name=""/>
        <dsp:cNvSpPr/>
      </dsp:nvSpPr>
      <dsp:spPr>
        <a:xfrm>
          <a:off x="69" y="1486182"/>
          <a:ext cx="1787695" cy="715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>
              <a:solidFill>
                <a:srgbClr val="001236"/>
              </a:solidFill>
              <a:effectLst/>
            </a:rPr>
            <a:t>State Benefits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i="1" u="sng" kern="1200">
              <a:solidFill>
                <a:srgbClr val="001236"/>
              </a:solidFill>
            </a:rPr>
            <a:t>60</a:t>
          </a:r>
          <a:r>
            <a:rPr lang="en-US" sz="1600" b="1" i="1" u="none" kern="1200">
              <a:solidFill>
                <a:srgbClr val="001236"/>
              </a:solidFill>
            </a:rPr>
            <a:t> </a:t>
          </a:r>
          <a:r>
            <a:rPr lang="en-US" sz="1600" b="0" i="1" u="none" kern="1200">
              <a:solidFill>
                <a:srgbClr val="001236"/>
              </a:solidFill>
            </a:rPr>
            <a:t>Calendar Days</a:t>
          </a:r>
        </a:p>
      </dsp:txBody>
      <dsp:txXfrm>
        <a:off x="69" y="1486182"/>
        <a:ext cx="1787695" cy="715078"/>
      </dsp:txXfrm>
    </dsp:sp>
    <dsp:sp modelId="{CFEF5E6A-5EC0-4B9C-8E6B-38B57D79EF27}">
      <dsp:nvSpPr>
        <dsp:cNvPr id="0" name=""/>
        <dsp:cNvSpPr/>
      </dsp:nvSpPr>
      <dsp:spPr>
        <a:xfrm>
          <a:off x="2449211" y="56025"/>
          <a:ext cx="1090494" cy="1090494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lumMod val="25000"/>
            <a:lumOff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931103-9D5A-4E4E-B66E-744881D8914C}">
      <dsp:nvSpPr>
        <dsp:cNvPr id="0" name=""/>
        <dsp:cNvSpPr/>
      </dsp:nvSpPr>
      <dsp:spPr>
        <a:xfrm>
          <a:off x="2681612" y="288426"/>
          <a:ext cx="625693" cy="6256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CD308-41F8-409D-BE82-972D2FB5C2F3}">
      <dsp:nvSpPr>
        <dsp:cNvPr id="0" name=""/>
        <dsp:cNvSpPr/>
      </dsp:nvSpPr>
      <dsp:spPr>
        <a:xfrm>
          <a:off x="2100611" y="1486182"/>
          <a:ext cx="1787695" cy="715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>
              <a:solidFill>
                <a:srgbClr val="001236"/>
              </a:solidFill>
              <a:latin typeface="+mn-lt"/>
              <a:ea typeface="+mn-ea"/>
              <a:cs typeface="+mn-cs"/>
            </a:rPr>
            <a:t>FIU Benefits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i="1" u="sng" kern="1200">
              <a:solidFill>
                <a:srgbClr val="001236"/>
              </a:solidFill>
              <a:latin typeface="+mn-lt"/>
              <a:ea typeface="+mn-ea"/>
              <a:cs typeface="+mn-cs"/>
            </a:rPr>
            <a:t>90</a:t>
          </a:r>
          <a:r>
            <a:rPr lang="en-US" sz="1600" b="1" i="1" u="none" kern="1200">
              <a:solidFill>
                <a:srgbClr val="001236"/>
              </a:solidFill>
              <a:latin typeface="+mn-lt"/>
              <a:ea typeface="+mn-ea"/>
              <a:cs typeface="+mn-cs"/>
            </a:rPr>
            <a:t> </a:t>
          </a:r>
          <a:r>
            <a:rPr lang="en-US" sz="1600" b="0" i="1" u="none" kern="1200">
              <a:solidFill>
                <a:srgbClr val="001236"/>
              </a:solidFill>
              <a:effectLst/>
              <a:latin typeface="+mn-lt"/>
              <a:ea typeface="+mn-ea"/>
              <a:cs typeface="+mn-cs"/>
            </a:rPr>
            <a:t>Calendar Days</a:t>
          </a:r>
        </a:p>
      </dsp:txBody>
      <dsp:txXfrm>
        <a:off x="2100611" y="1486182"/>
        <a:ext cx="1787695" cy="715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195C5-0BF5-4BAD-B056-5F6F86F0D8AF}">
      <dsp:nvSpPr>
        <dsp:cNvPr id="0" name=""/>
        <dsp:cNvSpPr/>
      </dsp:nvSpPr>
      <dsp:spPr>
        <a:xfrm>
          <a:off x="456800" y="0"/>
          <a:ext cx="1522037" cy="66653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bg1"/>
              </a:solidFill>
              <a:latin typeface="+mn-lt"/>
              <a:cs typeface="Helvetica" panose="020B0604020202020204" pitchFamily="34" charset="0"/>
            </a:rPr>
            <a:t>Standard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bg1"/>
              </a:solidFill>
              <a:latin typeface="+mn-lt"/>
              <a:cs typeface="Helvetica" panose="020B0604020202020204" pitchFamily="34" charset="0"/>
            </a:rPr>
            <a:t>HMO</a:t>
          </a:r>
        </a:p>
      </dsp:txBody>
      <dsp:txXfrm>
        <a:off x="476322" y="19522"/>
        <a:ext cx="1482993" cy="627493"/>
      </dsp:txXfrm>
    </dsp:sp>
    <dsp:sp modelId="{D7A3A8B7-6E80-4F78-AFB6-C94B4AA0D2AF}">
      <dsp:nvSpPr>
        <dsp:cNvPr id="0" name=""/>
        <dsp:cNvSpPr/>
      </dsp:nvSpPr>
      <dsp:spPr>
        <a:xfrm>
          <a:off x="609004" y="666537"/>
          <a:ext cx="155803" cy="502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2230"/>
              </a:lnTo>
              <a:lnTo>
                <a:pt x="155803" y="50223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E07BD-AA95-4BDB-865B-9FB73A9A0BF5}">
      <dsp:nvSpPr>
        <dsp:cNvPr id="0" name=""/>
        <dsp:cNvSpPr/>
      </dsp:nvSpPr>
      <dsp:spPr>
        <a:xfrm>
          <a:off x="764807" y="835498"/>
          <a:ext cx="1218237" cy="6665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+mn-lt"/>
              <a:cs typeface="Helvetica" panose="020B0604020202020204" pitchFamily="34" charset="0"/>
            </a:rPr>
            <a:t>Network only</a:t>
          </a:r>
        </a:p>
      </dsp:txBody>
      <dsp:txXfrm>
        <a:off x="784329" y="855020"/>
        <a:ext cx="1179193" cy="627493"/>
      </dsp:txXfrm>
    </dsp:sp>
    <dsp:sp modelId="{18D96B5A-1660-4CD6-BDE4-BD061BB543AA}">
      <dsp:nvSpPr>
        <dsp:cNvPr id="0" name=""/>
        <dsp:cNvSpPr/>
      </dsp:nvSpPr>
      <dsp:spPr>
        <a:xfrm>
          <a:off x="609004" y="666537"/>
          <a:ext cx="155803" cy="1335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5401"/>
              </a:lnTo>
              <a:lnTo>
                <a:pt x="155803" y="133540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CA8AD6-6989-4611-9130-B515CC31E428}">
      <dsp:nvSpPr>
        <dsp:cNvPr id="0" name=""/>
        <dsp:cNvSpPr/>
      </dsp:nvSpPr>
      <dsp:spPr>
        <a:xfrm>
          <a:off x="764807" y="1668669"/>
          <a:ext cx="1218237" cy="6665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+mn-lt"/>
              <a:cs typeface="Helvetica" panose="020B0604020202020204" pitchFamily="34" charset="0"/>
            </a:rPr>
            <a:t>No Deductible</a:t>
          </a:r>
        </a:p>
      </dsp:txBody>
      <dsp:txXfrm>
        <a:off x="784329" y="1688191"/>
        <a:ext cx="1179193" cy="627493"/>
      </dsp:txXfrm>
    </dsp:sp>
    <dsp:sp modelId="{DDA4D333-8686-4243-8A77-C938D4C4AFD1}">
      <dsp:nvSpPr>
        <dsp:cNvPr id="0" name=""/>
        <dsp:cNvSpPr/>
      </dsp:nvSpPr>
      <dsp:spPr>
        <a:xfrm>
          <a:off x="609004" y="666537"/>
          <a:ext cx="155803" cy="2168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8572"/>
              </a:lnTo>
              <a:lnTo>
                <a:pt x="155803" y="216857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D485AA-E1C3-4FD5-985D-A0AFB18692CD}">
      <dsp:nvSpPr>
        <dsp:cNvPr id="0" name=""/>
        <dsp:cNvSpPr/>
      </dsp:nvSpPr>
      <dsp:spPr>
        <a:xfrm>
          <a:off x="764807" y="2501841"/>
          <a:ext cx="1218237" cy="6665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+mn-lt"/>
              <a:cs typeface="Helvetica" panose="020B0604020202020204" pitchFamily="34" charset="0"/>
            </a:rPr>
            <a:t>Set Copayments</a:t>
          </a:r>
        </a:p>
      </dsp:txBody>
      <dsp:txXfrm>
        <a:off x="784329" y="2521363"/>
        <a:ext cx="1179193" cy="627493"/>
      </dsp:txXfrm>
    </dsp:sp>
    <dsp:sp modelId="{6BEA48FD-78FB-48A5-BB11-F82924DF2801}">
      <dsp:nvSpPr>
        <dsp:cNvPr id="0" name=""/>
        <dsp:cNvSpPr/>
      </dsp:nvSpPr>
      <dsp:spPr>
        <a:xfrm>
          <a:off x="609004" y="666537"/>
          <a:ext cx="155803" cy="3001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1744"/>
              </a:lnTo>
              <a:lnTo>
                <a:pt x="155803" y="300174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5D480-6802-48BE-8BB0-A20AE6B458ED}">
      <dsp:nvSpPr>
        <dsp:cNvPr id="0" name=""/>
        <dsp:cNvSpPr/>
      </dsp:nvSpPr>
      <dsp:spPr>
        <a:xfrm>
          <a:off x="764807" y="3335012"/>
          <a:ext cx="1066459" cy="666537"/>
        </a:xfrm>
        <a:prstGeom prst="roundRect">
          <a:avLst>
            <a:gd name="adj" fmla="val 10000"/>
          </a:avLst>
        </a:pr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latin typeface="+mn-lt"/>
            <a:cs typeface="Helvetica" panose="020B0604020202020204" pitchFamily="34" charset="0"/>
          </a:endParaRPr>
        </a:p>
      </dsp:txBody>
      <dsp:txXfrm>
        <a:off x="784329" y="3354534"/>
        <a:ext cx="1027415" cy="627493"/>
      </dsp:txXfrm>
    </dsp:sp>
    <dsp:sp modelId="{A885105B-561A-49EF-BA0B-8C3A77F74E2B}">
      <dsp:nvSpPr>
        <dsp:cNvPr id="0" name=""/>
        <dsp:cNvSpPr/>
      </dsp:nvSpPr>
      <dsp:spPr>
        <a:xfrm>
          <a:off x="2268221" y="0"/>
          <a:ext cx="1553964" cy="66653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bg1"/>
              </a:solidFill>
              <a:latin typeface="+mn-lt"/>
              <a:cs typeface="Helvetica" panose="020B0604020202020204" pitchFamily="34" charset="0"/>
            </a:rPr>
            <a:t>Standard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bg1"/>
              </a:solidFill>
              <a:latin typeface="+mn-lt"/>
              <a:cs typeface="Helvetica" panose="020B0604020202020204" pitchFamily="34" charset="0"/>
            </a:rPr>
            <a:t>PPO</a:t>
          </a:r>
        </a:p>
      </dsp:txBody>
      <dsp:txXfrm>
        <a:off x="2287743" y="19522"/>
        <a:ext cx="1514920" cy="627493"/>
      </dsp:txXfrm>
    </dsp:sp>
    <dsp:sp modelId="{2E0F15A7-CA23-414A-9CA9-A01363FA9354}">
      <dsp:nvSpPr>
        <dsp:cNvPr id="0" name=""/>
        <dsp:cNvSpPr/>
      </dsp:nvSpPr>
      <dsp:spPr>
        <a:xfrm>
          <a:off x="2423617" y="666537"/>
          <a:ext cx="155401" cy="493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665"/>
              </a:lnTo>
              <a:lnTo>
                <a:pt x="155401" y="49366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D3B743-C55A-4933-9503-23B78B4BBB05}">
      <dsp:nvSpPr>
        <dsp:cNvPr id="0" name=""/>
        <dsp:cNvSpPr/>
      </dsp:nvSpPr>
      <dsp:spPr>
        <a:xfrm>
          <a:off x="2579019" y="826933"/>
          <a:ext cx="1439922" cy="6665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+mn-lt"/>
              <a:cs typeface="Helvetica" panose="020B0604020202020204" pitchFamily="34" charset="0"/>
            </a:rPr>
            <a:t>In or Out of Network</a:t>
          </a:r>
        </a:p>
      </dsp:txBody>
      <dsp:txXfrm>
        <a:off x="2598541" y="846455"/>
        <a:ext cx="1400878" cy="627493"/>
      </dsp:txXfrm>
    </dsp:sp>
    <dsp:sp modelId="{386B9971-1643-4D46-AC08-FAA410CEB970}">
      <dsp:nvSpPr>
        <dsp:cNvPr id="0" name=""/>
        <dsp:cNvSpPr/>
      </dsp:nvSpPr>
      <dsp:spPr>
        <a:xfrm>
          <a:off x="2423617" y="666537"/>
          <a:ext cx="131662" cy="1352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2804"/>
              </a:lnTo>
              <a:lnTo>
                <a:pt x="131662" y="135280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469A84-6837-4EB8-8D0B-161F9A071F80}">
      <dsp:nvSpPr>
        <dsp:cNvPr id="0" name=""/>
        <dsp:cNvSpPr/>
      </dsp:nvSpPr>
      <dsp:spPr>
        <a:xfrm>
          <a:off x="2555280" y="1686073"/>
          <a:ext cx="1430324" cy="6665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+mn-lt"/>
              <a:cs typeface="Helvetica" panose="020B0604020202020204" pitchFamily="34" charset="0"/>
            </a:rPr>
            <a:t>Low Deductible</a:t>
          </a:r>
        </a:p>
      </dsp:txBody>
      <dsp:txXfrm>
        <a:off x="2574802" y="1705595"/>
        <a:ext cx="1391280" cy="627493"/>
      </dsp:txXfrm>
    </dsp:sp>
    <dsp:sp modelId="{0DAACE44-FDC1-421E-85F1-D7D1C841E43F}">
      <dsp:nvSpPr>
        <dsp:cNvPr id="0" name=""/>
        <dsp:cNvSpPr/>
      </dsp:nvSpPr>
      <dsp:spPr>
        <a:xfrm>
          <a:off x="2423617" y="666537"/>
          <a:ext cx="245826" cy="2168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8572"/>
              </a:lnTo>
              <a:lnTo>
                <a:pt x="245826" y="216857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47D6F-13F1-47F7-8CC7-AAD271692927}">
      <dsp:nvSpPr>
        <dsp:cNvPr id="0" name=""/>
        <dsp:cNvSpPr/>
      </dsp:nvSpPr>
      <dsp:spPr>
        <a:xfrm>
          <a:off x="2669444" y="2501841"/>
          <a:ext cx="1179535" cy="6665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+mn-lt"/>
              <a:cs typeface="Helvetica" panose="020B0604020202020204" pitchFamily="34" charset="0"/>
            </a:rPr>
            <a:t>Set Copayments</a:t>
          </a:r>
        </a:p>
      </dsp:txBody>
      <dsp:txXfrm>
        <a:off x="2688966" y="2521363"/>
        <a:ext cx="1140491" cy="627493"/>
      </dsp:txXfrm>
    </dsp:sp>
    <dsp:sp modelId="{25725C6D-3614-4D96-91CE-3EB9D174D8EF}">
      <dsp:nvSpPr>
        <dsp:cNvPr id="0" name=""/>
        <dsp:cNvSpPr/>
      </dsp:nvSpPr>
      <dsp:spPr>
        <a:xfrm>
          <a:off x="2423617" y="666537"/>
          <a:ext cx="202880" cy="3001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1744"/>
              </a:lnTo>
              <a:lnTo>
                <a:pt x="202880" y="300174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DCF78-9D3F-4BA1-BDDF-AB8A727A7039}">
      <dsp:nvSpPr>
        <dsp:cNvPr id="0" name=""/>
        <dsp:cNvSpPr/>
      </dsp:nvSpPr>
      <dsp:spPr>
        <a:xfrm>
          <a:off x="2626498" y="3335012"/>
          <a:ext cx="1066459" cy="666537"/>
        </a:xfrm>
        <a:prstGeom prst="roundRect">
          <a:avLst>
            <a:gd name="adj" fmla="val 10000"/>
          </a:avLst>
        </a:pr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i="0" kern="1200">
            <a:latin typeface="+mn-lt"/>
            <a:cs typeface="Helvetica" panose="020B0604020202020204" pitchFamily="34" charset="0"/>
          </a:endParaRPr>
        </a:p>
      </dsp:txBody>
      <dsp:txXfrm>
        <a:off x="2646020" y="3354534"/>
        <a:ext cx="1027415" cy="627493"/>
      </dsp:txXfrm>
    </dsp:sp>
    <dsp:sp modelId="{B908AA69-C31E-4598-A0EC-E0F5E045EF8C}">
      <dsp:nvSpPr>
        <dsp:cNvPr id="0" name=""/>
        <dsp:cNvSpPr/>
      </dsp:nvSpPr>
      <dsp:spPr>
        <a:xfrm>
          <a:off x="4251942" y="0"/>
          <a:ext cx="1925212" cy="666537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solidFill>
            <a:schemeClr val="accent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+mn-lt"/>
              <a:cs typeface="Helvetica" panose="020B0604020202020204" pitchFamily="34" charset="0"/>
            </a:rPr>
            <a:t>High-Deductible  HMO</a:t>
          </a:r>
        </a:p>
      </dsp:txBody>
      <dsp:txXfrm>
        <a:off x="4271464" y="19522"/>
        <a:ext cx="1886168" cy="627493"/>
      </dsp:txXfrm>
    </dsp:sp>
    <dsp:sp modelId="{F0075803-28D4-409E-9A0A-8CC4FAECD2E5}">
      <dsp:nvSpPr>
        <dsp:cNvPr id="0" name=""/>
        <dsp:cNvSpPr/>
      </dsp:nvSpPr>
      <dsp:spPr>
        <a:xfrm>
          <a:off x="4444463" y="666537"/>
          <a:ext cx="93468" cy="493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665"/>
              </a:lnTo>
              <a:lnTo>
                <a:pt x="93468" y="49366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84D09E-E2CF-44E8-BF36-7CE99F657149}">
      <dsp:nvSpPr>
        <dsp:cNvPr id="0" name=""/>
        <dsp:cNvSpPr/>
      </dsp:nvSpPr>
      <dsp:spPr>
        <a:xfrm>
          <a:off x="4537932" y="826933"/>
          <a:ext cx="1497906" cy="6665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+mn-lt"/>
              <a:cs typeface="Helvetica" panose="020B0604020202020204" pitchFamily="34" charset="0"/>
            </a:rPr>
            <a:t>Network only</a:t>
          </a:r>
          <a:endParaRPr lang="en-US" sz="1400" b="1" i="0" kern="1200">
            <a:latin typeface="+mn-lt"/>
            <a:cs typeface="Helvetica" panose="020B0604020202020204" pitchFamily="34" charset="0"/>
          </a:endParaRPr>
        </a:p>
      </dsp:txBody>
      <dsp:txXfrm>
        <a:off x="4557454" y="846455"/>
        <a:ext cx="1458862" cy="627493"/>
      </dsp:txXfrm>
    </dsp:sp>
    <dsp:sp modelId="{87F54ED1-57CC-426A-A2E1-6DD91D2D2F6E}">
      <dsp:nvSpPr>
        <dsp:cNvPr id="0" name=""/>
        <dsp:cNvSpPr/>
      </dsp:nvSpPr>
      <dsp:spPr>
        <a:xfrm>
          <a:off x="4444463" y="666537"/>
          <a:ext cx="203623" cy="1352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2804"/>
              </a:lnTo>
              <a:lnTo>
                <a:pt x="203623" y="135280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916FC-9E73-4C09-AF18-7C05E294C8ED}">
      <dsp:nvSpPr>
        <dsp:cNvPr id="0" name=""/>
        <dsp:cNvSpPr/>
      </dsp:nvSpPr>
      <dsp:spPr>
        <a:xfrm>
          <a:off x="4648086" y="1686073"/>
          <a:ext cx="1396027" cy="6665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+mn-lt"/>
              <a:cs typeface="Helvetica" panose="020B0604020202020204" pitchFamily="34" charset="0"/>
            </a:rPr>
            <a:t>Higher Deductible</a:t>
          </a:r>
        </a:p>
      </dsp:txBody>
      <dsp:txXfrm>
        <a:off x="4667608" y="1705595"/>
        <a:ext cx="1356983" cy="627493"/>
      </dsp:txXfrm>
    </dsp:sp>
    <dsp:sp modelId="{93D206E9-F92F-4FC3-A58D-50CB862D3155}">
      <dsp:nvSpPr>
        <dsp:cNvPr id="0" name=""/>
        <dsp:cNvSpPr/>
      </dsp:nvSpPr>
      <dsp:spPr>
        <a:xfrm>
          <a:off x="4444463" y="666537"/>
          <a:ext cx="203623" cy="2155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5515"/>
              </a:lnTo>
              <a:lnTo>
                <a:pt x="203623" y="215551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8DF13-EBBA-44A2-8DE1-3E1FC8FA9D16}">
      <dsp:nvSpPr>
        <dsp:cNvPr id="0" name=""/>
        <dsp:cNvSpPr/>
      </dsp:nvSpPr>
      <dsp:spPr>
        <a:xfrm>
          <a:off x="4648086" y="2488783"/>
          <a:ext cx="1360343" cy="6665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+mn-lt"/>
              <a:cs typeface="Helvetica" panose="020B0604020202020204" pitchFamily="34" charset="0"/>
            </a:rPr>
            <a:t>% of Cost after Deductible</a:t>
          </a:r>
          <a:endParaRPr lang="en-US" sz="1400" b="0" kern="1200" dirty="0">
            <a:latin typeface="+mn-lt"/>
            <a:cs typeface="Helvetica" panose="020B0604020202020204" pitchFamily="34" charset="0"/>
          </a:endParaRPr>
        </a:p>
      </dsp:txBody>
      <dsp:txXfrm>
        <a:off x="4667608" y="2508305"/>
        <a:ext cx="1321299" cy="627493"/>
      </dsp:txXfrm>
    </dsp:sp>
    <dsp:sp modelId="{B5E808BA-FCB0-44CC-8871-5D6D3E67BD51}">
      <dsp:nvSpPr>
        <dsp:cNvPr id="0" name=""/>
        <dsp:cNvSpPr/>
      </dsp:nvSpPr>
      <dsp:spPr>
        <a:xfrm>
          <a:off x="4444463" y="666537"/>
          <a:ext cx="143517" cy="3001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1744"/>
              </a:lnTo>
              <a:lnTo>
                <a:pt x="143517" y="300174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BD2C62-B117-4EC0-A559-31B13A9450A7}">
      <dsp:nvSpPr>
        <dsp:cNvPr id="0" name=""/>
        <dsp:cNvSpPr/>
      </dsp:nvSpPr>
      <dsp:spPr>
        <a:xfrm>
          <a:off x="4587981" y="3335012"/>
          <a:ext cx="1066459" cy="666537"/>
        </a:xfrm>
        <a:prstGeom prst="roundRect">
          <a:avLst>
            <a:gd name="adj" fmla="val 10000"/>
          </a:avLst>
        </a:pr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latin typeface="+mn-lt"/>
            <a:cs typeface="Helvetica" panose="020B0604020202020204" pitchFamily="34" charset="0"/>
          </a:endParaRPr>
        </a:p>
      </dsp:txBody>
      <dsp:txXfrm>
        <a:off x="4607503" y="3354534"/>
        <a:ext cx="1027415" cy="627493"/>
      </dsp:txXfrm>
    </dsp:sp>
    <dsp:sp modelId="{2AB1473A-52FA-443A-982E-85FB1CA667ED}">
      <dsp:nvSpPr>
        <dsp:cNvPr id="0" name=""/>
        <dsp:cNvSpPr/>
      </dsp:nvSpPr>
      <dsp:spPr>
        <a:xfrm>
          <a:off x="6413455" y="0"/>
          <a:ext cx="1927891" cy="666537"/>
        </a:xfrm>
        <a:prstGeom prst="roundRect">
          <a:avLst>
            <a:gd name="adj" fmla="val 10000"/>
          </a:avLst>
        </a:prstGeom>
        <a:solidFill>
          <a:srgbClr val="002060"/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+mn-lt"/>
              <a:cs typeface="Helvetica" panose="020B0604020202020204" pitchFamily="34" charset="0"/>
            </a:rPr>
            <a:t>High-Deductible  PPO</a:t>
          </a:r>
        </a:p>
      </dsp:txBody>
      <dsp:txXfrm>
        <a:off x="6432977" y="19522"/>
        <a:ext cx="1888847" cy="627493"/>
      </dsp:txXfrm>
    </dsp:sp>
    <dsp:sp modelId="{74EBD65E-0BDD-4B6C-8177-0A910C35268E}">
      <dsp:nvSpPr>
        <dsp:cNvPr id="0" name=""/>
        <dsp:cNvSpPr/>
      </dsp:nvSpPr>
      <dsp:spPr>
        <a:xfrm>
          <a:off x="6606244" y="666537"/>
          <a:ext cx="190704" cy="493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665"/>
              </a:lnTo>
              <a:lnTo>
                <a:pt x="190704" y="49366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CE360-FECA-4898-B93F-7B46C16BF116}">
      <dsp:nvSpPr>
        <dsp:cNvPr id="0" name=""/>
        <dsp:cNvSpPr/>
      </dsp:nvSpPr>
      <dsp:spPr>
        <a:xfrm>
          <a:off x="6796948" y="826933"/>
          <a:ext cx="1497906" cy="6665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+mn-lt"/>
              <a:cs typeface="Helvetica" panose="020B0604020202020204" pitchFamily="34" charset="0"/>
            </a:rPr>
            <a:t>In or Out of Network</a:t>
          </a:r>
          <a:endParaRPr lang="en-US" sz="1400" b="1" i="0" kern="1200">
            <a:latin typeface="+mn-lt"/>
            <a:cs typeface="Helvetica" panose="020B0604020202020204" pitchFamily="34" charset="0"/>
          </a:endParaRPr>
        </a:p>
      </dsp:txBody>
      <dsp:txXfrm>
        <a:off x="6816470" y="846455"/>
        <a:ext cx="1458862" cy="627493"/>
      </dsp:txXfrm>
    </dsp:sp>
    <dsp:sp modelId="{1DE5F468-245C-432A-958B-D9D3AA0735D6}">
      <dsp:nvSpPr>
        <dsp:cNvPr id="0" name=""/>
        <dsp:cNvSpPr/>
      </dsp:nvSpPr>
      <dsp:spPr>
        <a:xfrm>
          <a:off x="6606244" y="666537"/>
          <a:ext cx="300016" cy="1352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2804"/>
              </a:lnTo>
              <a:lnTo>
                <a:pt x="300016" y="135280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D04564-C763-4DAA-9090-6E2A21AE5EAC}">
      <dsp:nvSpPr>
        <dsp:cNvPr id="0" name=""/>
        <dsp:cNvSpPr/>
      </dsp:nvSpPr>
      <dsp:spPr>
        <a:xfrm>
          <a:off x="6906261" y="1686073"/>
          <a:ext cx="1260896" cy="6665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+mn-lt"/>
              <a:cs typeface="Helvetica" panose="020B0604020202020204" pitchFamily="34" charset="0"/>
            </a:rPr>
            <a:t>Higher Deductible</a:t>
          </a:r>
          <a:endParaRPr lang="en-US" sz="1400" b="1" kern="1200">
            <a:solidFill>
              <a:schemeClr val="tx1"/>
            </a:solidFill>
            <a:latin typeface="+mn-lt"/>
            <a:cs typeface="Helvetica" panose="020B0604020202020204" pitchFamily="34" charset="0"/>
          </a:endParaRPr>
        </a:p>
      </dsp:txBody>
      <dsp:txXfrm>
        <a:off x="6925783" y="1705595"/>
        <a:ext cx="1221852" cy="627493"/>
      </dsp:txXfrm>
    </dsp:sp>
    <dsp:sp modelId="{49C9E2B9-EE65-426F-8A99-997B3BD01F8F}">
      <dsp:nvSpPr>
        <dsp:cNvPr id="0" name=""/>
        <dsp:cNvSpPr/>
      </dsp:nvSpPr>
      <dsp:spPr>
        <a:xfrm>
          <a:off x="6606244" y="666537"/>
          <a:ext cx="190704" cy="2168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8572"/>
              </a:lnTo>
              <a:lnTo>
                <a:pt x="190704" y="216857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397F0-C40E-451C-B0B4-F6DEF936649B}">
      <dsp:nvSpPr>
        <dsp:cNvPr id="0" name=""/>
        <dsp:cNvSpPr/>
      </dsp:nvSpPr>
      <dsp:spPr>
        <a:xfrm>
          <a:off x="6796948" y="2501841"/>
          <a:ext cx="1513529" cy="6665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+mn-lt"/>
              <a:cs typeface="Helvetica" panose="020B0604020202020204" pitchFamily="34" charset="0"/>
            </a:rPr>
            <a:t>% of Cost after Deductible</a:t>
          </a:r>
        </a:p>
      </dsp:txBody>
      <dsp:txXfrm>
        <a:off x="6816470" y="2521363"/>
        <a:ext cx="1474485" cy="627493"/>
      </dsp:txXfrm>
    </dsp:sp>
    <dsp:sp modelId="{B91707A1-387C-467C-BC83-96C3C36244CD}">
      <dsp:nvSpPr>
        <dsp:cNvPr id="0" name=""/>
        <dsp:cNvSpPr/>
      </dsp:nvSpPr>
      <dsp:spPr>
        <a:xfrm>
          <a:off x="6606244" y="666537"/>
          <a:ext cx="240753" cy="3001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1744"/>
              </a:lnTo>
              <a:lnTo>
                <a:pt x="240753" y="300174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B3A10D-45B5-462F-83E5-B4AF61A9CEC3}">
      <dsp:nvSpPr>
        <dsp:cNvPr id="0" name=""/>
        <dsp:cNvSpPr/>
      </dsp:nvSpPr>
      <dsp:spPr>
        <a:xfrm>
          <a:off x="6846997" y="3335012"/>
          <a:ext cx="1066459" cy="666537"/>
        </a:xfrm>
        <a:prstGeom prst="roundRect">
          <a:avLst>
            <a:gd name="adj" fmla="val 10000"/>
          </a:avLst>
        </a:pr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latin typeface="+mn-lt"/>
            <a:cs typeface="Helvetica" panose="020B0604020202020204" pitchFamily="34" charset="0"/>
          </a:endParaRPr>
        </a:p>
      </dsp:txBody>
      <dsp:txXfrm>
        <a:off x="6866519" y="3354534"/>
        <a:ext cx="1027415" cy="6274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85411-47DC-47C9-8975-79CB08067996}">
      <dsp:nvSpPr>
        <dsp:cNvPr id="0" name=""/>
        <dsp:cNvSpPr/>
      </dsp:nvSpPr>
      <dsp:spPr>
        <a:xfrm>
          <a:off x="0" y="315928"/>
          <a:ext cx="7532915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638" tIns="312420" rIns="58463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500" kern="1200">
              <a:latin typeface="+mn-lt"/>
            </a:rPr>
            <a:t> </a:t>
          </a:r>
          <a:r>
            <a:rPr lang="en-US" sz="1500" b="1" kern="1200">
              <a:solidFill>
                <a:schemeClr val="accent3"/>
              </a:solidFill>
              <a:latin typeface="+mn-lt"/>
            </a:rPr>
            <a:t>Individual – $50/month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500" b="1" kern="1200">
              <a:latin typeface="+mn-lt"/>
            </a:rPr>
            <a:t> </a:t>
          </a:r>
          <a:r>
            <a:rPr lang="en-US" sz="1500" b="1" kern="1200">
              <a:solidFill>
                <a:schemeClr val="accent3"/>
              </a:solidFill>
              <a:latin typeface="+mn-lt"/>
            </a:rPr>
            <a:t>Family – $180/month</a:t>
          </a:r>
        </a:p>
      </dsp:txBody>
      <dsp:txXfrm>
        <a:off x="0" y="315928"/>
        <a:ext cx="7532915" cy="874125"/>
      </dsp:txXfrm>
    </dsp:sp>
    <dsp:sp modelId="{26C7EAE3-6AF4-452D-8499-FC081B555B2B}">
      <dsp:nvSpPr>
        <dsp:cNvPr id="0" name=""/>
        <dsp:cNvSpPr/>
      </dsp:nvSpPr>
      <dsp:spPr>
        <a:xfrm>
          <a:off x="376645" y="94528"/>
          <a:ext cx="5273040" cy="4428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308" tIns="0" rIns="19930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+mn-lt"/>
            </a:rPr>
            <a:t>Standard Plan</a:t>
          </a:r>
        </a:p>
      </dsp:txBody>
      <dsp:txXfrm>
        <a:off x="398261" y="116144"/>
        <a:ext cx="5229808" cy="399568"/>
      </dsp:txXfrm>
    </dsp:sp>
    <dsp:sp modelId="{96597D77-6C90-4CA4-9480-11D9B0FB4B4E}">
      <dsp:nvSpPr>
        <dsp:cNvPr id="0" name=""/>
        <dsp:cNvSpPr/>
      </dsp:nvSpPr>
      <dsp:spPr>
        <a:xfrm>
          <a:off x="0" y="1492453"/>
          <a:ext cx="7532915" cy="1606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364301"/>
              <a:satOff val="-41729"/>
              <a:lumOff val="2298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638" tIns="312420" rIns="58463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500" kern="1200" dirty="0">
              <a:latin typeface="+mn-lt"/>
            </a:rPr>
            <a:t> </a:t>
          </a:r>
          <a:r>
            <a:rPr lang="en-US" sz="1500" b="1" kern="1200" dirty="0">
              <a:solidFill>
                <a:schemeClr val="accent3"/>
              </a:solidFill>
              <a:latin typeface="+mn-lt"/>
            </a:rPr>
            <a:t>Individual – $15/month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500" b="1" kern="1200">
              <a:latin typeface="+mn-lt"/>
            </a:rPr>
            <a:t> </a:t>
          </a:r>
          <a:r>
            <a:rPr lang="en-US" sz="1500" b="1" kern="1200">
              <a:solidFill>
                <a:schemeClr val="accent3"/>
              </a:solidFill>
              <a:latin typeface="+mn-lt"/>
            </a:rPr>
            <a:t>Family – $64.30 /month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500" kern="1200" dirty="0">
              <a:latin typeface="+mn-lt"/>
              <a:cs typeface="Helvetica" panose="020B0604020202020204" pitchFamily="34" charset="0"/>
            </a:rPr>
            <a:t> Eligible for </a:t>
          </a:r>
          <a:r>
            <a:rPr lang="en-US" sz="1500" b="1" kern="1200" dirty="0">
              <a:latin typeface="+mn-lt"/>
              <a:cs typeface="Helvetica" panose="020B0604020202020204" pitchFamily="34" charset="0"/>
            </a:rPr>
            <a:t>Health Savings Account (HSA) </a:t>
          </a:r>
          <a:r>
            <a:rPr lang="en-US" sz="1500" b="0" kern="1200" dirty="0">
              <a:latin typeface="+mn-lt"/>
              <a:cs typeface="Helvetica" panose="020B0604020202020204" pitchFamily="34" charset="0"/>
            </a:rPr>
            <a:t>with </a:t>
          </a:r>
          <a:r>
            <a:rPr lang="en-US" sz="1500" kern="1200" dirty="0">
              <a:latin typeface="+mn-lt"/>
              <a:cs typeface="Helvetica" panose="020B0604020202020204" pitchFamily="34" charset="0"/>
            </a:rPr>
            <a:t>State Contributions of:</a:t>
          </a:r>
          <a:endParaRPr lang="en-US" sz="1500" kern="1200" dirty="0">
            <a:latin typeface="+mn-lt"/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500" kern="1200">
              <a:latin typeface="+mn-lt"/>
              <a:cs typeface="Helvetica" panose="020B0604020202020204" pitchFamily="34" charset="0"/>
            </a:rPr>
            <a:t>Up to $500/year (Individual)</a:t>
          </a:r>
          <a:endParaRPr lang="en-US" sz="1500" kern="1200">
            <a:latin typeface="+mn-lt"/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500" kern="1200">
              <a:latin typeface="+mn-lt"/>
              <a:cs typeface="Helvetica" panose="020B0604020202020204" pitchFamily="34" charset="0"/>
            </a:rPr>
            <a:t>Up to $1000/year (Family)</a:t>
          </a:r>
          <a:endParaRPr lang="en-US" sz="1500" kern="1200">
            <a:latin typeface="+mn-lt"/>
          </a:endParaRPr>
        </a:p>
      </dsp:txBody>
      <dsp:txXfrm>
        <a:off x="0" y="1492453"/>
        <a:ext cx="7532915" cy="1606500"/>
      </dsp:txXfrm>
    </dsp:sp>
    <dsp:sp modelId="{0658FBA4-C0F7-4C73-94A9-9A0F7367CCF8}">
      <dsp:nvSpPr>
        <dsp:cNvPr id="0" name=""/>
        <dsp:cNvSpPr/>
      </dsp:nvSpPr>
      <dsp:spPr>
        <a:xfrm>
          <a:off x="376645" y="1271053"/>
          <a:ext cx="5273040" cy="4428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64301"/>
                <a:satOff val="-41729"/>
                <a:lumOff val="22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64301"/>
                <a:satOff val="-41729"/>
                <a:lumOff val="22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64301"/>
                <a:satOff val="-41729"/>
                <a:lumOff val="22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308" tIns="0" rIns="19930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</a:rPr>
            <a:t>High-Deductible Plan</a:t>
          </a:r>
        </a:p>
      </dsp:txBody>
      <dsp:txXfrm>
        <a:off x="398261" y="1292669"/>
        <a:ext cx="5229808" cy="399568"/>
      </dsp:txXfrm>
    </dsp:sp>
    <dsp:sp modelId="{8DC976C4-3BBD-4EAE-8B6D-751CEA6B0B91}">
      <dsp:nvSpPr>
        <dsp:cNvPr id="0" name=""/>
        <dsp:cNvSpPr/>
      </dsp:nvSpPr>
      <dsp:spPr>
        <a:xfrm>
          <a:off x="0" y="3401354"/>
          <a:ext cx="7532915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728601"/>
              <a:satOff val="-83459"/>
              <a:lumOff val="459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638" tIns="312420" rIns="58463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q"/>
          </a:pPr>
          <a:r>
            <a:rPr kumimoji="0" lang="en-US" sz="1500" b="0" i="0" u="none" strike="noStrike" kern="1200" cap="none" spc="0" normalizeH="0" baseline="0" noProof="0" dirty="0">
              <a:effectLst/>
              <a:uLnTx/>
              <a:uFillTx/>
              <a:latin typeface="+mn-lt"/>
              <a:cs typeface="Helvetica" panose="020B0604020202020204" pitchFamily="34" charset="0"/>
            </a:rPr>
            <a:t> If you and your spouse are both State employees, you can participate in the Spouse Program at a shared premium of $30.00 a month. </a:t>
          </a:r>
          <a:r>
            <a:rPr kumimoji="0" lang="en-US" sz="1500" b="0" i="1" u="none" strike="noStrike" kern="1200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+mn-lt"/>
              <a:cs typeface="Helvetica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Separate form required for enrollment</a:t>
          </a:r>
          <a:r>
            <a:rPr kumimoji="0" lang="en-US" sz="1500" b="0" i="1" u="none" strike="noStrike" kern="1200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+mn-lt"/>
              <a:cs typeface="Helvetica" panose="020B0604020202020204" pitchFamily="34" charset="0"/>
            </a:rPr>
            <a:t>.</a:t>
          </a:r>
          <a:endParaRPr lang="en-US" sz="1500" i="1" kern="1200" dirty="0">
            <a:solidFill>
              <a:schemeClr val="tx1"/>
            </a:solidFill>
            <a:latin typeface="+mn-lt"/>
            <a:cs typeface="Helvetica" panose="020B0604020202020204" pitchFamily="34" charset="0"/>
          </a:endParaRPr>
        </a:p>
      </dsp:txBody>
      <dsp:txXfrm>
        <a:off x="0" y="3401354"/>
        <a:ext cx="7532915" cy="1063125"/>
      </dsp:txXfrm>
    </dsp:sp>
    <dsp:sp modelId="{D30085F5-0AC5-42C5-9915-D48406421A6D}">
      <dsp:nvSpPr>
        <dsp:cNvPr id="0" name=""/>
        <dsp:cNvSpPr/>
      </dsp:nvSpPr>
      <dsp:spPr>
        <a:xfrm>
          <a:off x="376645" y="3179954"/>
          <a:ext cx="5273040" cy="4428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728601"/>
                <a:satOff val="-83459"/>
                <a:lumOff val="459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728601"/>
                <a:satOff val="-83459"/>
                <a:lumOff val="459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728601"/>
                <a:satOff val="-83459"/>
                <a:lumOff val="459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308" tIns="0" rIns="19930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600" b="1" i="0" u="none" strike="noStrike" kern="1200" cap="none" spc="0" normalizeH="0" baseline="0" noProof="0">
              <a:ln/>
              <a:effectLst/>
              <a:uLnTx/>
              <a:uFillTx/>
              <a:latin typeface="+mn-lt"/>
              <a:cs typeface="Helvetica" panose="020B060402020202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Spouse Program Discount</a:t>
          </a:r>
          <a:r>
            <a:rPr lang="en-US" sz="1600" b="1" u="none" kern="1200">
              <a:latin typeface="+mn-lt"/>
              <a:cs typeface="Helvetica" panose="020B0604020202020204" pitchFamily="34" charset="0"/>
            </a:rPr>
            <a:t> </a:t>
          </a:r>
        </a:p>
      </dsp:txBody>
      <dsp:txXfrm>
        <a:off x="398261" y="3201570"/>
        <a:ext cx="5229808" cy="399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22D2B-D209-486F-8FD1-F20328B6AB1E}">
      <dsp:nvSpPr>
        <dsp:cNvPr id="0" name=""/>
        <dsp:cNvSpPr/>
      </dsp:nvSpPr>
      <dsp:spPr>
        <a:xfrm>
          <a:off x="0" y="244775"/>
          <a:ext cx="4782685" cy="109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71189" tIns="249936" rIns="3711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</a:pPr>
          <a:r>
            <a:rPr kumimoji="0" lang="en-US" sz="1200" b="0" i="0" u="none" strike="noStrike" kern="1200" cap="none" spc="0" normalizeH="0" baseline="0" noProof="0">
              <a:ln/>
              <a:effectLst/>
              <a:uLnTx/>
              <a:uFillTx/>
              <a:latin typeface="+mn-lt"/>
              <a:cs typeface="Helvetica" panose="020B0604020202020204" pitchFamily="34" charset="0"/>
            </a:rPr>
            <a:t>In-network care only</a:t>
          </a:r>
          <a:endParaRPr lang="en-US" sz="1200" kern="120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200" b="0" i="0" u="none" strike="noStrike" kern="1200" cap="none" spc="0" normalizeH="0" baseline="0" noProof="0">
              <a:ln/>
              <a:effectLst/>
              <a:uLnTx/>
              <a:uFillTx/>
              <a:latin typeface="+mn-lt"/>
              <a:cs typeface="Helvetica" panose="020B0604020202020204" pitchFamily="34" charset="0"/>
            </a:rPr>
            <a:t>No deductible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200" b="0" i="0" u="none" strike="noStrike" kern="1200" cap="none" spc="0" normalizeH="0" baseline="0" noProof="0">
              <a:ln/>
              <a:effectLst/>
              <a:uLnTx/>
              <a:uFillTx/>
              <a:latin typeface="+mn-lt"/>
              <a:cs typeface="Helvetica" panose="020B0604020202020204" pitchFamily="34" charset="0"/>
            </a:rPr>
            <a:t>Copayments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200" b="0" i="0" u="none" strike="noStrike" kern="1200" cap="none" spc="0" normalizeH="0" baseline="0" noProof="0">
              <a:ln/>
              <a:effectLst/>
              <a:uLnTx/>
              <a:uFillTx/>
              <a:latin typeface="+mn-lt"/>
              <a:cs typeface="Helvetica" panose="020B0604020202020204" pitchFamily="34" charset="0"/>
            </a:rPr>
            <a:t>No calendar year max</a:t>
          </a:r>
          <a:endParaRPr lang="en-US" sz="1200" kern="1200">
            <a:latin typeface="+mn-lt"/>
          </a:endParaRPr>
        </a:p>
      </dsp:txBody>
      <dsp:txXfrm>
        <a:off x="0" y="244775"/>
        <a:ext cx="4782685" cy="1096200"/>
      </dsp:txXfrm>
    </dsp:sp>
    <dsp:sp modelId="{11261AD1-A9F2-4539-852C-9B73EEF5F24B}">
      <dsp:nvSpPr>
        <dsp:cNvPr id="0" name=""/>
        <dsp:cNvSpPr/>
      </dsp:nvSpPr>
      <dsp:spPr>
        <a:xfrm>
          <a:off x="239134" y="67655"/>
          <a:ext cx="3347879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6542" tIns="0" rIns="1265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+mn-lt"/>
            </a:rPr>
            <a:t>Prepaid/HMO</a:t>
          </a:r>
        </a:p>
      </dsp:txBody>
      <dsp:txXfrm>
        <a:off x="256427" y="84948"/>
        <a:ext cx="3313293" cy="319654"/>
      </dsp:txXfrm>
    </dsp:sp>
    <dsp:sp modelId="{5203CE39-6584-4177-A4E2-8BC23E3F9267}">
      <dsp:nvSpPr>
        <dsp:cNvPr id="0" name=""/>
        <dsp:cNvSpPr/>
      </dsp:nvSpPr>
      <dsp:spPr>
        <a:xfrm>
          <a:off x="0" y="1582895"/>
          <a:ext cx="4782685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71189" tIns="249936" rIns="3711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</a:pPr>
          <a:r>
            <a:rPr kumimoji="0" lang="en-US" sz="1200" b="0" i="0" u="none" strike="noStrike" kern="1200" cap="none" spc="0" normalizeH="0" baseline="0" noProof="0">
              <a:ln/>
              <a:effectLst/>
              <a:uLnTx/>
              <a:uFillTx/>
              <a:latin typeface="+mn-lt"/>
              <a:cs typeface="Helvetica" panose="020B0604020202020204" pitchFamily="34" charset="0"/>
            </a:rPr>
            <a:t>In/Out network care </a:t>
          </a:r>
          <a:endParaRPr lang="en-US" sz="1200" kern="120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200" b="0" i="0" u="none" strike="noStrike" kern="1200" cap="none" spc="0" normalizeH="0" baseline="0" noProof="0">
              <a:ln/>
              <a:effectLst/>
              <a:uLnTx/>
              <a:uFillTx/>
              <a:latin typeface="+mn-lt"/>
              <a:cs typeface="Helvetica" panose="020B0604020202020204" pitchFamily="34" charset="0"/>
            </a:rPr>
            <a:t>Deductible</a:t>
          </a:r>
          <a:endParaRPr lang="en-US" sz="1200" kern="120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200" b="0" i="0" u="none" strike="noStrike" kern="1200" cap="none" spc="0" normalizeH="0" baseline="0" noProof="0">
              <a:ln/>
              <a:effectLst/>
              <a:uLnTx/>
              <a:uFillTx/>
              <a:latin typeface="+mn-lt"/>
              <a:cs typeface="Helvetica" panose="020B0604020202020204" pitchFamily="34" charset="0"/>
            </a:rPr>
            <a:t>Annual Max Apply</a:t>
          </a:r>
          <a:endParaRPr lang="en-US" sz="1200" kern="1200">
            <a:latin typeface="+mn-lt"/>
          </a:endParaRPr>
        </a:p>
      </dsp:txBody>
      <dsp:txXfrm>
        <a:off x="0" y="1582895"/>
        <a:ext cx="4782685" cy="907200"/>
      </dsp:txXfrm>
    </dsp:sp>
    <dsp:sp modelId="{A07CB4D4-00B2-4C56-AA04-8C52B815B919}">
      <dsp:nvSpPr>
        <dsp:cNvPr id="0" name=""/>
        <dsp:cNvSpPr/>
      </dsp:nvSpPr>
      <dsp:spPr>
        <a:xfrm>
          <a:off x="239134" y="1405775"/>
          <a:ext cx="3347879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6542" tIns="0" rIns="1265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+mn-lt"/>
            </a:rPr>
            <a:t>PPO</a:t>
          </a:r>
        </a:p>
      </dsp:txBody>
      <dsp:txXfrm>
        <a:off x="256427" y="1423068"/>
        <a:ext cx="3313293" cy="319654"/>
      </dsp:txXfrm>
    </dsp:sp>
    <dsp:sp modelId="{236F5BBB-9FB1-4595-8835-EB0CE5C1FDB5}">
      <dsp:nvSpPr>
        <dsp:cNvPr id="0" name=""/>
        <dsp:cNvSpPr/>
      </dsp:nvSpPr>
      <dsp:spPr>
        <a:xfrm>
          <a:off x="0" y="2732015"/>
          <a:ext cx="4782685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71189" tIns="249936" rIns="3711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</a:pPr>
          <a:r>
            <a:rPr kumimoji="0" lang="en-US" sz="1200" b="0" i="0" u="none" strike="noStrike" kern="1200" cap="none" spc="0" normalizeH="0" baseline="0" noProof="0">
              <a:ln/>
              <a:effectLst/>
              <a:uLnTx/>
              <a:uFillTx/>
              <a:latin typeface="+mn-lt"/>
              <a:cs typeface="Helvetica" panose="020B0604020202020204" pitchFamily="34" charset="0"/>
            </a:rPr>
            <a:t>In/Out network care </a:t>
          </a:r>
          <a:endParaRPr lang="en-US" sz="1200" kern="120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200" b="0" i="0" u="none" strike="noStrike" kern="1200" cap="none" spc="0" normalizeH="0" baseline="0" noProof="0">
              <a:ln/>
              <a:effectLst/>
              <a:uLnTx/>
              <a:uFillTx/>
              <a:latin typeface="+mn-lt"/>
              <a:cs typeface="Helvetica" panose="020B0604020202020204" pitchFamily="34" charset="0"/>
            </a:rPr>
            <a:t>Deductible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200" b="0" i="0" u="none" strike="noStrike" kern="1200" cap="none" spc="0" normalizeH="0" baseline="0" noProof="0">
              <a:ln/>
              <a:effectLst/>
              <a:uLnTx/>
              <a:uFillTx/>
              <a:latin typeface="+mn-lt"/>
              <a:cs typeface="Helvetica" panose="020B0604020202020204" pitchFamily="34" charset="0"/>
            </a:rPr>
            <a:t> Annual Max Apply</a:t>
          </a:r>
        </a:p>
      </dsp:txBody>
      <dsp:txXfrm>
        <a:off x="0" y="2732015"/>
        <a:ext cx="4782685" cy="907200"/>
      </dsp:txXfrm>
    </dsp:sp>
    <dsp:sp modelId="{B2C71675-CD2D-42BE-8C25-F1B575B3A569}">
      <dsp:nvSpPr>
        <dsp:cNvPr id="0" name=""/>
        <dsp:cNvSpPr/>
      </dsp:nvSpPr>
      <dsp:spPr>
        <a:xfrm>
          <a:off x="239134" y="2554895"/>
          <a:ext cx="3347879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6542" tIns="0" rIns="1265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+mn-lt"/>
            </a:rPr>
            <a:t>Indemnity with PPO Network</a:t>
          </a:r>
        </a:p>
      </dsp:txBody>
      <dsp:txXfrm>
        <a:off x="256427" y="2572188"/>
        <a:ext cx="3313293" cy="319654"/>
      </dsp:txXfrm>
    </dsp:sp>
    <dsp:sp modelId="{9E578EF3-6979-404D-B9A8-FAB72A64DF65}">
      <dsp:nvSpPr>
        <dsp:cNvPr id="0" name=""/>
        <dsp:cNvSpPr/>
      </dsp:nvSpPr>
      <dsp:spPr>
        <a:xfrm>
          <a:off x="0" y="3881136"/>
          <a:ext cx="4782685" cy="69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71189" tIns="249936" rIns="3711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</a:pPr>
          <a:r>
            <a:rPr kumimoji="0" lang="en-US" sz="1200" b="0" i="0" u="none" strike="noStrike" kern="1200" cap="none" spc="0" normalizeH="0" baseline="0" noProof="0">
              <a:ln/>
              <a:effectLst/>
              <a:uLnTx/>
              <a:uFillTx/>
              <a:latin typeface="+mn-lt"/>
              <a:cs typeface="Helvetica" panose="020B0604020202020204" pitchFamily="34" charset="0"/>
            </a:rPr>
            <a:t>In/Out network care </a:t>
          </a:r>
          <a:endParaRPr lang="en-US" sz="1200" kern="120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200" b="0" i="0" u="none" strike="noStrike" kern="1200" cap="none" spc="0" normalizeH="0" baseline="0" noProof="0">
              <a:ln/>
              <a:effectLst/>
              <a:uLnTx/>
              <a:uFillTx/>
              <a:latin typeface="+mn-lt"/>
              <a:cs typeface="Helvetica" panose="020B0604020202020204" pitchFamily="34" charset="0"/>
            </a:rPr>
            <a:t>Deductible and Annual Max Apply</a:t>
          </a:r>
          <a:endParaRPr lang="en-US" sz="1200" kern="1200">
            <a:latin typeface="+mn-lt"/>
          </a:endParaRPr>
        </a:p>
      </dsp:txBody>
      <dsp:txXfrm>
        <a:off x="0" y="3881136"/>
        <a:ext cx="4782685" cy="699300"/>
      </dsp:txXfrm>
    </dsp:sp>
    <dsp:sp modelId="{B6436106-3D49-4BEF-AE7B-00A28F1E6AA5}">
      <dsp:nvSpPr>
        <dsp:cNvPr id="0" name=""/>
        <dsp:cNvSpPr/>
      </dsp:nvSpPr>
      <dsp:spPr>
        <a:xfrm>
          <a:off x="239134" y="3704016"/>
          <a:ext cx="3347879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6542" tIns="0" rIns="1265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+mn-lt"/>
            </a:rPr>
            <a:t>Indemnity</a:t>
          </a:r>
        </a:p>
      </dsp:txBody>
      <dsp:txXfrm>
        <a:off x="256427" y="3721309"/>
        <a:ext cx="3313293" cy="3196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AFB1D-354B-4ED6-9DB7-A2DC2BBE73F6}">
      <dsp:nvSpPr>
        <dsp:cNvPr id="0" name=""/>
        <dsp:cNvSpPr/>
      </dsp:nvSpPr>
      <dsp:spPr>
        <a:xfrm>
          <a:off x="505175" y="36040"/>
          <a:ext cx="994491" cy="99449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298334-4998-481F-889F-A3EBB9D0FD05}">
      <dsp:nvSpPr>
        <dsp:cNvPr id="0" name=""/>
        <dsp:cNvSpPr/>
      </dsp:nvSpPr>
      <dsp:spPr>
        <a:xfrm>
          <a:off x="714018" y="244883"/>
          <a:ext cx="576805" cy="5768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A912C-4AA2-402A-B412-B5F7F6936F12}">
      <dsp:nvSpPr>
        <dsp:cNvPr id="0" name=""/>
        <dsp:cNvSpPr/>
      </dsp:nvSpPr>
      <dsp:spPr>
        <a:xfrm>
          <a:off x="1712772" y="36040"/>
          <a:ext cx="2344159" cy="994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01236"/>
              </a:solidFill>
            </a:rPr>
            <a:t>Eye-exam once every 12 months</a:t>
          </a:r>
        </a:p>
      </dsp:txBody>
      <dsp:txXfrm>
        <a:off x="1712772" y="36040"/>
        <a:ext cx="2344159" cy="994491"/>
      </dsp:txXfrm>
    </dsp:sp>
    <dsp:sp modelId="{81F272D3-B3F7-4B8B-9751-6429DEBF64EA}">
      <dsp:nvSpPr>
        <dsp:cNvPr id="0" name=""/>
        <dsp:cNvSpPr/>
      </dsp:nvSpPr>
      <dsp:spPr>
        <a:xfrm>
          <a:off x="4465384" y="36040"/>
          <a:ext cx="994491" cy="99449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F6EA2-22F5-4841-8E58-CFEF44972D4A}">
      <dsp:nvSpPr>
        <dsp:cNvPr id="0" name=""/>
        <dsp:cNvSpPr/>
      </dsp:nvSpPr>
      <dsp:spPr>
        <a:xfrm>
          <a:off x="4674227" y="244883"/>
          <a:ext cx="576805" cy="5768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B226B-3903-4F1E-8529-3FA9763BF942}">
      <dsp:nvSpPr>
        <dsp:cNvPr id="0" name=""/>
        <dsp:cNvSpPr/>
      </dsp:nvSpPr>
      <dsp:spPr>
        <a:xfrm>
          <a:off x="5672981" y="36040"/>
          <a:ext cx="2344159" cy="994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01236"/>
              </a:solidFill>
            </a:rPr>
            <a:t>Frames once every 24 months</a:t>
          </a:r>
        </a:p>
      </dsp:txBody>
      <dsp:txXfrm>
        <a:off x="5672981" y="36040"/>
        <a:ext cx="2344159" cy="994491"/>
      </dsp:txXfrm>
    </dsp:sp>
    <dsp:sp modelId="{EB308A36-4585-42AE-A188-37E4A4AE4DD9}">
      <dsp:nvSpPr>
        <dsp:cNvPr id="0" name=""/>
        <dsp:cNvSpPr/>
      </dsp:nvSpPr>
      <dsp:spPr>
        <a:xfrm>
          <a:off x="505175" y="1452677"/>
          <a:ext cx="994491" cy="99449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ABB02F-5DF2-4818-B114-2B735C973006}">
      <dsp:nvSpPr>
        <dsp:cNvPr id="0" name=""/>
        <dsp:cNvSpPr/>
      </dsp:nvSpPr>
      <dsp:spPr>
        <a:xfrm>
          <a:off x="714018" y="1661521"/>
          <a:ext cx="576805" cy="5768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F1450-EC77-4257-80A7-695E166960A9}">
      <dsp:nvSpPr>
        <dsp:cNvPr id="0" name=""/>
        <dsp:cNvSpPr/>
      </dsp:nvSpPr>
      <dsp:spPr>
        <a:xfrm>
          <a:off x="1712772" y="1452677"/>
          <a:ext cx="2344159" cy="994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01236"/>
              </a:solidFill>
            </a:rPr>
            <a:t>Lenses once every 12 months* </a:t>
          </a:r>
        </a:p>
      </dsp:txBody>
      <dsp:txXfrm>
        <a:off x="1712772" y="1452677"/>
        <a:ext cx="2344159" cy="994491"/>
      </dsp:txXfrm>
    </dsp:sp>
    <dsp:sp modelId="{3CEBDC38-1367-49AF-8601-90B4917C54B4}">
      <dsp:nvSpPr>
        <dsp:cNvPr id="0" name=""/>
        <dsp:cNvSpPr/>
      </dsp:nvSpPr>
      <dsp:spPr>
        <a:xfrm>
          <a:off x="4465384" y="1452677"/>
          <a:ext cx="994491" cy="99449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F0087-D399-4DD0-9854-4167F0C50898}">
      <dsp:nvSpPr>
        <dsp:cNvPr id="0" name=""/>
        <dsp:cNvSpPr/>
      </dsp:nvSpPr>
      <dsp:spPr>
        <a:xfrm>
          <a:off x="4674227" y="1661521"/>
          <a:ext cx="576805" cy="5768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D260B-F14B-4D86-AD64-F77C935D1E7F}">
      <dsp:nvSpPr>
        <dsp:cNvPr id="0" name=""/>
        <dsp:cNvSpPr/>
      </dsp:nvSpPr>
      <dsp:spPr>
        <a:xfrm>
          <a:off x="5672981" y="1452677"/>
          <a:ext cx="2344159" cy="994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01236"/>
              </a:solidFill>
            </a:rPr>
            <a:t>In and out network coverage</a:t>
          </a:r>
        </a:p>
      </dsp:txBody>
      <dsp:txXfrm>
        <a:off x="5672981" y="1452677"/>
        <a:ext cx="2344159" cy="9944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AD906-7FD1-4C40-9C1B-F508FC0D5286}">
      <dsp:nvSpPr>
        <dsp:cNvPr id="0" name=""/>
        <dsp:cNvSpPr/>
      </dsp:nvSpPr>
      <dsp:spPr>
        <a:xfrm>
          <a:off x="0" y="329916"/>
          <a:ext cx="6373105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624" tIns="270764" rIns="494624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Automatically enrolled (FT Employees)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Paid by employer (FT Employees)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Coverage of $25,000 </a:t>
          </a:r>
        </a:p>
      </dsp:txBody>
      <dsp:txXfrm>
        <a:off x="0" y="329916"/>
        <a:ext cx="6373105" cy="982800"/>
      </dsp:txXfrm>
    </dsp:sp>
    <dsp:sp modelId="{A76ECCEC-2FDE-4FAC-8EDA-006893126EFD}">
      <dsp:nvSpPr>
        <dsp:cNvPr id="0" name=""/>
        <dsp:cNvSpPr/>
      </dsp:nvSpPr>
      <dsp:spPr>
        <a:xfrm>
          <a:off x="318655" y="138036"/>
          <a:ext cx="4461174" cy="3837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8622" tIns="0" rIns="16862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Basic Life Insurance</a:t>
          </a:r>
          <a:endParaRPr lang="en-US" sz="1600" kern="1200"/>
        </a:p>
      </dsp:txBody>
      <dsp:txXfrm>
        <a:off x="337389" y="156770"/>
        <a:ext cx="4423706" cy="346292"/>
      </dsp:txXfrm>
    </dsp:sp>
    <dsp:sp modelId="{4DFF406E-30C6-47C8-854B-5D34FCDE475A}">
      <dsp:nvSpPr>
        <dsp:cNvPr id="0" name=""/>
        <dsp:cNvSpPr/>
      </dsp:nvSpPr>
      <dsp:spPr>
        <a:xfrm>
          <a:off x="0" y="1574796"/>
          <a:ext cx="6373105" cy="1187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364301"/>
              <a:satOff val="-41729"/>
              <a:lumOff val="229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624" tIns="270764" rIns="494624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Paid by employee (Post Tax)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1 to 7 times annual salary, maximum benefit of $1,000,000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Rates based on age and salary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Medical Underwriting may be required</a:t>
          </a:r>
        </a:p>
      </dsp:txBody>
      <dsp:txXfrm>
        <a:off x="0" y="1574796"/>
        <a:ext cx="6373105" cy="1187550"/>
      </dsp:txXfrm>
    </dsp:sp>
    <dsp:sp modelId="{E950BFDA-DF60-4832-A166-AB7465AD996D}">
      <dsp:nvSpPr>
        <dsp:cNvPr id="0" name=""/>
        <dsp:cNvSpPr/>
      </dsp:nvSpPr>
      <dsp:spPr>
        <a:xfrm>
          <a:off x="318655" y="1382916"/>
          <a:ext cx="4461174" cy="383760"/>
        </a:xfrm>
        <a:prstGeom prst="roundRect">
          <a:avLst/>
        </a:prstGeom>
        <a:solidFill>
          <a:schemeClr val="accent1">
            <a:shade val="80000"/>
            <a:hueOff val="364301"/>
            <a:satOff val="-41729"/>
            <a:lumOff val="229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8622" tIns="0" rIns="16862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Optional Life Insurance</a:t>
          </a:r>
          <a:endParaRPr lang="en-US" sz="1600" kern="1200"/>
        </a:p>
      </dsp:txBody>
      <dsp:txXfrm>
        <a:off x="337389" y="1401650"/>
        <a:ext cx="4423706" cy="346292"/>
      </dsp:txXfrm>
    </dsp:sp>
    <dsp:sp modelId="{821CC2A3-CC84-40C8-9146-2B71DE5B40E5}">
      <dsp:nvSpPr>
        <dsp:cNvPr id="0" name=""/>
        <dsp:cNvSpPr/>
      </dsp:nvSpPr>
      <dsp:spPr>
        <a:xfrm>
          <a:off x="0" y="2960605"/>
          <a:ext cx="6373105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728601"/>
              <a:satOff val="-83459"/>
              <a:lumOff val="459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624" tIns="270764" rIns="494624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Paid by employee (Post Tax)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Spouse Life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Child Life</a:t>
          </a:r>
        </a:p>
      </dsp:txBody>
      <dsp:txXfrm>
        <a:off x="0" y="2960605"/>
        <a:ext cx="6373105" cy="982800"/>
      </dsp:txXfrm>
    </dsp:sp>
    <dsp:sp modelId="{556384AB-7901-48BA-9B85-05E909C02B73}">
      <dsp:nvSpPr>
        <dsp:cNvPr id="0" name=""/>
        <dsp:cNvSpPr/>
      </dsp:nvSpPr>
      <dsp:spPr>
        <a:xfrm>
          <a:off x="318655" y="2832546"/>
          <a:ext cx="4461174" cy="383760"/>
        </a:xfrm>
        <a:prstGeom prst="roundRect">
          <a:avLst/>
        </a:prstGeom>
        <a:solidFill>
          <a:schemeClr val="accent1">
            <a:shade val="80000"/>
            <a:hueOff val="728601"/>
            <a:satOff val="-83459"/>
            <a:lumOff val="459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8622" tIns="0" rIns="16862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Dependent Life Insurance</a:t>
          </a:r>
          <a:endParaRPr lang="en-US" sz="1600" kern="1200"/>
        </a:p>
      </dsp:txBody>
      <dsp:txXfrm>
        <a:off x="337389" y="2851280"/>
        <a:ext cx="4423706" cy="3462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A5C3E-3F37-4C5E-8A37-1DCD9E4A22EA}">
      <dsp:nvSpPr>
        <dsp:cNvPr id="0" name=""/>
        <dsp:cNvSpPr/>
      </dsp:nvSpPr>
      <dsp:spPr>
        <a:xfrm>
          <a:off x="0" y="417746"/>
          <a:ext cx="3852777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51C9E-9863-4502-9643-513DDF807B2A}">
      <dsp:nvSpPr>
        <dsp:cNvPr id="0" name=""/>
        <dsp:cNvSpPr/>
      </dsp:nvSpPr>
      <dsp:spPr>
        <a:xfrm>
          <a:off x="192638" y="33986"/>
          <a:ext cx="269694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938" tIns="0" rIns="10193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u="none" kern="1200" cap="none" dirty="0">
              <a:latin typeface="+mn-lt"/>
              <a:ea typeface="+mn-ea"/>
              <a:cs typeface="Arial" panose="020B0604020202020204" pitchFamily="34" charset="0"/>
            </a:rPr>
            <a:t>FRS Pension</a:t>
          </a:r>
        </a:p>
      </dsp:txBody>
      <dsp:txXfrm>
        <a:off x="230105" y="71453"/>
        <a:ext cx="2622009" cy="692586"/>
      </dsp:txXfrm>
    </dsp:sp>
    <dsp:sp modelId="{37911EA5-2A75-4449-A243-2DCEE360C1E2}">
      <dsp:nvSpPr>
        <dsp:cNvPr id="0" name=""/>
        <dsp:cNvSpPr/>
      </dsp:nvSpPr>
      <dsp:spPr>
        <a:xfrm>
          <a:off x="0" y="1597107"/>
          <a:ext cx="3852777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4540A5-C67F-448A-ADA0-1A5B2550E091}">
      <dsp:nvSpPr>
        <dsp:cNvPr id="0" name=""/>
        <dsp:cNvSpPr/>
      </dsp:nvSpPr>
      <dsp:spPr>
        <a:xfrm>
          <a:off x="192638" y="1213347"/>
          <a:ext cx="269694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938" tIns="0" rIns="10193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u="none" kern="1200" cap="none" dirty="0">
              <a:latin typeface="+mn-lt"/>
              <a:cs typeface="Arial" panose="020B0604020202020204" pitchFamily="34" charset="0"/>
            </a:rPr>
            <a:t>FRS Investment</a:t>
          </a:r>
        </a:p>
      </dsp:txBody>
      <dsp:txXfrm>
        <a:off x="230105" y="1250814"/>
        <a:ext cx="2622009" cy="692586"/>
      </dsp:txXfrm>
    </dsp:sp>
    <dsp:sp modelId="{82BE33A5-AF23-4EDB-B042-7F71A4CAD5A2}">
      <dsp:nvSpPr>
        <dsp:cNvPr id="0" name=""/>
        <dsp:cNvSpPr/>
      </dsp:nvSpPr>
      <dsp:spPr>
        <a:xfrm>
          <a:off x="0" y="2776467"/>
          <a:ext cx="3852777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E65FA-748A-4ACB-8BBB-73048896A3AE}">
      <dsp:nvSpPr>
        <dsp:cNvPr id="0" name=""/>
        <dsp:cNvSpPr/>
      </dsp:nvSpPr>
      <dsp:spPr>
        <a:xfrm>
          <a:off x="192638" y="2392707"/>
          <a:ext cx="2696943" cy="767520"/>
        </a:xfrm>
        <a:prstGeom prst="roundRect">
          <a:avLst/>
        </a:prstGeom>
        <a:solidFill>
          <a:srgbClr val="052950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938" tIns="0" rIns="10193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u="none" kern="1200" cap="none" dirty="0">
              <a:solidFill>
                <a:srgbClr val="FFFFFF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State University System Optional Retirement Program (SUSORP)</a:t>
          </a:r>
        </a:p>
      </dsp:txBody>
      <dsp:txXfrm>
        <a:off x="230105" y="2430174"/>
        <a:ext cx="2622009" cy="6925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2956D-8C63-4946-970C-6F1BB9F6CBFE}">
      <dsp:nvSpPr>
        <dsp:cNvPr id="0" name=""/>
        <dsp:cNvSpPr/>
      </dsp:nvSpPr>
      <dsp:spPr>
        <a:xfrm>
          <a:off x="0" y="381465"/>
          <a:ext cx="272745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08B93B-2C7E-48C6-9D51-52438D87C9BD}">
      <dsp:nvSpPr>
        <dsp:cNvPr id="0" name=""/>
        <dsp:cNvSpPr/>
      </dsp:nvSpPr>
      <dsp:spPr>
        <a:xfrm>
          <a:off x="136372" y="145305"/>
          <a:ext cx="1909216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164" tIns="0" rIns="7216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Long Term Disability</a:t>
          </a:r>
        </a:p>
      </dsp:txBody>
      <dsp:txXfrm>
        <a:off x="159429" y="168362"/>
        <a:ext cx="1863102" cy="426206"/>
      </dsp:txXfrm>
    </dsp:sp>
    <dsp:sp modelId="{120FE5AF-6F73-49A3-A394-7213B89E83E8}">
      <dsp:nvSpPr>
        <dsp:cNvPr id="0" name=""/>
        <dsp:cNvSpPr/>
      </dsp:nvSpPr>
      <dsp:spPr>
        <a:xfrm>
          <a:off x="0" y="1107226"/>
          <a:ext cx="272745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73FF9-50CE-4E6E-9991-3DF2094BEDA9}">
      <dsp:nvSpPr>
        <dsp:cNvPr id="0" name=""/>
        <dsp:cNvSpPr/>
      </dsp:nvSpPr>
      <dsp:spPr>
        <a:xfrm>
          <a:off x="136372" y="871066"/>
          <a:ext cx="1909216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164" tIns="0" rIns="7216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Long Term Care</a:t>
          </a:r>
        </a:p>
      </dsp:txBody>
      <dsp:txXfrm>
        <a:off x="159429" y="894123"/>
        <a:ext cx="1863102" cy="426206"/>
      </dsp:txXfrm>
    </dsp:sp>
    <dsp:sp modelId="{CFA669A2-53DF-4445-BCCE-4B09335779DB}">
      <dsp:nvSpPr>
        <dsp:cNvPr id="0" name=""/>
        <dsp:cNvSpPr/>
      </dsp:nvSpPr>
      <dsp:spPr>
        <a:xfrm>
          <a:off x="0" y="1832985"/>
          <a:ext cx="272745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C2C35-363B-4BF4-9962-702BD044392B}">
      <dsp:nvSpPr>
        <dsp:cNvPr id="0" name=""/>
        <dsp:cNvSpPr/>
      </dsp:nvSpPr>
      <dsp:spPr>
        <a:xfrm>
          <a:off x="136372" y="1596826"/>
          <a:ext cx="1909216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164" tIns="0" rIns="7216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Life Insurance</a:t>
          </a:r>
        </a:p>
      </dsp:txBody>
      <dsp:txXfrm>
        <a:off x="159429" y="1619883"/>
        <a:ext cx="1863102" cy="4262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80E10-AB66-42FD-9FD2-A9B770C95B03}">
      <dsp:nvSpPr>
        <dsp:cNvPr id="0" name=""/>
        <dsp:cNvSpPr/>
      </dsp:nvSpPr>
      <dsp:spPr>
        <a:xfrm>
          <a:off x="0" y="288620"/>
          <a:ext cx="5775156" cy="102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8216" tIns="270764" rIns="44821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>
              <a:latin typeface="+mn-lt"/>
              <a:cs typeface="Helvetica" panose="020B0604020202020204" pitchFamily="34" charset="0"/>
            </a:rPr>
            <a:t>Full Time Employees </a:t>
          </a:r>
          <a:endParaRPr lang="en-US" sz="1400" kern="120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>
              <a:latin typeface="+mn-lt"/>
              <a:cs typeface="Helvetica" panose="020B0604020202020204" pitchFamily="34" charset="0"/>
            </a:rPr>
            <a:t>Dependent Child (up to age 24)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>
              <a:latin typeface="+mn-lt"/>
              <a:cs typeface="Helvetica" panose="020B0604020202020204" pitchFamily="34" charset="0"/>
            </a:rPr>
            <a:t>Spouse </a:t>
          </a:r>
        </a:p>
      </dsp:txBody>
      <dsp:txXfrm>
        <a:off x="0" y="288620"/>
        <a:ext cx="5775156" cy="1023750"/>
      </dsp:txXfrm>
    </dsp:sp>
    <dsp:sp modelId="{432E19AF-5EA1-4818-A060-7004CBCC7176}">
      <dsp:nvSpPr>
        <dsp:cNvPr id="0" name=""/>
        <dsp:cNvSpPr/>
      </dsp:nvSpPr>
      <dsp:spPr>
        <a:xfrm>
          <a:off x="288757" y="96740"/>
          <a:ext cx="4042609" cy="3837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801" tIns="0" rIns="15280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600" b="1" kern="1200">
              <a:latin typeface="+mn-lt"/>
              <a:ea typeface="+mn-ea"/>
              <a:cs typeface="Helvetica" panose="020B0604020202020204" pitchFamily="34" charset="0"/>
            </a:rPr>
            <a:t>Who’s eligible?</a:t>
          </a:r>
        </a:p>
      </dsp:txBody>
      <dsp:txXfrm>
        <a:off x="307491" y="115474"/>
        <a:ext cx="4005141" cy="346292"/>
      </dsp:txXfrm>
    </dsp:sp>
    <dsp:sp modelId="{304D76EB-452B-4D33-BD8A-12E486518F6C}">
      <dsp:nvSpPr>
        <dsp:cNvPr id="0" name=""/>
        <dsp:cNvSpPr/>
      </dsp:nvSpPr>
      <dsp:spPr>
        <a:xfrm>
          <a:off x="0" y="1574451"/>
          <a:ext cx="5775156" cy="122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42867"/>
              <a:satOff val="-27820"/>
              <a:lumOff val="153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8216" tIns="270764" rIns="44821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>
              <a:latin typeface="+mn-lt"/>
              <a:cs typeface="Helvetica" panose="020B0604020202020204" pitchFamily="34" charset="0"/>
            </a:rPr>
            <a:t>Employee: 6 credits </a:t>
          </a:r>
          <a:endParaRPr lang="en-US" sz="1400" kern="120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>
              <a:latin typeface="+mn-lt"/>
              <a:cs typeface="Helvetica" panose="020B0604020202020204" pitchFamily="34" charset="0"/>
            </a:rPr>
            <a:t>Dependent: 4 credits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>
              <a:latin typeface="+mn-lt"/>
              <a:cs typeface="Helvetica" panose="020B0604020202020204" pitchFamily="34" charset="0"/>
            </a:rPr>
            <a:t>If employee does not use credits, dependent may use up to 10 credits</a:t>
          </a:r>
        </a:p>
      </dsp:txBody>
      <dsp:txXfrm>
        <a:off x="0" y="1574451"/>
        <a:ext cx="5775156" cy="1228500"/>
      </dsp:txXfrm>
    </dsp:sp>
    <dsp:sp modelId="{F7073FF9-E271-4A52-B630-FE85499CC759}">
      <dsp:nvSpPr>
        <dsp:cNvPr id="0" name=""/>
        <dsp:cNvSpPr/>
      </dsp:nvSpPr>
      <dsp:spPr>
        <a:xfrm>
          <a:off x="288757" y="1382571"/>
          <a:ext cx="4042609" cy="383760"/>
        </a:xfrm>
        <a:prstGeom prst="roundRect">
          <a:avLst/>
        </a:prstGeom>
        <a:solidFill>
          <a:schemeClr val="accent1">
            <a:shade val="80000"/>
            <a:hueOff val="242867"/>
            <a:satOff val="-27820"/>
            <a:lumOff val="153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801" tIns="0" rIns="15280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600" b="1" kern="1200">
              <a:latin typeface="+mn-lt"/>
              <a:ea typeface="+mn-ea"/>
              <a:cs typeface="Helvetica" panose="020B0604020202020204" pitchFamily="34" charset="0"/>
            </a:rPr>
            <a:t>Per Semester </a:t>
          </a:r>
        </a:p>
      </dsp:txBody>
      <dsp:txXfrm>
        <a:off x="307491" y="1401305"/>
        <a:ext cx="4005141" cy="346292"/>
      </dsp:txXfrm>
    </dsp:sp>
    <dsp:sp modelId="{50E9A9CA-717B-4314-8593-AC62B6B5BD4D}">
      <dsp:nvSpPr>
        <dsp:cNvPr id="0" name=""/>
        <dsp:cNvSpPr/>
      </dsp:nvSpPr>
      <dsp:spPr>
        <a:xfrm>
          <a:off x="0" y="3065031"/>
          <a:ext cx="5775156" cy="573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485734"/>
              <a:satOff val="-55639"/>
              <a:lumOff val="306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8216" tIns="270764" rIns="44821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i="1" kern="1200">
              <a:latin typeface="+mn-lt"/>
              <a:cs typeface="Helvetica" panose="020B0604020202020204" pitchFamily="34" charset="0"/>
            </a:rPr>
            <a:t>my.fiu.edu &gt; self-service</a:t>
          </a:r>
          <a:endParaRPr lang="en-US" sz="1400" kern="1200">
            <a:latin typeface="+mn-lt"/>
            <a:cs typeface="Helvetica" panose="020B0604020202020204" pitchFamily="34" charset="0"/>
          </a:endParaRPr>
        </a:p>
      </dsp:txBody>
      <dsp:txXfrm>
        <a:off x="0" y="3065031"/>
        <a:ext cx="5775156" cy="573300"/>
      </dsp:txXfrm>
    </dsp:sp>
    <dsp:sp modelId="{ACC08122-5511-4B4C-9013-DD64175BFFAE}">
      <dsp:nvSpPr>
        <dsp:cNvPr id="0" name=""/>
        <dsp:cNvSpPr/>
      </dsp:nvSpPr>
      <dsp:spPr>
        <a:xfrm>
          <a:off x="288757" y="2873151"/>
          <a:ext cx="4042609" cy="383760"/>
        </a:xfrm>
        <a:prstGeom prst="roundRect">
          <a:avLst/>
        </a:prstGeom>
        <a:solidFill>
          <a:schemeClr val="accent1">
            <a:shade val="80000"/>
            <a:hueOff val="485734"/>
            <a:satOff val="-55639"/>
            <a:lumOff val="306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801" tIns="0" rIns="15280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600" b="1" kern="1200">
              <a:latin typeface="+mn-lt"/>
              <a:ea typeface="+mn-ea"/>
              <a:cs typeface="Helvetica" panose="020B0604020202020204" pitchFamily="34" charset="0"/>
            </a:rPr>
            <a:t>Online Enrollment </a:t>
          </a:r>
        </a:p>
      </dsp:txBody>
      <dsp:txXfrm>
        <a:off x="307491" y="2891885"/>
        <a:ext cx="4005141" cy="346292"/>
      </dsp:txXfrm>
    </dsp:sp>
    <dsp:sp modelId="{88C652B1-4EB6-4B9D-89C7-1F1AD6F9809F}">
      <dsp:nvSpPr>
        <dsp:cNvPr id="0" name=""/>
        <dsp:cNvSpPr/>
      </dsp:nvSpPr>
      <dsp:spPr>
        <a:xfrm>
          <a:off x="0" y="3900411"/>
          <a:ext cx="5775156" cy="102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728601"/>
              <a:satOff val="-83459"/>
              <a:lumOff val="459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8216" tIns="270764" rIns="44821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 dirty="0">
              <a:latin typeface="+mn-lt"/>
              <a:cs typeface="Helvetica" panose="020B0604020202020204" pitchFamily="34" charset="0"/>
              <a:hlinkClick xmlns:r="http://schemas.openxmlformats.org/officeDocument/2006/relationships" r:id="rId1"/>
            </a:rPr>
            <a:t>Tuition Waiver Program Overview</a:t>
          </a:r>
          <a:endParaRPr lang="en-US" sz="1400" i="1" kern="1200" dirty="0">
            <a:latin typeface="+mn-lt"/>
            <a:cs typeface="Helvetica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>
              <a:latin typeface="+mn-lt"/>
              <a:cs typeface="Helvetica" panose="020B0604020202020204" pitchFamily="34" charset="0"/>
            </a:rPr>
            <a:t>Edward Leao, </a:t>
          </a:r>
          <a:r>
            <a:rPr lang="en-US" sz="1400" i="1" kern="1200">
              <a:latin typeface="+mn-lt"/>
              <a:cs typeface="Helvetica" panose="020B0604020202020204" pitchFamily="34" charset="0"/>
            </a:rPr>
            <a:t>HR Service Center Manager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400" kern="1200">
              <a:latin typeface="+mn-lt"/>
              <a:cs typeface="Helvetica" panose="020B0604020202020204" pitchFamily="34" charset="0"/>
            </a:rPr>
            <a:t>305-348-4747 </a:t>
          </a:r>
        </a:p>
      </dsp:txBody>
      <dsp:txXfrm>
        <a:off x="0" y="3900411"/>
        <a:ext cx="5775156" cy="1023750"/>
      </dsp:txXfrm>
    </dsp:sp>
    <dsp:sp modelId="{B077B9B4-E6CE-4C13-A5F5-0C5F7F8F499A}">
      <dsp:nvSpPr>
        <dsp:cNvPr id="0" name=""/>
        <dsp:cNvSpPr/>
      </dsp:nvSpPr>
      <dsp:spPr>
        <a:xfrm>
          <a:off x="288757" y="3708531"/>
          <a:ext cx="4042609" cy="383760"/>
        </a:xfrm>
        <a:prstGeom prst="roundRect">
          <a:avLst/>
        </a:prstGeom>
        <a:solidFill>
          <a:schemeClr val="accent1">
            <a:shade val="80000"/>
            <a:hueOff val="728601"/>
            <a:satOff val="-83459"/>
            <a:lumOff val="45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801" tIns="0" rIns="15280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600" b="1" kern="1200">
              <a:latin typeface="+mn-lt"/>
              <a:ea typeface="+mn-ea"/>
              <a:cs typeface="Helvetica" panose="020B0604020202020204" pitchFamily="34" charset="0"/>
            </a:rPr>
            <a:t>Further Information</a:t>
          </a:r>
        </a:p>
      </dsp:txBody>
      <dsp:txXfrm>
        <a:off x="307491" y="3727265"/>
        <a:ext cx="4005141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7D74A2-3B4D-954C-BCE0-BA697DC5CE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AF4C31-EF37-264F-8C4F-A3A07C139E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A74CDE01-A1F3-2049-81BA-B7E4D3301AE3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743C93-A831-5544-9766-0D18935B52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FBCD7-D303-7B4D-A718-8B6CB0EF84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570B6429-A076-9E48-9B7C-D88E10C0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29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0CF6A9CC-D495-EF43-8C44-1644A9ED498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A7AB882A-90D7-FB4D-B996-1F0AF3284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5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84E2D5E-E304-F744-92B4-C2614AA64448}"/>
              </a:ext>
            </a:extLst>
          </p:cNvPr>
          <p:cNvSpPr txBox="1"/>
          <p:nvPr userDrawn="1"/>
        </p:nvSpPr>
        <p:spPr>
          <a:xfrm>
            <a:off x="4064295" y="418470"/>
            <a:ext cx="40729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INTERNATIONAL UNIVERSITY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8DEB929-9798-7B44-8E54-60948088B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727" y="3721808"/>
            <a:ext cx="89845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65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564F3C-4E9C-A84A-915B-1971194754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D10DF140-61C7-C94E-9347-6DD282A33E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54" y="6123851"/>
            <a:ext cx="1217550" cy="56388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7A209E8-E5E1-5D41-92D2-2615A78E2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0" y="544528"/>
            <a:ext cx="3358280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CC0066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B3200B7-23B0-6542-AF46-FF8EFBF9FBA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2" y="1371538"/>
            <a:ext cx="2583215" cy="344430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0CB99F92-7B2D-DA41-8932-E06E340EA0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3632199" y="743802"/>
            <a:ext cx="7976031" cy="5370396"/>
          </a:xfrm>
          <a:prstGeom prst="corner">
            <a:avLst>
              <a:gd name="adj1" fmla="val 57567"/>
              <a:gd name="adj2" fmla="val 95877"/>
            </a:avLst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DDF83C-8AC7-A941-A027-BAAF20DCA295}"/>
              </a:ext>
            </a:extLst>
          </p:cNvPr>
          <p:cNvGrpSpPr/>
          <p:nvPr userDrawn="1"/>
        </p:nvGrpSpPr>
        <p:grpSpPr>
          <a:xfrm>
            <a:off x="3632200" y="637953"/>
            <a:ext cx="7976031" cy="2393648"/>
            <a:chOff x="3683000" y="638356"/>
            <a:chExt cx="7976031" cy="239364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A12D9A-A693-B545-A8F5-2A9593D2A685}"/>
                </a:ext>
              </a:extLst>
            </p:cNvPr>
            <p:cNvSpPr/>
            <p:nvPr/>
          </p:nvSpPr>
          <p:spPr>
            <a:xfrm>
              <a:off x="6417481" y="638356"/>
              <a:ext cx="5241550" cy="110074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635189E-CF3C-9646-86FF-9D061A9687AC}"/>
                </a:ext>
              </a:extLst>
            </p:cNvPr>
            <p:cNvSpPr/>
            <p:nvPr/>
          </p:nvSpPr>
          <p:spPr>
            <a:xfrm rot="16200000">
              <a:off x="5327064" y="1829604"/>
              <a:ext cx="2292822" cy="111977"/>
            </a:xfrm>
            <a:prstGeom prst="rect">
              <a:avLst/>
            </a:prstGeom>
            <a:gradFill>
              <a:gsLst>
                <a:gs pos="97000">
                  <a:srgbClr val="D92D8A"/>
                </a:gs>
                <a:gs pos="7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F58982-B41E-8340-83CF-555551EE8C45}"/>
                </a:ext>
              </a:extLst>
            </p:cNvPr>
            <p:cNvSpPr/>
            <p:nvPr/>
          </p:nvSpPr>
          <p:spPr>
            <a:xfrm flipH="1">
              <a:off x="3683000" y="2924436"/>
              <a:ext cx="2754068" cy="106058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736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3A9093-3691-AA4C-A2F4-304998E299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342235-2539-9C42-9FFC-2583D8FF2508}"/>
              </a:ext>
            </a:extLst>
          </p:cNvPr>
          <p:cNvGrpSpPr/>
          <p:nvPr userDrawn="1"/>
        </p:nvGrpSpPr>
        <p:grpSpPr>
          <a:xfrm flipH="1" flipV="1">
            <a:off x="10644674" y="5408676"/>
            <a:ext cx="735606" cy="746592"/>
            <a:chOff x="897887" y="745236"/>
            <a:chExt cx="735606" cy="74659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B082B33-8809-4D4E-892A-871B1D090AB4}"/>
                </a:ext>
              </a:extLst>
            </p:cNvPr>
            <p:cNvSpPr/>
            <p:nvPr/>
          </p:nvSpPr>
          <p:spPr>
            <a:xfrm rot="16200000" flipH="1">
              <a:off x="1186442" y="456681"/>
              <a:ext cx="158496" cy="735606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D9A3A04-48C2-9046-99D8-29E0696CC719}"/>
                </a:ext>
              </a:extLst>
            </p:cNvPr>
            <p:cNvSpPr/>
            <p:nvPr/>
          </p:nvSpPr>
          <p:spPr>
            <a:xfrm flipH="1">
              <a:off x="897887" y="898707"/>
              <a:ext cx="158496" cy="593121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234CB5F-76F4-6745-89D4-C806CD69862C}"/>
              </a:ext>
            </a:extLst>
          </p:cNvPr>
          <p:cNvGrpSpPr/>
          <p:nvPr userDrawn="1"/>
        </p:nvGrpSpPr>
        <p:grpSpPr>
          <a:xfrm flipV="1">
            <a:off x="789474" y="5408676"/>
            <a:ext cx="735606" cy="746592"/>
            <a:chOff x="897887" y="745236"/>
            <a:chExt cx="735606" cy="7465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9A027F7-340B-AE49-A6E7-AF7808C4881B}"/>
                </a:ext>
              </a:extLst>
            </p:cNvPr>
            <p:cNvSpPr/>
            <p:nvPr/>
          </p:nvSpPr>
          <p:spPr>
            <a:xfrm rot="16200000" flipH="1">
              <a:off x="1186442" y="456681"/>
              <a:ext cx="158496" cy="735606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08E556-02A5-F644-8527-1071C399CF8F}"/>
                </a:ext>
              </a:extLst>
            </p:cNvPr>
            <p:cNvSpPr/>
            <p:nvPr/>
          </p:nvSpPr>
          <p:spPr>
            <a:xfrm flipH="1">
              <a:off x="897887" y="898707"/>
              <a:ext cx="158496" cy="593121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0C6396-694E-7E4D-99B5-1FFF7CB06E00}"/>
              </a:ext>
            </a:extLst>
          </p:cNvPr>
          <p:cNvGrpSpPr/>
          <p:nvPr userDrawn="1"/>
        </p:nvGrpSpPr>
        <p:grpSpPr>
          <a:xfrm flipH="1">
            <a:off x="10644674" y="745236"/>
            <a:ext cx="735606" cy="746592"/>
            <a:chOff x="897887" y="745236"/>
            <a:chExt cx="735606" cy="7465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ED90838-A6BF-0F4F-9EEF-F4EF18A3585C}"/>
                </a:ext>
              </a:extLst>
            </p:cNvPr>
            <p:cNvSpPr/>
            <p:nvPr/>
          </p:nvSpPr>
          <p:spPr>
            <a:xfrm rot="16200000" flipH="1">
              <a:off x="1186442" y="456681"/>
              <a:ext cx="158496" cy="735606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FA1B5D-1100-BA4E-880C-425F37DC1986}"/>
                </a:ext>
              </a:extLst>
            </p:cNvPr>
            <p:cNvSpPr/>
            <p:nvPr/>
          </p:nvSpPr>
          <p:spPr>
            <a:xfrm flipH="1">
              <a:off x="897887" y="898707"/>
              <a:ext cx="158496" cy="593121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3" name="Content Placeholder 15">
            <a:extLst>
              <a:ext uri="{FF2B5EF4-FFF2-40B4-BE49-F238E27FC236}">
                <a16:creationId xmlns:a16="http://schemas.microsoft.com/office/drawing/2014/main" id="{A9768829-BB27-E04C-AC08-35C2DCF434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18591" y="2310784"/>
            <a:ext cx="7510717" cy="339445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67577F2A-343B-0547-90B9-310710267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90" y="1198471"/>
            <a:ext cx="7510718" cy="845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432753-6F7F-614E-852E-0E437C757C8A}"/>
              </a:ext>
            </a:extLst>
          </p:cNvPr>
          <p:cNvGrpSpPr/>
          <p:nvPr userDrawn="1"/>
        </p:nvGrpSpPr>
        <p:grpSpPr>
          <a:xfrm rot="16200000" flipH="1">
            <a:off x="786644" y="682484"/>
            <a:ext cx="731520" cy="747831"/>
            <a:chOff x="897887" y="745236"/>
            <a:chExt cx="731520" cy="74783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23CBF0-EBAD-5A48-BEB5-7F7ED127ED9A}"/>
                </a:ext>
              </a:extLst>
            </p:cNvPr>
            <p:cNvSpPr/>
            <p:nvPr/>
          </p:nvSpPr>
          <p:spPr>
            <a:xfrm rot="16200000" flipH="1">
              <a:off x="1184399" y="458724"/>
              <a:ext cx="158496" cy="731520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754997F-8EB7-5140-9E75-4B286C8C6FED}"/>
                </a:ext>
              </a:extLst>
            </p:cNvPr>
            <p:cNvSpPr/>
            <p:nvPr/>
          </p:nvSpPr>
          <p:spPr>
            <a:xfrm flipH="1">
              <a:off x="897887" y="898707"/>
              <a:ext cx="158496" cy="594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F2EB2B1-A9F3-9943-AABF-16618AFA9BE8}"/>
              </a:ext>
            </a:extLst>
          </p:cNvPr>
          <p:cNvSpPr txBox="1"/>
          <p:nvPr userDrawn="1"/>
        </p:nvSpPr>
        <p:spPr>
          <a:xfrm>
            <a:off x="3927573" y="6404446"/>
            <a:ext cx="449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453642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C2860B-6047-5A4C-A34C-2CE3559F5E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F1827C6-B251-F84D-ADAF-23A63055EED5}"/>
              </a:ext>
            </a:extLst>
          </p:cNvPr>
          <p:cNvSpPr txBox="1">
            <a:spLocks/>
          </p:cNvSpPr>
          <p:nvPr userDrawn="1"/>
        </p:nvSpPr>
        <p:spPr>
          <a:xfrm>
            <a:off x="3244174" y="1626141"/>
            <a:ext cx="5791200" cy="931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en-US" sz="3600" spc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15">
            <a:extLst>
              <a:ext uri="{FF2B5EF4-FFF2-40B4-BE49-F238E27FC236}">
                <a16:creationId xmlns:a16="http://schemas.microsoft.com/office/drawing/2014/main" id="{3FE4AA1A-321B-034B-A436-1489DB5063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29190" y="2737943"/>
            <a:ext cx="8147304" cy="29670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D80675-BCCC-9D43-8C06-61A6E754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64" y="1809715"/>
            <a:ext cx="4358819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87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AD24B231-6806-6549-A9EB-CC858BE52B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853AFDF2-6FAF-3C45-BA79-69FE0FE7C5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29190" y="2737943"/>
            <a:ext cx="8147304" cy="29670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51A568-E78E-1345-A344-90658C4D4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64" y="1809715"/>
            <a:ext cx="4358819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85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6D844F3F-144D-EC46-9448-847C2C242B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7443" cy="6858000"/>
          </a:xfrm>
          <a:prstGeom prst="rect">
            <a:avLst/>
          </a:prstGeom>
        </p:spPr>
      </p:pic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1D0C1A8D-A891-934D-BEDF-BCAF239DB6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29190" y="2737943"/>
            <a:ext cx="8147304" cy="29670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61F8EC-ACD0-3544-9489-9E14A2C4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64" y="1809715"/>
            <a:ext cx="4358819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10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holding, yellow, colorful, sign&#10;&#10;Description automatically generated">
            <a:extLst>
              <a:ext uri="{FF2B5EF4-FFF2-40B4-BE49-F238E27FC236}">
                <a16:creationId xmlns:a16="http://schemas.microsoft.com/office/drawing/2014/main" id="{74C3F4AC-284C-8648-B74F-734AD0C970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DCC8F7BA-1E34-D442-AEF7-6604F2F726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29190" y="2737943"/>
            <a:ext cx="8147304" cy="29670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571367-FB83-B648-89F4-308268D2E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64" y="1809715"/>
            <a:ext cx="4358819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36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51B882C-C539-A944-97F2-FC0CDA5F0C74}"/>
              </a:ext>
            </a:extLst>
          </p:cNvPr>
          <p:cNvGrpSpPr/>
          <p:nvPr userDrawn="1"/>
        </p:nvGrpSpPr>
        <p:grpSpPr>
          <a:xfrm flipV="1">
            <a:off x="11185080" y="298640"/>
            <a:ext cx="735606" cy="746592"/>
            <a:chOff x="10666920" y="5421408"/>
            <a:chExt cx="735606" cy="74659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6B3CB66-C4EA-1D4A-AB31-F3B036627C35}"/>
                </a:ext>
              </a:extLst>
            </p:cNvPr>
            <p:cNvSpPr/>
            <p:nvPr/>
          </p:nvSpPr>
          <p:spPr>
            <a:xfrm rot="16200000" flipV="1">
              <a:off x="10955475" y="5720949"/>
              <a:ext cx="158496" cy="735606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919F03-190B-A144-89EE-F2C24C54E8DF}"/>
                </a:ext>
              </a:extLst>
            </p:cNvPr>
            <p:cNvSpPr/>
            <p:nvPr/>
          </p:nvSpPr>
          <p:spPr>
            <a:xfrm flipV="1">
              <a:off x="11244030" y="5421408"/>
              <a:ext cx="158496" cy="593121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82203" y="1788668"/>
            <a:ext cx="7902877" cy="424948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itle 18">
            <a:extLst>
              <a:ext uri="{FF2B5EF4-FFF2-40B4-BE49-F238E27FC236}">
                <a16:creationId xmlns:a16="http://schemas.microsoft.com/office/drawing/2014/main" id="{C716CB0E-F1FF-504E-9653-C73C2D7C4396}"/>
              </a:ext>
            </a:extLst>
          </p:cNvPr>
          <p:cNvSpPr txBox="1">
            <a:spLocks/>
          </p:cNvSpPr>
          <p:nvPr userDrawn="1"/>
        </p:nvSpPr>
        <p:spPr>
          <a:xfrm>
            <a:off x="3282203" y="894071"/>
            <a:ext cx="6105637" cy="721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300">
                <a:solidFill>
                  <a:srgbClr val="D92D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spc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1AFD9C3E-7E7C-AB48-8364-4BE099796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203" y="819848"/>
            <a:ext cx="7902877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pic>
        <p:nvPicPr>
          <p:cNvPr id="4" name="Picture 3" descr="A blue sky&#10;&#10;Description automatically generated">
            <a:extLst>
              <a:ext uri="{FF2B5EF4-FFF2-40B4-BE49-F238E27FC236}">
                <a16:creationId xmlns:a16="http://schemas.microsoft.com/office/drawing/2014/main" id="{F52B9004-D179-1A4A-80CE-4571C434E5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465798" cy="6857999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69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82203" y="1788667"/>
            <a:ext cx="7929604" cy="417526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200CCED-6E70-9C4C-8D34-9653C97B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203" y="819848"/>
            <a:ext cx="7929604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pic>
        <p:nvPicPr>
          <p:cNvPr id="19" name="Picture 18" descr="A blue sky&#10;&#10;Description automatically generated">
            <a:extLst>
              <a:ext uri="{FF2B5EF4-FFF2-40B4-BE49-F238E27FC236}">
                <a16:creationId xmlns:a16="http://schemas.microsoft.com/office/drawing/2014/main" id="{6B427909-11C3-2B4F-99E1-06647A8293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465798" cy="6858000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C4F623B-6644-7B41-A514-8B0D97CB3BB5}"/>
              </a:ext>
            </a:extLst>
          </p:cNvPr>
          <p:cNvGrpSpPr/>
          <p:nvPr userDrawn="1"/>
        </p:nvGrpSpPr>
        <p:grpSpPr>
          <a:xfrm>
            <a:off x="2393879" y="0"/>
            <a:ext cx="9798121" cy="6889337"/>
            <a:chOff x="2421466" y="-1"/>
            <a:chExt cx="9810796" cy="68740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E3BA29-D548-E14A-925A-6DDE5A185378}"/>
                </a:ext>
              </a:extLst>
            </p:cNvPr>
            <p:cNvSpPr/>
            <p:nvPr/>
          </p:nvSpPr>
          <p:spPr>
            <a:xfrm rot="16200000" flipH="1">
              <a:off x="-852862" y="3408870"/>
              <a:ext cx="6723461" cy="174801"/>
            </a:xfrm>
            <a:prstGeom prst="rect">
              <a:avLst/>
            </a:prstGeom>
            <a:gradFill>
              <a:gsLst>
                <a:gs pos="98000">
                  <a:srgbClr val="D92D8A"/>
                </a:gs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DB505-A3CE-D74D-92E0-CB719251EDDA}"/>
                </a:ext>
              </a:extLst>
            </p:cNvPr>
            <p:cNvSpPr/>
            <p:nvPr/>
          </p:nvSpPr>
          <p:spPr>
            <a:xfrm flipH="1">
              <a:off x="2421466" y="-1"/>
              <a:ext cx="9770533" cy="134540"/>
            </a:xfrm>
            <a:prstGeom prst="rect">
              <a:avLst/>
            </a:prstGeom>
            <a:gradFill>
              <a:gsLst>
                <a:gs pos="96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B5620D0-8507-8C49-B78D-FCF723E33FB3}"/>
                </a:ext>
              </a:extLst>
            </p:cNvPr>
            <p:cNvSpPr/>
            <p:nvPr/>
          </p:nvSpPr>
          <p:spPr>
            <a:xfrm flipH="1">
              <a:off x="2421467" y="6739466"/>
              <a:ext cx="5266266" cy="134540"/>
            </a:xfrm>
            <a:prstGeom prst="rect">
              <a:avLst/>
            </a:prstGeom>
            <a:gradFill>
              <a:gsLst>
                <a:gs pos="96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0D88CDB-1D99-0741-8F0C-6B653BC890C1}"/>
                </a:ext>
              </a:extLst>
            </p:cNvPr>
            <p:cNvSpPr/>
            <p:nvPr/>
          </p:nvSpPr>
          <p:spPr>
            <a:xfrm rot="16200000" flipH="1">
              <a:off x="11018794" y="1038665"/>
              <a:ext cx="2252134" cy="174802"/>
            </a:xfrm>
            <a:prstGeom prst="rect">
              <a:avLst/>
            </a:prstGeom>
            <a:gradFill>
              <a:gsLst>
                <a:gs pos="96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848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290" y="1852474"/>
            <a:ext cx="3802775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B112813B-6A84-0946-A634-0826DA95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90" y="1039190"/>
            <a:ext cx="3802775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Picture 30" descr="A blue sky&#10;&#10;Description automatically generated">
            <a:extLst>
              <a:ext uri="{FF2B5EF4-FFF2-40B4-BE49-F238E27FC236}">
                <a16:creationId xmlns:a16="http://schemas.microsoft.com/office/drawing/2014/main" id="{7F8F79F9-053E-AC4E-A228-8BCFC40902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568" y="0"/>
            <a:ext cx="7214432" cy="6858000"/>
          </a:xfrm>
          <a:prstGeom prst="rect">
            <a:avLst/>
          </a:prstGeom>
        </p:spPr>
      </p:pic>
      <p:sp>
        <p:nvSpPr>
          <p:cNvPr id="34" name="Content Placeholder 15">
            <a:extLst>
              <a:ext uri="{FF2B5EF4-FFF2-40B4-BE49-F238E27FC236}">
                <a16:creationId xmlns:a16="http://schemas.microsoft.com/office/drawing/2014/main" id="{FA4447E9-32AB-CE42-93AE-D7EC1B389E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90347" y="1852474"/>
            <a:ext cx="4277180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BF4C30-962C-1E4F-9E58-14FE84F789BA}"/>
              </a:ext>
            </a:extLst>
          </p:cNvPr>
          <p:cNvGrpSpPr/>
          <p:nvPr userDrawn="1"/>
        </p:nvGrpSpPr>
        <p:grpSpPr>
          <a:xfrm flipV="1">
            <a:off x="5539550" y="5593682"/>
            <a:ext cx="522582" cy="530387"/>
            <a:chOff x="5537621" y="745236"/>
            <a:chExt cx="522582" cy="53038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50B0C7-D302-0B4B-AD72-E890FFCB54EE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49CCCB-7919-8C48-AA2A-25B9454C5E42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1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4B3544-D1C9-F748-A16A-673E8B5DE3A0}"/>
              </a:ext>
            </a:extLst>
          </p:cNvPr>
          <p:cNvGrpSpPr/>
          <p:nvPr userDrawn="1"/>
        </p:nvGrpSpPr>
        <p:grpSpPr>
          <a:xfrm>
            <a:off x="5539550" y="745236"/>
            <a:ext cx="522582" cy="529651"/>
            <a:chOff x="5537621" y="745236"/>
            <a:chExt cx="522582" cy="52965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058E3C8-4ED3-FA44-8429-ECCE05048DE4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143827-EC07-1845-BF59-7E49CB3304DC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0624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8A2E4B-D844-0742-91AF-B6EE973CA645}"/>
              </a:ext>
            </a:extLst>
          </p:cNvPr>
          <p:cNvGrpSpPr/>
          <p:nvPr userDrawn="1"/>
        </p:nvGrpSpPr>
        <p:grpSpPr>
          <a:xfrm>
            <a:off x="11086608" y="745236"/>
            <a:ext cx="522582" cy="530387"/>
            <a:chOff x="11140977" y="745236"/>
            <a:chExt cx="522582" cy="53038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654D92-F1BA-A349-9034-C64E2FC07C5E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F6365A-E6EB-6243-9EDA-C82AE5EF6EA1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F200F0-881B-AE40-AFBB-575D931372BB}"/>
              </a:ext>
            </a:extLst>
          </p:cNvPr>
          <p:cNvGrpSpPr/>
          <p:nvPr userDrawn="1"/>
        </p:nvGrpSpPr>
        <p:grpSpPr>
          <a:xfrm flipV="1">
            <a:off x="11086608" y="5593682"/>
            <a:ext cx="522582" cy="530387"/>
            <a:chOff x="11140977" y="745236"/>
            <a:chExt cx="522582" cy="53038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6C6B3E1-3A65-FB44-990B-A4475CBDDD93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FD0C5D8-C5A4-A943-A2B2-8EF3C3E01D9E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727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blue sky&#10;&#10;Description automatically generated">
            <a:extLst>
              <a:ext uri="{FF2B5EF4-FFF2-40B4-BE49-F238E27FC236}">
                <a16:creationId xmlns:a16="http://schemas.microsoft.com/office/drawing/2014/main" id="{5941AC91-51E1-BD44-8333-8EC6B8C58C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568" y="0"/>
            <a:ext cx="7214432" cy="6858000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290" y="1852474"/>
            <a:ext cx="3802775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B10E303A-0EE2-014D-982B-DD7765D17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90" y="1039190"/>
            <a:ext cx="3802775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BE6CB02-B2E4-FD48-BD48-A0CD3144A8D8}"/>
              </a:ext>
            </a:extLst>
          </p:cNvPr>
          <p:cNvGrpSpPr/>
          <p:nvPr userDrawn="1"/>
        </p:nvGrpSpPr>
        <p:grpSpPr>
          <a:xfrm flipH="1" flipV="1">
            <a:off x="11087460" y="5596087"/>
            <a:ext cx="522582" cy="530386"/>
            <a:chOff x="2645664" y="2011680"/>
            <a:chExt cx="735606" cy="74659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87CEFF8-E1E9-8041-AC38-FEBE13C577B2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E8AB8CF-68F3-2B43-811F-C129FA1BA13A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E541D45-E316-744F-BD0C-4BFACA731C29}"/>
              </a:ext>
            </a:extLst>
          </p:cNvPr>
          <p:cNvGrpSpPr/>
          <p:nvPr userDrawn="1"/>
        </p:nvGrpSpPr>
        <p:grpSpPr>
          <a:xfrm flipV="1">
            <a:off x="5539549" y="5593683"/>
            <a:ext cx="522582" cy="530386"/>
            <a:chOff x="2645664" y="2011680"/>
            <a:chExt cx="735606" cy="74659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7D29A71-357A-DD47-96D9-D8E4DEBA1741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3E9CFD4-BC95-8047-BE3F-CA666B3459D8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1632377-3A0F-C443-BA2C-398E882AC060}"/>
              </a:ext>
            </a:extLst>
          </p:cNvPr>
          <p:cNvGrpSpPr/>
          <p:nvPr userDrawn="1"/>
        </p:nvGrpSpPr>
        <p:grpSpPr>
          <a:xfrm>
            <a:off x="5540614" y="745361"/>
            <a:ext cx="522582" cy="530386"/>
            <a:chOff x="2645664" y="2011680"/>
            <a:chExt cx="735606" cy="74659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689ABA4-7585-2A44-A2F2-E1D06AEEB21B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32732AD-65BD-0C4B-8F28-9B79B9820FC9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DB2452C-A655-8D47-A8D4-3493DDA1D602}"/>
              </a:ext>
            </a:extLst>
          </p:cNvPr>
          <p:cNvGrpSpPr/>
          <p:nvPr userDrawn="1"/>
        </p:nvGrpSpPr>
        <p:grpSpPr>
          <a:xfrm flipH="1">
            <a:off x="11087460" y="742129"/>
            <a:ext cx="522582" cy="530386"/>
            <a:chOff x="2645664" y="2011680"/>
            <a:chExt cx="735606" cy="74659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2C730C6-91C6-664D-9DC8-68F6D2CB25FB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BD38127-BA89-A54A-B41C-130C55941480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3" name="Content Placeholder 15">
            <a:extLst>
              <a:ext uri="{FF2B5EF4-FFF2-40B4-BE49-F238E27FC236}">
                <a16:creationId xmlns:a16="http://schemas.microsoft.com/office/drawing/2014/main" id="{895CA8A0-79E6-DE47-B969-C4A95B671A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90347" y="1852474"/>
            <a:ext cx="4277180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02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98F8D55-B506-3449-B7ED-0C6B5D8C8E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90222" y="1939925"/>
            <a:ext cx="8984543" cy="43389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BEB633C-F7A2-6145-BF98-E1B7E0CDE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22" y="470310"/>
            <a:ext cx="89845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8EF7C2-ABE5-874A-83A9-9ED5212B9099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kern="1200" spc="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02B47B7A-374F-F040-A985-8B40D325DE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8510" y="219326"/>
            <a:ext cx="121755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44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4B3544-D1C9-F748-A16A-673E8B5DE3A0}"/>
              </a:ext>
            </a:extLst>
          </p:cNvPr>
          <p:cNvGrpSpPr/>
          <p:nvPr userDrawn="1"/>
        </p:nvGrpSpPr>
        <p:grpSpPr>
          <a:xfrm>
            <a:off x="5539550" y="745236"/>
            <a:ext cx="522582" cy="530387"/>
            <a:chOff x="5537621" y="745236"/>
            <a:chExt cx="522582" cy="53038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058E3C8-4ED3-FA44-8429-ECCE05048DE4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143827-EC07-1845-BF59-7E49CB3304DC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1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BF4C30-962C-1E4F-9E58-14FE84F789BA}"/>
              </a:ext>
            </a:extLst>
          </p:cNvPr>
          <p:cNvGrpSpPr/>
          <p:nvPr userDrawn="1"/>
        </p:nvGrpSpPr>
        <p:grpSpPr>
          <a:xfrm flipV="1">
            <a:off x="5539550" y="5593682"/>
            <a:ext cx="522582" cy="530387"/>
            <a:chOff x="5537621" y="745236"/>
            <a:chExt cx="522582" cy="53038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50B0C7-D302-0B4B-AD72-E890FFCB54EE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49CCCB-7919-8C48-AA2A-25B9454C5E42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1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8A2E4B-D844-0742-91AF-B6EE973CA645}"/>
              </a:ext>
            </a:extLst>
          </p:cNvPr>
          <p:cNvGrpSpPr/>
          <p:nvPr userDrawn="1"/>
        </p:nvGrpSpPr>
        <p:grpSpPr>
          <a:xfrm>
            <a:off x="11086608" y="745236"/>
            <a:ext cx="522582" cy="530387"/>
            <a:chOff x="11140977" y="745236"/>
            <a:chExt cx="522582" cy="53038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654D92-F1BA-A349-9034-C64E2FC07C5E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F6365A-E6EB-6243-9EDA-C82AE5EF6EA1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F200F0-881B-AE40-AFBB-575D931372BB}"/>
              </a:ext>
            </a:extLst>
          </p:cNvPr>
          <p:cNvGrpSpPr/>
          <p:nvPr userDrawn="1"/>
        </p:nvGrpSpPr>
        <p:grpSpPr>
          <a:xfrm flipV="1">
            <a:off x="11086608" y="5593682"/>
            <a:ext cx="522582" cy="530387"/>
            <a:chOff x="11140977" y="745236"/>
            <a:chExt cx="522582" cy="53038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6C6B3E1-3A65-FB44-990B-A4475CBDDD93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FD0C5D8-C5A4-A943-A2B2-8EF3C3E01D9E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3" name="Content Placeholder 15">
            <a:extLst>
              <a:ext uri="{FF2B5EF4-FFF2-40B4-BE49-F238E27FC236}">
                <a16:creationId xmlns:a16="http://schemas.microsoft.com/office/drawing/2014/main" id="{895CA8A0-79E6-DE47-B969-C4A95B671A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90347" y="1852474"/>
            <a:ext cx="4277180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5" name="Picture 34" descr="A blue sky&#10;&#10;Description automatically generated">
            <a:extLst>
              <a:ext uri="{FF2B5EF4-FFF2-40B4-BE49-F238E27FC236}">
                <a16:creationId xmlns:a16="http://schemas.microsoft.com/office/drawing/2014/main" id="{36B238F2-2857-544E-8AD3-AED1952A87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5065873" cy="6858000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290" y="1852474"/>
            <a:ext cx="3802775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CCFBBF3E-8312-B947-832D-CDD3E328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90" y="1039190"/>
            <a:ext cx="3802775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12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l-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76AA251-3835-8641-83B2-FAB7327B0A3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94074" y="2799440"/>
            <a:ext cx="6203852" cy="12591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66FADD-F449-4640-B1B4-8B65C842EBF9}"/>
              </a:ext>
            </a:extLst>
          </p:cNvPr>
          <p:cNvSpPr txBox="1"/>
          <p:nvPr userDrawn="1"/>
        </p:nvSpPr>
        <p:spPr>
          <a:xfrm>
            <a:off x="245940" y="6475545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spc="3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l" defTabSz="914400" rtl="0" eaLnBrk="1" latinLnBrk="0" hangingPunct="1"/>
            <a:r>
              <a:rPr lang="en-US" sz="900" kern="1200" spc="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3282599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3920A23-50A3-3DCF-7473-138111FDCD5B}"/>
              </a:ext>
            </a:extLst>
          </p:cNvPr>
          <p:cNvSpPr/>
          <p:nvPr userDrawn="1"/>
        </p:nvSpPr>
        <p:spPr>
          <a:xfrm>
            <a:off x="-84221" y="-192505"/>
            <a:ext cx="12392526" cy="7267073"/>
          </a:xfrm>
          <a:prstGeom prst="rect">
            <a:avLst/>
          </a:prstGeom>
          <a:solidFill>
            <a:srgbClr val="071E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tiger head with stethoscope&#10;&#10;Description automatically generated">
            <a:extLst>
              <a:ext uri="{FF2B5EF4-FFF2-40B4-BE49-F238E27FC236}">
                <a16:creationId xmlns:a16="http://schemas.microsoft.com/office/drawing/2014/main" id="{5460F989-B817-B3AB-5DA3-D2130DEA4A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936" t="2253" r="1695" b="2901"/>
          <a:stretch/>
        </p:blipFill>
        <p:spPr>
          <a:xfrm>
            <a:off x="4283110" y="1626043"/>
            <a:ext cx="3625780" cy="360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1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76AA251-3835-8641-83B2-FAB7327B0A3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94074" y="2799440"/>
            <a:ext cx="6203852" cy="12591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66FADD-F449-4640-B1B4-8B65C842EBF9}"/>
              </a:ext>
            </a:extLst>
          </p:cNvPr>
          <p:cNvSpPr txBox="1"/>
          <p:nvPr userDrawn="1"/>
        </p:nvSpPr>
        <p:spPr>
          <a:xfrm>
            <a:off x="245940" y="6475545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spc="3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l" defTabSz="914400" rtl="0" eaLnBrk="1" latinLnBrk="0" hangingPunct="1"/>
            <a:r>
              <a:rPr lang="en-US" sz="900" kern="1200" spc="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4079690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76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0D855-4CD9-FC45-9379-29AA29186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0222" y="1951592"/>
            <a:ext cx="4222749" cy="4338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FF7AE448-EA8B-3741-9051-021832094D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8510" y="219326"/>
            <a:ext cx="1217550" cy="56388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EF1B571-98EE-5644-AF99-B840E3214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22" y="470310"/>
            <a:ext cx="89845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C10A61-C3FE-6D42-9D75-3E01190582E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52016" y="1951592"/>
            <a:ext cx="4222749" cy="4338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E19F95-A052-B345-B8CB-24664E9F155A}"/>
              </a:ext>
            </a:extLst>
          </p:cNvPr>
          <p:cNvSpPr txBox="1"/>
          <p:nvPr userDrawn="1"/>
        </p:nvSpPr>
        <p:spPr>
          <a:xfrm>
            <a:off x="245940" y="6475545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spc="3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900" kern="1200" spc="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714295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0">
            <a:extLst>
              <a:ext uri="{FF2B5EF4-FFF2-40B4-BE49-F238E27FC236}">
                <a16:creationId xmlns:a16="http://schemas.microsoft.com/office/drawing/2014/main" id="{01F82B3F-9873-EF4E-94EC-057DD4B20E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3721834" y="880677"/>
            <a:ext cx="7988142" cy="5366010"/>
          </a:xfrm>
          <a:prstGeom prst="corner">
            <a:avLst>
              <a:gd name="adj1" fmla="val 57242"/>
              <a:gd name="adj2" fmla="val 95740"/>
            </a:avLst>
          </a:prstGeom>
          <a:blipFill dpi="0" rotWithShape="0">
            <a:blip r:embed="rId2" cstate="email">
              <a:alphaModFix amt="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rm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BEEB5A-8893-144A-91F5-C06A23DED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51929"/>
            <a:ext cx="2469469" cy="30413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FA37C7-20CF-AC4A-BD08-C6142B1C5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48430"/>
            <a:ext cx="4720887" cy="185409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24E5270-E663-6349-BFBE-6C5E5807A1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54" y="6123851"/>
            <a:ext cx="1217550" cy="56388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1995F14-BCAF-A943-B330-BDBF466216E3}"/>
              </a:ext>
            </a:extLst>
          </p:cNvPr>
          <p:cNvGrpSpPr/>
          <p:nvPr userDrawn="1"/>
        </p:nvGrpSpPr>
        <p:grpSpPr>
          <a:xfrm>
            <a:off x="3721835" y="773552"/>
            <a:ext cx="7988141" cy="2408473"/>
            <a:chOff x="3673920" y="736031"/>
            <a:chExt cx="7988141" cy="240847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2DC6E15-79FC-9B4E-8E6B-F01C12947347}"/>
                </a:ext>
              </a:extLst>
            </p:cNvPr>
            <p:cNvSpPr/>
            <p:nvPr/>
          </p:nvSpPr>
          <p:spPr>
            <a:xfrm>
              <a:off x="6426113" y="736031"/>
              <a:ext cx="5235948" cy="110300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2493B4-9D15-5940-B5ED-66732B4B293A}"/>
                </a:ext>
              </a:extLst>
            </p:cNvPr>
            <p:cNvSpPr/>
            <p:nvPr/>
          </p:nvSpPr>
          <p:spPr>
            <a:xfrm rot="5400000">
              <a:off x="6048976" y="1212201"/>
              <a:ext cx="860965" cy="106691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56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F65F000-A2F0-714C-ADAA-960582B7C4AB}"/>
                </a:ext>
              </a:extLst>
            </p:cNvPr>
            <p:cNvSpPr/>
            <p:nvPr/>
          </p:nvSpPr>
          <p:spPr>
            <a:xfrm rot="16200000">
              <a:off x="5741965" y="2347501"/>
              <a:ext cx="1474993" cy="106693"/>
            </a:xfrm>
            <a:prstGeom prst="rect">
              <a:avLst/>
            </a:prstGeom>
            <a:gradFill>
              <a:gsLst>
                <a:gs pos="7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86AD155-D0FF-8642-B412-219D327DA829}"/>
                </a:ext>
              </a:extLst>
            </p:cNvPr>
            <p:cNvSpPr/>
            <p:nvPr/>
          </p:nvSpPr>
          <p:spPr>
            <a:xfrm flipH="1">
              <a:off x="3673920" y="3034776"/>
              <a:ext cx="2858884" cy="109728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1298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525A8C-1EFB-6341-8B8C-79B7C59F70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43957" y="696340"/>
            <a:ext cx="7622001" cy="5015143"/>
          </a:xfrm>
          <a:prstGeom prst="corner">
            <a:avLst>
              <a:gd name="adj1" fmla="val 78408"/>
              <a:gd name="adj2" fmla="val 117748"/>
            </a:avLst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31E7B94C-6884-7948-9EDC-3BED80DDDB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9936" y="686124"/>
            <a:ext cx="1217550" cy="56388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21AA497-2E05-2249-9F34-D8D24564233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2" y="1371538"/>
            <a:ext cx="2583215" cy="3444301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6C8A8FC-C281-7540-A2F1-0C7261C1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0" y="544528"/>
            <a:ext cx="2583217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90C27EA-5D11-5546-8472-866F259E7BFC}"/>
              </a:ext>
            </a:extLst>
          </p:cNvPr>
          <p:cNvGrpSpPr/>
          <p:nvPr userDrawn="1"/>
        </p:nvGrpSpPr>
        <p:grpSpPr>
          <a:xfrm>
            <a:off x="3843957" y="582803"/>
            <a:ext cx="7628351" cy="1197932"/>
            <a:chOff x="3840781" y="580943"/>
            <a:chExt cx="7628351" cy="11979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215F3C6-7BE9-E34E-B778-A0FF431CC9C1}"/>
                </a:ext>
              </a:extLst>
            </p:cNvPr>
            <p:cNvSpPr/>
            <p:nvPr/>
          </p:nvSpPr>
          <p:spPr>
            <a:xfrm flipH="1">
              <a:off x="3840781" y="580944"/>
              <a:ext cx="5970185" cy="113536"/>
            </a:xfrm>
            <a:prstGeom prst="rect">
              <a:avLst/>
            </a:prstGeom>
            <a:gradFill>
              <a:gsLst>
                <a:gs pos="7000">
                  <a:srgbClr val="00FFFF"/>
                </a:gs>
                <a:gs pos="79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C83E426-A956-204B-922C-C9B114A51E89}"/>
                </a:ext>
              </a:extLst>
            </p:cNvPr>
            <p:cNvSpPr/>
            <p:nvPr/>
          </p:nvSpPr>
          <p:spPr>
            <a:xfrm>
              <a:off x="9757159" y="1669147"/>
              <a:ext cx="1711973" cy="109728"/>
            </a:xfrm>
            <a:prstGeom prst="rect">
              <a:avLst/>
            </a:prstGeom>
            <a:gradFill>
              <a:gsLst>
                <a:gs pos="9000">
                  <a:srgbClr val="00FFFF"/>
                </a:gs>
                <a:gs pos="6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4F2D43-E606-9E4C-B3E1-C3F4607A4260}"/>
                </a:ext>
              </a:extLst>
            </p:cNvPr>
            <p:cNvSpPr/>
            <p:nvPr/>
          </p:nvSpPr>
          <p:spPr>
            <a:xfrm rot="5400000" flipH="1">
              <a:off x="9201318" y="1125045"/>
              <a:ext cx="1197932" cy="10972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980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flying, plane, bird&#10;&#10;Description automatically generated">
            <a:extLst>
              <a:ext uri="{FF2B5EF4-FFF2-40B4-BE49-F238E27FC236}">
                <a16:creationId xmlns:a16="http://schemas.microsoft.com/office/drawing/2014/main" id="{64D9EE0F-6494-1A4B-AB72-3C7AE9F28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7443" cy="68580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084FFD0-FE9F-7B4A-B7A3-7CE892EF9B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87648" y="546137"/>
            <a:ext cx="7578309" cy="5618863"/>
          </a:xfrm>
          <a:prstGeom prst="corner">
            <a:avLst>
              <a:gd name="adj1" fmla="val 80709"/>
              <a:gd name="adj2" fmla="val 104483"/>
            </a:avLst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E8B4190-7A7B-3447-AACA-71ED88EA3D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9936" y="686124"/>
            <a:ext cx="1217550" cy="56388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BBA3D3B-F75B-7247-96EC-42A55EF769A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2" y="1371538"/>
            <a:ext cx="2583215" cy="344430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A623E1-FED3-3B47-8817-14EF8A883FB7}"/>
              </a:ext>
            </a:extLst>
          </p:cNvPr>
          <p:cNvGrpSpPr/>
          <p:nvPr userDrawn="1"/>
        </p:nvGrpSpPr>
        <p:grpSpPr>
          <a:xfrm>
            <a:off x="3887648" y="438917"/>
            <a:ext cx="7578438" cy="1195570"/>
            <a:chOff x="3884346" y="453875"/>
            <a:chExt cx="7578438" cy="119557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090177E-9537-5F45-AFBE-4A490F8D6F92}"/>
                </a:ext>
              </a:extLst>
            </p:cNvPr>
            <p:cNvSpPr/>
            <p:nvPr/>
          </p:nvSpPr>
          <p:spPr>
            <a:xfrm flipH="1">
              <a:off x="3884346" y="453875"/>
              <a:ext cx="5975988" cy="108513"/>
            </a:xfrm>
            <a:prstGeom prst="rect">
              <a:avLst/>
            </a:prstGeom>
            <a:gradFill>
              <a:gsLst>
                <a:gs pos="7000">
                  <a:srgbClr val="00FFFF"/>
                </a:gs>
                <a:gs pos="79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169BA91-4DC2-7049-92BF-1B3EAE687357}"/>
                </a:ext>
              </a:extLst>
            </p:cNvPr>
            <p:cNvSpPr/>
            <p:nvPr/>
          </p:nvSpPr>
          <p:spPr>
            <a:xfrm rot="5400000" flipH="1">
              <a:off x="9264368" y="944309"/>
              <a:ext cx="1080817" cy="11111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211978C-319D-DE49-9152-FBF63531B669}"/>
                </a:ext>
              </a:extLst>
            </p:cNvPr>
            <p:cNvSpPr/>
            <p:nvPr/>
          </p:nvSpPr>
          <p:spPr>
            <a:xfrm>
              <a:off x="9750298" y="1538958"/>
              <a:ext cx="1712486" cy="110487"/>
            </a:xfrm>
            <a:prstGeom prst="rect">
              <a:avLst/>
            </a:prstGeom>
            <a:gradFill>
              <a:gsLst>
                <a:gs pos="9000">
                  <a:srgbClr val="00FFFF"/>
                </a:gs>
                <a:gs pos="6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DBB3F20F-B263-4446-8E1A-6206F5691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0" y="544528"/>
            <a:ext cx="2583217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97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6F743E-C74B-214B-B173-9EFE2CD82F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57611A3-7DA6-4941-8266-CCDEC1D5B7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93905" y="537158"/>
            <a:ext cx="7570949" cy="5799726"/>
          </a:xfrm>
          <a:prstGeom prst="corner">
            <a:avLst>
              <a:gd name="adj1" fmla="val 83572"/>
              <a:gd name="adj2" fmla="val 113968"/>
            </a:avLst>
          </a:prstGeom>
        </p:spPr>
        <p:txBody>
          <a:bodyPr/>
          <a:lstStyle/>
          <a:p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A158107-483F-AE4B-81A6-57EC0902E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54" y="6123851"/>
            <a:ext cx="1217550" cy="56388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36ACA9C-A609-644F-AC2C-E59094058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0" y="544528"/>
            <a:ext cx="2583217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A3DAFB7-60E6-1441-B24D-9C1F734F58B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2" y="1371538"/>
            <a:ext cx="2583215" cy="344430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D4E7D76-C3ED-8641-B474-65A69EB4CAD3}"/>
              </a:ext>
            </a:extLst>
          </p:cNvPr>
          <p:cNvGrpSpPr/>
          <p:nvPr userDrawn="1"/>
        </p:nvGrpSpPr>
        <p:grpSpPr>
          <a:xfrm>
            <a:off x="3893905" y="434340"/>
            <a:ext cx="7570949" cy="1059565"/>
            <a:chOff x="3893905" y="434339"/>
            <a:chExt cx="7570949" cy="10595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80F71C-3C06-414A-B4F3-EA00E023389F}"/>
                </a:ext>
              </a:extLst>
            </p:cNvPr>
            <p:cNvSpPr/>
            <p:nvPr/>
          </p:nvSpPr>
          <p:spPr>
            <a:xfrm flipH="1">
              <a:off x="3893905" y="434339"/>
              <a:ext cx="6713955" cy="109728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91A517-7BE4-1947-9D32-E2AC4C6021B3}"/>
                </a:ext>
              </a:extLst>
            </p:cNvPr>
            <p:cNvSpPr/>
            <p:nvPr/>
          </p:nvSpPr>
          <p:spPr>
            <a:xfrm rot="5400000" flipH="1">
              <a:off x="10127459" y="906370"/>
              <a:ext cx="848793" cy="110368"/>
            </a:xfrm>
            <a:prstGeom prst="rect">
              <a:avLst/>
            </a:prstGeom>
            <a:gradFill>
              <a:gsLst>
                <a:gs pos="97000">
                  <a:srgbClr val="D92D8A"/>
                </a:gs>
                <a:gs pos="7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1B09379-08CB-F142-8445-073D64045AF1}"/>
                </a:ext>
              </a:extLst>
            </p:cNvPr>
            <p:cNvSpPr/>
            <p:nvPr/>
          </p:nvSpPr>
          <p:spPr>
            <a:xfrm>
              <a:off x="10497148" y="1381850"/>
              <a:ext cx="967706" cy="112054"/>
            </a:xfrm>
            <a:prstGeom prst="rect">
              <a:avLst/>
            </a:prstGeom>
            <a:gradFill>
              <a:gsLst>
                <a:gs pos="10000">
                  <a:srgbClr val="D92D8A"/>
                </a:gs>
                <a:gs pos="61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222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F1F921-75B0-9943-B1DF-025B2C48E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FDCEF-2E0F-6748-B31C-B51229149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blue sky&#10;&#10;Description automatically generated">
            <a:extLst>
              <a:ext uri="{FF2B5EF4-FFF2-40B4-BE49-F238E27FC236}">
                <a16:creationId xmlns:a16="http://schemas.microsoft.com/office/drawing/2014/main" id="{E2B0E723-963E-D746-9C64-1044790CE17F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60"/>
            <a:ext cx="12192000" cy="685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8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88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7" r:id="rId19"/>
    <p:sldLayoutId id="2147483686" r:id="rId20"/>
    <p:sldLayoutId id="2147483693" r:id="rId21"/>
    <p:sldLayoutId id="2147483694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mybenefits.myflorida.com/myhealth/prescription_drug_plan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benefits.myflorida.com/myhealth/savings_and_spending_accounts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myfrs.com/pdf/forms/SUSORP-Newsltr%206-22FP.pdf" TargetMode="External"/><Relationship Id="rId3" Type="http://schemas.openxmlformats.org/officeDocument/2006/relationships/diagramLayout" Target="../diagrams/layout7.xml"/><Relationship Id="rId7" Type="http://schemas.openxmlformats.org/officeDocument/2006/relationships/image" Target="../media/image46.gi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7.xml"/><Relationship Id="rId11" Type="http://schemas.openxmlformats.org/officeDocument/2006/relationships/image" Target="../media/image48.svg"/><Relationship Id="rId5" Type="http://schemas.openxmlformats.org/officeDocument/2006/relationships/diagramColors" Target="../diagrams/colors7.xml"/><Relationship Id="rId10" Type="http://schemas.openxmlformats.org/officeDocument/2006/relationships/image" Target="../media/image47.png"/><Relationship Id="rId4" Type="http://schemas.openxmlformats.org/officeDocument/2006/relationships/diagramQuickStyle" Target="../diagrams/quickStyle7.xml"/><Relationship Id="rId9" Type="http://schemas.openxmlformats.org/officeDocument/2006/relationships/hyperlink" Target="https://www.myfrs.com/pdf/forms/SUSORP-Newsltr%206-22FP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hr.fiu.edu/wp-content/uploads/2021/07/ORP-TDA-Providers-04.30.2021.pdf" TargetMode="Externa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13" Type="http://schemas.openxmlformats.org/officeDocument/2006/relationships/hyperlink" Target="https://www.mybenefits.myflorida.com/myhealth/other_supplemental_plans" TargetMode="External"/><Relationship Id="rId3" Type="http://schemas.openxmlformats.org/officeDocument/2006/relationships/image" Target="../media/image50.png"/><Relationship Id="rId7" Type="http://schemas.openxmlformats.org/officeDocument/2006/relationships/diagramLayout" Target="../diagrams/layout8.xml"/><Relationship Id="rId12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Relationship Id="rId6" Type="http://schemas.openxmlformats.org/officeDocument/2006/relationships/diagramData" Target="../diagrams/data8.xml"/><Relationship Id="rId11" Type="http://schemas.openxmlformats.org/officeDocument/2006/relationships/hyperlink" Target="https://www.gaborfs.com/florida-international-university" TargetMode="External"/><Relationship Id="rId5" Type="http://schemas.openxmlformats.org/officeDocument/2006/relationships/image" Target="../media/image52.png"/><Relationship Id="rId10" Type="http://schemas.microsoft.com/office/2007/relationships/diagramDrawing" Target="../diagrams/drawing8.xml"/><Relationship Id="rId4" Type="http://schemas.openxmlformats.org/officeDocument/2006/relationships/image" Target="../media/image51.png"/><Relationship Id="rId9" Type="http://schemas.openxmlformats.org/officeDocument/2006/relationships/diagramColors" Target="../diagrams/colors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ms.myflorida.com/workforce_operations/retirement/forms/optional_retirement_programs_forms" TargetMode="External"/><Relationship Id="rId3" Type="http://schemas.openxmlformats.org/officeDocument/2006/relationships/hyperlink" Target="https://peoplefirst.myflorida.com/" TargetMode="External"/><Relationship Id="rId7" Type="http://schemas.openxmlformats.org/officeDocument/2006/relationships/hyperlink" Target="https://hr.fiu.edu/wp-content/uploads/2021/04/ORP-Providers-03.31.2021.pdf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myfrs.com/imageserver/OnlineELE1.htm?page=OnlineEZForm" TargetMode="External"/><Relationship Id="rId5" Type="http://schemas.openxmlformats.org/officeDocument/2006/relationships/hyperlink" Target="https://www.dms.myflorida.com/workforce_operations/people_first/for_state_employees/how_to_enroll_in_insurance_benefits_in_people_first" TargetMode="External"/><Relationship Id="rId4" Type="http://schemas.openxmlformats.org/officeDocument/2006/relationships/image" Target="../media/image4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r.fiu.edu/employees-affiliates/benefits/leave-accruals/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hr.fiu.edu/employees-affiliates/life-events/leave-of-absence/" TargetMode="External"/><Relationship Id="rId3" Type="http://schemas.openxmlformats.org/officeDocument/2006/relationships/diagramLayout" Target="../diagrams/layout10.xml"/><Relationship Id="rId7" Type="http://schemas.openxmlformats.org/officeDocument/2006/relationships/image" Target="../media/image5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web.fiu.edu/Mediasite/Play/23e902084e804e9abab0ced8d4fb73dc1d" TargetMode="External"/><Relationship Id="rId2" Type="http://schemas.openxmlformats.org/officeDocument/2006/relationships/hyperlink" Target="mailto:workerscomp@fiu.edu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hr.fiu.edu/employees-affiliates/life-events/injuries-at-work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Benefits@fiu.edu" TargetMode="External"/><Relationship Id="rId2" Type="http://schemas.openxmlformats.org/officeDocument/2006/relationships/hyperlink" Target="https://hr.fiu.edu/employees-affiliates/benefits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hr.fiu.edu/employees-affiliates/benefits/perks-services" TargetMode="External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hr.fiu.edu/employees-affiliates/benefits/perks-service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hyperlink" Target="https://hr.fiu.edu/employees-affiliates/benefits/insurance-options/" TargetMode="External"/><Relationship Id="rId7" Type="http://schemas.openxmlformats.org/officeDocument/2006/relationships/diagramLayout" Target="../diagrams/layout11.xml"/><Relationship Id="rId2" Type="http://schemas.openxmlformats.org/officeDocument/2006/relationships/hyperlink" Target="https://www.mybenefits.myflorida.com/myhealth/publications_and_resources/benefits_guides_and_mailers" TargetMode="External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11.xml"/><Relationship Id="rId5" Type="http://schemas.openxmlformats.org/officeDocument/2006/relationships/hyperlink" Target="https://www.mybenefits.myflorida.com/myhealth/contact_information" TargetMode="External"/><Relationship Id="rId10" Type="http://schemas.microsoft.com/office/2007/relationships/diagramDrawing" Target="../diagrams/drawing11.xml"/><Relationship Id="rId4" Type="http://schemas.openxmlformats.org/officeDocument/2006/relationships/hyperlink" Target="https://www.youtube.com/channel/UCLaBCMnY1wK8bvcASEi_oWQ/videos" TargetMode="External"/><Relationship Id="rId9" Type="http://schemas.openxmlformats.org/officeDocument/2006/relationships/diagramColors" Target="../diagrams/colors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lopezyas@fiu.edu" TargetMode="External"/><Relationship Id="rId2" Type="http://schemas.openxmlformats.org/officeDocument/2006/relationships/hyperlink" Target="mailto:naalonso@fiu.edu" TargetMode="Externa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11" Type="http://schemas.openxmlformats.org/officeDocument/2006/relationships/image" Target="../media/image24.png"/><Relationship Id="rId5" Type="http://schemas.openxmlformats.org/officeDocument/2006/relationships/diagramColors" Target="../diagrams/colors2.xml"/><Relationship Id="rId10" Type="http://schemas.openxmlformats.org/officeDocument/2006/relationships/hyperlink" Target="https://www.mybenefits.myflorida.com/myhealth/health_insurance_plans" TargetMode="Externa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ybenefits.myflorida.com/health/vision_insurance_plan" TargetMode="External"/><Relationship Id="rId13" Type="http://schemas.openxmlformats.org/officeDocument/2006/relationships/image" Target="../media/image3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11" Type="http://schemas.openxmlformats.org/officeDocument/2006/relationships/image" Target="../media/image31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30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9.png"/><Relationship Id="rId14" Type="http://schemas.openxmlformats.org/officeDocument/2006/relationships/hyperlink" Target="https://www.mybenefits.myflorida.com/content/download/404477/file/2026DentalPlanMonthlyPremiums.pd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ybenefits.myflorida.com/myhealth/vision_insurance_plan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9.png"/><Relationship Id="rId4" Type="http://schemas.openxmlformats.org/officeDocument/2006/relationships/diagramLayout" Target="../diagrams/layout5.xml"/><Relationship Id="rId9" Type="http://schemas.openxmlformats.org/officeDocument/2006/relationships/hyperlink" Target="https://www.mybenefits.myflorida.com/health/vision_insurance_plan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ybenefits.myflorida.com/myhealth/life_insurance_plans" TargetMode="External"/><Relationship Id="rId3" Type="http://schemas.openxmlformats.org/officeDocument/2006/relationships/diagramLayout" Target="../diagrams/layout6.xml"/><Relationship Id="rId7" Type="http://schemas.openxmlformats.org/officeDocument/2006/relationships/image" Target="../media/image4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4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5EE7E-78DF-CB43-BB57-897A3D5D9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409" y="3857868"/>
            <a:ext cx="8984543" cy="199916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FIU Benefits Overview</a:t>
            </a:r>
            <a:br>
              <a:rPr lang="en-US" sz="4000" dirty="0"/>
            </a:br>
            <a:r>
              <a:rPr lang="en-US" sz="4000" dirty="0"/>
              <a:t>2026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0D8AB445-4BAA-5242-BAB6-BE83A428B8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5348" y="2083696"/>
            <a:ext cx="2781304" cy="128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04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0E721722-70BF-D4E5-9C68-04706733C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199" y="658175"/>
            <a:ext cx="7929604" cy="747456"/>
          </a:xfrm>
        </p:spPr>
        <p:txBody>
          <a:bodyPr>
            <a:normAutofit/>
          </a:bodyPr>
          <a:lstStyle/>
          <a:p>
            <a:pPr algn="ctr"/>
            <a:r>
              <a:rPr lang="en-US" sz="3200">
                <a:solidFill>
                  <a:schemeClr val="accent6">
                    <a:lumMod val="75000"/>
                  </a:schemeClr>
                </a:solidFill>
              </a:rPr>
              <a:t>Prescription Drug Plan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FCB9B2-F45E-A671-672E-95965B977EFA}"/>
              </a:ext>
            </a:extLst>
          </p:cNvPr>
          <p:cNvSpPr txBox="1"/>
          <p:nvPr/>
        </p:nvSpPr>
        <p:spPr>
          <a:xfrm>
            <a:off x="3874998" y="5661676"/>
            <a:ext cx="48746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u="sng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hlinkClick r:id="rId2"/>
              </a:rPr>
              <a:t>https://www.mybenefits.myflorida.com/myhealth/prescription_drug_plan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9196E56-CE85-663E-A4E3-E52618AA8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010671"/>
              </p:ext>
            </p:extLst>
          </p:nvPr>
        </p:nvGraphicFramePr>
        <p:xfrm>
          <a:off x="1302377" y="2083471"/>
          <a:ext cx="9607247" cy="2249953"/>
        </p:xfrm>
        <a:graphic>
          <a:graphicData uri="http://schemas.openxmlformats.org/drawingml/2006/table">
            <a:tbl>
              <a:tblPr/>
              <a:tblGrid>
                <a:gridCol w="2106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5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0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88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7604"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Standard HMO and Standard PPO** (in network)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High-Deductible HMO and PPO ** </a:t>
                      </a:r>
                      <a:b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(in network)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Standard &amp; High-Deductible PPO </a:t>
                      </a:r>
                      <a:b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(out of network)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4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Type of Medication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8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Retail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7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Mail Order Program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78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Retail and Mail Order*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Retail and Mail Order*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3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(up to a 30-day Supply)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(up to a 90-day Supply)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1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Generic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$7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$14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Pay in full and file a claim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1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Preferred Brand-Name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$30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$60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1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Non-preferred Brand-Name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$50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$100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Helvetica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2" descr="Optum RX | Fast, Free Prescription Delivery">
            <a:extLst>
              <a:ext uri="{FF2B5EF4-FFF2-40B4-BE49-F238E27FC236}">
                <a16:creationId xmlns:a16="http://schemas.microsoft.com/office/drawing/2014/main" id="{45F4E3F6-7561-C315-E7C3-7E01CE0D7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908" y="1743938"/>
            <a:ext cx="1273789" cy="32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19CD40-DB90-A51D-F20A-E7795B402446}"/>
              </a:ext>
            </a:extLst>
          </p:cNvPr>
          <p:cNvSpPr txBox="1"/>
          <p:nvPr/>
        </p:nvSpPr>
        <p:spPr>
          <a:xfrm>
            <a:off x="1645787" y="4428795"/>
            <a:ext cx="668213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**Member cost of prescription after satisfying the appropriate individual or family deductible.</a:t>
            </a:r>
          </a:p>
          <a:p>
            <a:r>
              <a:rPr lang="en-US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**Mandatory Mail order required for maintenance drugs (Limited Pharmacy Pick-Ups Allowed).</a:t>
            </a:r>
          </a:p>
          <a:p>
            <a:r>
              <a:rPr lang="en-US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note that certain drugs may be excluded and will require prior authorization to be covered.</a:t>
            </a:r>
          </a:p>
        </p:txBody>
      </p:sp>
      <p:pic>
        <p:nvPicPr>
          <p:cNvPr id="4" name="Graphic 3" descr="Lights On with solid fill">
            <a:extLst>
              <a:ext uri="{FF2B5EF4-FFF2-40B4-BE49-F238E27FC236}">
                <a16:creationId xmlns:a16="http://schemas.microsoft.com/office/drawing/2014/main" id="{09039F64-FB71-D309-3A70-0E5DE3369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2377" y="4440337"/>
            <a:ext cx="343410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14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0E721722-70BF-D4E5-9C68-04706733C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198" y="499753"/>
            <a:ext cx="7929604" cy="74745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Savings &amp; Spending Accounts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0537AF-0AEC-1595-5B18-F25A93C3823E}"/>
              </a:ext>
            </a:extLst>
          </p:cNvPr>
          <p:cNvSpPr txBox="1"/>
          <p:nvPr/>
        </p:nvSpPr>
        <p:spPr>
          <a:xfrm>
            <a:off x="3458389" y="5990580"/>
            <a:ext cx="54581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u="sng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hlinkClick r:id="rId2"/>
              </a:rPr>
              <a:t>https://www.mybenefits.myflorida.com/myhealth/savings_and_spending_accounts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E7B60A9-6151-DC26-E1D3-7EE137BCF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034803"/>
              </p:ext>
            </p:extLst>
          </p:nvPr>
        </p:nvGraphicFramePr>
        <p:xfrm>
          <a:off x="1380743" y="1247209"/>
          <a:ext cx="9262447" cy="4605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0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7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0564">
                  <a:extLst>
                    <a:ext uri="{9D8B030D-6E8A-4147-A177-3AD203B41FA5}">
                      <a16:colId xmlns:a16="http://schemas.microsoft.com/office/drawing/2014/main" val="367618338"/>
                    </a:ext>
                  </a:extLst>
                </a:gridCol>
                <a:gridCol w="1563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08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54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0521" marR="60521" marT="8406" marB="0" anchor="ctr">
                    <a:solidFill>
                      <a:srgbClr val="0018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Helvetica" panose="020B0604020202020204" pitchFamily="34" charset="0"/>
                        </a:rPr>
                        <a:t>Dependent Care FSA</a:t>
                      </a:r>
                    </a:p>
                  </a:txBody>
                  <a:tcPr marL="60521" marR="60521" marT="8406" marB="0" anchor="ctr">
                    <a:solidFill>
                      <a:srgbClr val="0018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Helvetica" panose="020B0604020202020204" pitchFamily="34" charset="0"/>
                        </a:rPr>
                        <a:t>Healthcare FSA</a:t>
                      </a:r>
                    </a:p>
                  </a:txBody>
                  <a:tcPr marL="0" marR="0" marT="0" marB="0" anchor="ctr">
                    <a:solidFill>
                      <a:srgbClr val="0018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Helvetica" panose="020B0604020202020204" pitchFamily="34" charset="0"/>
                        </a:rPr>
                        <a:t>*Limited Purpose FSA</a:t>
                      </a:r>
                    </a:p>
                  </a:txBody>
                  <a:tcPr marL="60521" marR="60521" marT="8406" marB="0" anchor="ctr">
                    <a:solidFill>
                      <a:srgbClr val="0018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Helvetica" panose="020B0604020202020204" pitchFamily="34" charset="0"/>
                        </a:rPr>
                        <a:t>*Health Savings Account (HSA)</a:t>
                      </a:r>
                    </a:p>
                  </a:txBody>
                  <a:tcPr marL="0" marR="0" marT="0" marB="0" anchor="ctr">
                    <a:solidFill>
                      <a:srgbClr val="0018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Helvetica" panose="020B0604020202020204" pitchFamily="34" charset="0"/>
                        </a:rPr>
                        <a:t>Employee Contributions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184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Helvetica" panose="020B0604020202020204" pitchFamily="34" charset="0"/>
                        </a:rPr>
                        <a:t>$60 Minimum/Year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u="sng" kern="1200" dirty="0">
                          <a:solidFill>
                            <a:srgbClr val="CC0066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Review plan documents</a:t>
                      </a:r>
                      <a:r>
                        <a:rPr lang="en-US" sz="1200" b="1" u="sng" kern="1200" dirty="0">
                          <a:solidFill>
                            <a:srgbClr val="CC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Helvetica" panose="020B0604020202020204" pitchFamily="34" charset="0"/>
                        </a:rPr>
                        <a:t>for applicable contributions limits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Helvetica" panose="020B0604020202020204" pitchFamily="34" charset="0"/>
                        </a:rPr>
                        <a:t>Subject to change based on IRS Guidelines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0521" marR="60521" marT="840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Helvetica" panose="020B0604020202020204" pitchFamily="34" charset="0"/>
                        </a:rPr>
                        <a:t>$60 Min/Annual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View</a:t>
                      </a:r>
                    </a:p>
                  </a:txBody>
                  <a:tcPr marL="60521" marR="60521" marT="8406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Helvetica" panose="020B0604020202020204" pitchFamily="34" charset="0"/>
                        </a:rPr>
                        <a:t>$60 Min/Annual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Helvetica" panose="020B0604020202020204" pitchFamily="34" charset="0"/>
                        </a:rPr>
                        <a:t>$2,850 Max/Annual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0521" marR="60521" marT="8406" marB="0" anchor="ctr"/>
                </a:tc>
                <a:tc>
                  <a:txBody>
                    <a:bodyPr/>
                    <a:lstStyle/>
                    <a:p>
                      <a:endParaRPr lang="en-US" sz="1200" b="1" u="sng" kern="1200" dirty="0">
                        <a:solidFill>
                          <a:srgbClr val="CC0066"/>
                        </a:solidFill>
                        <a:effectLst/>
                        <a:latin typeface="+mn-lt"/>
                        <a:ea typeface="+mn-ea"/>
                        <a:cs typeface="+mn-cs"/>
                        <a:hlinkClick r:id="rId2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Helvetica" panose="020B0604020202020204" pitchFamily="34" charset="0"/>
                        </a:rPr>
                        <a:t>$0 Minimum/Year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kern="1200" dirty="0">
                          <a:solidFill>
                            <a:srgbClr val="CC0066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Review plan documents</a:t>
                      </a:r>
                      <a:r>
                        <a:rPr lang="en-US" sz="1200" b="1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Helvetica" panose="020B0604020202020204" pitchFamily="34" charset="0"/>
                        </a:rPr>
                        <a:t>for applicable contributions limits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Helvetica" panose="020B0604020202020204" pitchFamily="34" charset="0"/>
                        </a:rPr>
                        <a:t>Subject to change based on IRS Guidelines</a:t>
                      </a:r>
                    </a:p>
                  </a:txBody>
                  <a:tcPr marL="60521" marR="60521" marT="840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Helvetica" panose="020B0604020202020204" pitchFamily="34" charset="0"/>
                        </a:rPr>
                        <a:t>Deadline to Submit Claims</a:t>
                      </a:r>
                    </a:p>
                  </a:txBody>
                  <a:tcPr marL="60521" marR="60521" marT="8406" marB="0" anchor="ctr">
                    <a:solidFill>
                      <a:srgbClr val="00184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Helvetica" panose="020B0604020202020204" pitchFamily="34" charset="0"/>
                        </a:rPr>
                        <a:t>Funds must be used by March 15th of next plan year.</a:t>
                      </a:r>
                    </a:p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effectLst/>
                          <a:latin typeface="+mn-lt"/>
                          <a:cs typeface="Helvetica" panose="020B0604020202020204" pitchFamily="34" charset="0"/>
                        </a:rPr>
                        <a:t>Claims must be sent by April 15 of the next plan year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0521" marR="60521" marT="958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marR="0" lvl="0" indent="-17145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Helvetica" panose="020B0604020202020204" pitchFamily="34" charset="0"/>
                        </a:rPr>
                        <a:t>Funds must be used by December 31</a:t>
                      </a:r>
                      <a:r>
                        <a:rPr lang="en-US" sz="12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Helvetica" panose="020B0604020202020204" pitchFamily="34" charset="0"/>
                        </a:rPr>
                        <a:t>st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Helvetica" panose="020B0604020202020204" pitchFamily="34" charset="0"/>
                        </a:rPr>
                        <a:t> of plan year.</a:t>
                      </a:r>
                    </a:p>
                    <a:p>
                      <a:pPr marL="171450" marR="0" lvl="0" indent="-17145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Helvetica" panose="020B0604020202020204" pitchFamily="34" charset="0"/>
                        </a:rPr>
                        <a:t>Claims must be submitted by April 15 of the next plan year</a:t>
                      </a:r>
                    </a:p>
                    <a:p>
                      <a:endParaRPr lang="en-US" sz="12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L="60521" marR="60521" marT="9582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Helvetica" panose="020B0604020202020204" pitchFamily="34" charset="0"/>
                        </a:rPr>
                        <a:t>HSA works like a savings account</a:t>
                      </a:r>
                    </a:p>
                    <a:p>
                      <a:pPr marL="171450" marR="0" lvl="0" indent="-17145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Helvetica" panose="020B0604020202020204" pitchFamily="34" charset="0"/>
                        </a:rPr>
                        <a:t>Balance rolls over</a:t>
                      </a:r>
                    </a:p>
                    <a:p>
                      <a:pPr marL="171450" marR="0" lvl="0" indent="-17145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Helvetica" panose="020B0604020202020204" pitchFamily="34" charset="0"/>
                        </a:rPr>
                        <a:t>Take the money if or when you leave state employment</a:t>
                      </a:r>
                    </a:p>
                  </a:txBody>
                  <a:tcPr marL="60521" marR="60521" marT="8406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75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Helvetica" panose="020B0604020202020204" pitchFamily="34" charset="0"/>
                        </a:rPr>
                        <a:t>Remaining</a:t>
                      </a:r>
                      <a:r>
                        <a:rPr lang="en-US" sz="1400" b="1" kern="1200" baseline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Helvetica" panose="020B0604020202020204" pitchFamily="34" charset="0"/>
                        </a:rPr>
                        <a:t> Balances</a:t>
                      </a:r>
                      <a:endParaRPr lang="en-US" sz="14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0521" marR="60521" marT="8406" marB="0" anchor="ctr">
                    <a:solidFill>
                      <a:srgbClr val="00184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Helvetica" panose="020B0604020202020204" pitchFamily="34" charset="0"/>
                        </a:rPr>
                        <a:t>Any unused money will be lost to the State.</a:t>
                      </a:r>
                    </a:p>
                  </a:txBody>
                  <a:tcPr marL="60521" marR="60521" marT="9582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marR="0" lvl="0" indent="-17145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Helvetica" panose="020B0604020202020204" pitchFamily="34" charset="0"/>
                        </a:rPr>
                        <a:t>Unused funds may carry over to the next plan year.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Helvetica" panose="020B0604020202020204" pitchFamily="34" charset="0"/>
                        </a:rPr>
                        <a:t>Carry over amount subject to change based on IRS Guidelines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Helvetica" panose="020B0604020202020204" pitchFamily="34" charset="0"/>
                        </a:rPr>
                        <a:t>Funds in excess of the carry</a:t>
                      </a:r>
                      <a:r>
                        <a:rPr lang="en-US" sz="120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Helvetica" panose="020B0604020202020204" pitchFamily="34" charset="0"/>
                        </a:rPr>
                        <a:t> over </a:t>
                      </a: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Helvetica" panose="020B0604020202020204" pitchFamily="34" charset="0"/>
                        </a:rPr>
                        <a:t>maximum will be lost to the S</a:t>
                      </a:r>
                      <a:r>
                        <a:rPr lang="en-US" sz="1200" i="0" dirty="0">
                          <a:effectLst/>
                          <a:latin typeface="+mn-lt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tate</a:t>
                      </a:r>
                      <a:r>
                        <a:rPr lang="en-US" sz="1200" i="0" baseline="0" dirty="0">
                          <a:effectLst/>
                          <a:latin typeface="+mn-lt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.</a:t>
                      </a:r>
                    </a:p>
                  </a:txBody>
                  <a:tcPr marL="60521" marR="60521" marT="9582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1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2" marR="57752" marT="8021" marB="0" anchor="ctr"/>
                </a:tc>
                <a:extLst>
                  <a:ext uri="{0D108BD9-81ED-4DB2-BD59-A6C34878D82A}">
                    <a16:rowId xmlns:a16="http://schemas.microsoft.com/office/drawing/2014/main" val="472692772"/>
                  </a:ext>
                </a:extLst>
              </a:tr>
              <a:tr h="4969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Helvetica" panose="020B0604020202020204" pitchFamily="34" charset="0"/>
                        </a:rPr>
                        <a:t>Payments</a:t>
                      </a:r>
                    </a:p>
                  </a:txBody>
                  <a:tcPr marL="60521" marR="60521" marT="8406" marB="0" anchor="ctr" anchorCtr="1">
                    <a:solidFill>
                      <a:srgbClr val="00184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cs typeface="Helvetica" panose="020B0604020202020204" pitchFamily="34" charset="0"/>
                        </a:rPr>
                        <a:t>Benny prepaid benefits card. Chard Snyder Plan Dashboard.</a:t>
                      </a:r>
                    </a:p>
                    <a:p>
                      <a:pPr algn="ctr"/>
                      <a:r>
                        <a:rPr lang="en-US" sz="14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Pre-Tax through Payroll Deductions – One “Benny” card for all plans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0521" marR="60521" marT="8406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2" marR="57752" marT="8021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2" marR="57752" marT="802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804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A78F3D-91CE-1C45-ABC8-6FFDB89FE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3570" y="1368882"/>
            <a:ext cx="4964860" cy="747456"/>
          </a:xfrm>
        </p:spPr>
        <p:txBody>
          <a:bodyPr/>
          <a:lstStyle/>
          <a:p>
            <a:r>
              <a:rPr lang="en-US" dirty="0"/>
              <a:t>State Retirement Plans</a:t>
            </a:r>
          </a:p>
        </p:txBody>
      </p:sp>
      <p:graphicFrame>
        <p:nvGraphicFramePr>
          <p:cNvPr id="4" name="Content Placeholder 31">
            <a:extLst>
              <a:ext uri="{FF2B5EF4-FFF2-40B4-BE49-F238E27FC236}">
                <a16:creationId xmlns:a16="http://schemas.microsoft.com/office/drawing/2014/main" id="{B935B498-067C-3CAA-54AC-6749F0EFB569}"/>
              </a:ext>
            </a:extLst>
          </p:cNvPr>
          <p:cNvGraphicFramePr>
            <a:graphicFrameLocks/>
          </p:cNvGraphicFramePr>
          <p:nvPr/>
        </p:nvGraphicFramePr>
        <p:xfrm>
          <a:off x="4159530" y="2607408"/>
          <a:ext cx="3852777" cy="3465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74B4C61-888E-A739-A7FA-120323D42E9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" t="14284" r="6453" b="10708"/>
          <a:stretch/>
        </p:blipFill>
        <p:spPr>
          <a:xfrm>
            <a:off x="9338500" y="2840864"/>
            <a:ext cx="1320216" cy="96398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3FBDE5A-CF3A-CD36-8E4F-A18C45984944}"/>
              </a:ext>
            </a:extLst>
          </p:cNvPr>
          <p:cNvSpPr txBox="1">
            <a:spLocks/>
          </p:cNvSpPr>
          <p:nvPr/>
        </p:nvSpPr>
        <p:spPr>
          <a:xfrm>
            <a:off x="301590" y="3041963"/>
            <a:ext cx="3211156" cy="2652667"/>
          </a:xfrm>
          <a:prstGeom prst="rect">
            <a:avLst/>
          </a:prstGeom>
          <a:ln w="57150">
            <a:solidFill>
              <a:schemeClr val="accent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i="1" dirty="0">
              <a:latin typeface="+mn-lt"/>
            </a:endParaRPr>
          </a:p>
          <a:p>
            <a:pPr marL="0" indent="0">
              <a:buNone/>
            </a:pPr>
            <a:r>
              <a:rPr lang="en-US" sz="1600" i="1" dirty="0">
                <a:latin typeface="+mn-lt"/>
                <a:ea typeface="Times New Roman" panose="02020603050405020304" pitchFamily="18" charset="0"/>
              </a:rPr>
              <a:t>As a new State employee:</a:t>
            </a:r>
          </a:p>
          <a:p>
            <a:pPr marL="285750" indent="-285750">
              <a:buClr>
                <a:schemeClr val="accent3"/>
              </a:buClr>
            </a:pPr>
            <a:r>
              <a:rPr lang="en-US" sz="1600" b="1" dirty="0">
                <a:latin typeface="+mn-lt"/>
                <a:ea typeface="Times New Roman" panose="02020603050405020304" pitchFamily="18" charset="0"/>
              </a:rPr>
              <a:t>Must choose one (1) 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hlinkClick r:id="rId8"/>
              </a:rPr>
              <a:t>retirement plan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dirty="0">
                <a:latin typeface="+mn-lt"/>
                <a:ea typeface="Times New Roman" panose="02020603050405020304" pitchFamily="18" charset="0"/>
              </a:rPr>
              <a:t>within specific enrollment deadlines.</a:t>
            </a:r>
          </a:p>
          <a:p>
            <a:pPr marL="285750" indent="-285750">
              <a:buClr>
                <a:schemeClr val="accent3"/>
              </a:buClr>
            </a:pPr>
            <a:r>
              <a:rPr lang="en-US" sz="1600" b="1" dirty="0">
                <a:latin typeface="+mn-lt"/>
              </a:rPr>
              <a:t>Mandatory 3% contribution</a:t>
            </a:r>
            <a:r>
              <a:rPr lang="en-US" sz="1600" dirty="0">
                <a:latin typeface="+mn-lt"/>
              </a:rPr>
              <a:t> toward retirement plan from all eligible compensation.</a:t>
            </a:r>
            <a:endParaRPr lang="en-US" sz="1600" i="1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EC4D08-72C7-9459-3B7D-57ACF0D01135}"/>
              </a:ext>
            </a:extLst>
          </p:cNvPr>
          <p:cNvSpPr txBox="1"/>
          <p:nvPr/>
        </p:nvSpPr>
        <p:spPr>
          <a:xfrm>
            <a:off x="3902885" y="6336134"/>
            <a:ext cx="45971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https://www.myfrs.com/pdf/forms/SUSORP-Newsltr%206-22FP.pdf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35BB17-5081-8F44-12CE-7A9252A417A9}"/>
              </a:ext>
            </a:extLst>
          </p:cNvPr>
          <p:cNvSpPr txBox="1"/>
          <p:nvPr/>
        </p:nvSpPr>
        <p:spPr>
          <a:xfrm>
            <a:off x="8500052" y="4291540"/>
            <a:ext cx="361329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SUSORP</a:t>
            </a:r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FIU contributes, 5.14% vested immediately</a:t>
            </a:r>
          </a:p>
          <a:p>
            <a:r>
              <a:rPr lang="en-US" sz="105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Plan</a:t>
            </a:r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FIU contributes 8.3%, vested after 1 year</a:t>
            </a:r>
          </a:p>
          <a:p>
            <a:r>
              <a:rPr lang="en-US" sz="105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Pension Plan</a:t>
            </a:r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vested after 8 years if initial enrollment is after 7/1/2011</a:t>
            </a:r>
          </a:p>
        </p:txBody>
      </p:sp>
      <p:pic>
        <p:nvPicPr>
          <p:cNvPr id="7" name="Graphic 6" descr="Lights On with solid fill">
            <a:extLst>
              <a:ext uri="{FF2B5EF4-FFF2-40B4-BE49-F238E27FC236}">
                <a16:creationId xmlns:a16="http://schemas.microsoft.com/office/drawing/2014/main" id="{6B08FE0E-4974-68BE-E766-04A8792125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85487" y="4368296"/>
            <a:ext cx="314565" cy="3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85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A78F3D-91CE-1C45-ABC8-6FFDB89FE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105" y="1308766"/>
            <a:ext cx="5721789" cy="747456"/>
          </a:xfrm>
        </p:spPr>
        <p:txBody>
          <a:bodyPr/>
          <a:lstStyle/>
          <a:p>
            <a:r>
              <a:rPr lang="en-US"/>
              <a:t>Voluntary Retirement Plans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086709-8251-68F1-D2D1-275635E3F119}"/>
              </a:ext>
            </a:extLst>
          </p:cNvPr>
          <p:cNvSpPr txBox="1"/>
          <p:nvPr/>
        </p:nvSpPr>
        <p:spPr>
          <a:xfrm>
            <a:off x="4836660" y="6321439"/>
            <a:ext cx="55841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https://hr.fiu.edu/wp-content/uploads/2021/07/ORP-TDA-Providers-04.30.2021.pdf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B5EA301-9453-F6F7-2571-042558A82C3F}"/>
              </a:ext>
            </a:extLst>
          </p:cNvPr>
          <p:cNvGrpSpPr/>
          <p:nvPr/>
        </p:nvGrpSpPr>
        <p:grpSpPr>
          <a:xfrm>
            <a:off x="4505739" y="2593848"/>
            <a:ext cx="5915024" cy="3377377"/>
            <a:chOff x="4505739" y="2593848"/>
            <a:chExt cx="5915024" cy="33773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39BA6FF-8C27-4939-6AD4-910F2489F206}"/>
                </a:ext>
              </a:extLst>
            </p:cNvPr>
            <p:cNvSpPr/>
            <p:nvPr/>
          </p:nvSpPr>
          <p:spPr>
            <a:xfrm>
              <a:off x="4508656" y="2604497"/>
              <a:ext cx="2761304" cy="835150"/>
            </a:xfrm>
            <a:custGeom>
              <a:avLst/>
              <a:gdLst>
                <a:gd name="csX0" fmla="*/ 0 w 2761304"/>
                <a:gd name="csY0" fmla="*/ 0 h 835150"/>
                <a:gd name="csX1" fmla="*/ 2761304 w 2761304"/>
                <a:gd name="csY1" fmla="*/ 0 h 835150"/>
                <a:gd name="csX2" fmla="*/ 2761304 w 2761304"/>
                <a:gd name="csY2" fmla="*/ 835150 h 835150"/>
                <a:gd name="csX3" fmla="*/ 0 w 2761304"/>
                <a:gd name="csY3" fmla="*/ 835150 h 835150"/>
                <a:gd name="csX4" fmla="*/ 0 w 2761304"/>
                <a:gd name="csY4" fmla="*/ 0 h 8351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761304" h="835150">
                  <a:moveTo>
                    <a:pt x="0" y="0"/>
                  </a:moveTo>
                  <a:lnTo>
                    <a:pt x="2761304" y="0"/>
                  </a:lnTo>
                  <a:lnTo>
                    <a:pt x="2761304" y="835150"/>
                  </a:lnTo>
                  <a:lnTo>
                    <a:pt x="0" y="835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i="0" kern="1200" baseline="0" dirty="0">
                  <a:latin typeface="+mn-lt"/>
                  <a:cs typeface="Arial" panose="020B0604020202020204" pitchFamily="34" charset="0"/>
                </a:rPr>
                <a:t>403(b) Plan 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i="0" kern="1200" baseline="0" dirty="0">
                  <a:latin typeface="+mn-lt"/>
                  <a:cs typeface="Arial" panose="020B0604020202020204" pitchFamily="34" charset="0"/>
                </a:rPr>
                <a:t>(Pre-tax &amp; Roth)</a:t>
              </a:r>
              <a:endParaRPr lang="en-US" sz="1600" kern="12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7763A9A-A7EF-66C4-058C-4D85E9061325}"/>
                </a:ext>
              </a:extLst>
            </p:cNvPr>
            <p:cNvSpPr/>
            <p:nvPr/>
          </p:nvSpPr>
          <p:spPr>
            <a:xfrm>
              <a:off x="4505739" y="3445826"/>
              <a:ext cx="2761304" cy="2525399"/>
            </a:xfrm>
            <a:custGeom>
              <a:avLst/>
              <a:gdLst>
                <a:gd name="csX0" fmla="*/ 0 w 2761304"/>
                <a:gd name="csY0" fmla="*/ 0 h 2525399"/>
                <a:gd name="csX1" fmla="*/ 2761304 w 2761304"/>
                <a:gd name="csY1" fmla="*/ 0 h 2525399"/>
                <a:gd name="csX2" fmla="*/ 2761304 w 2761304"/>
                <a:gd name="csY2" fmla="*/ 2525399 h 2525399"/>
                <a:gd name="csX3" fmla="*/ 0 w 2761304"/>
                <a:gd name="csY3" fmla="*/ 2525399 h 2525399"/>
                <a:gd name="csX4" fmla="*/ 0 w 2761304"/>
                <a:gd name="csY4" fmla="*/ 0 h 25253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761304" h="2525399">
                  <a:moveTo>
                    <a:pt x="0" y="0"/>
                  </a:moveTo>
                  <a:lnTo>
                    <a:pt x="2761304" y="0"/>
                  </a:lnTo>
                  <a:lnTo>
                    <a:pt x="2761304" y="2525399"/>
                  </a:lnTo>
                  <a:lnTo>
                    <a:pt x="0" y="25253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lr>
                  <a:schemeClr val="accent6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sz="1200" kern="120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Pre-tax contributions that lower taxable income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lr>
                  <a:schemeClr val="accent6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sz="1200" kern="120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Post-tax contributions that grow tax free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lr>
                  <a:schemeClr val="accent6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sz="1200" kern="120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Subject to IRS calendar year maximums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lr>
                  <a:schemeClr val="accent6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sz="1200" kern="120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Catch-up contribution for 50+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lr>
                  <a:schemeClr val="accent6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sz="1200" b="1" i="1" kern="120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Separate contribution limit from 457(b)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lr>
                  <a:schemeClr val="accent6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sz="1200" kern="120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Immediate vesting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lr>
                  <a:schemeClr val="accent6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sz="1200" kern="120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Multiple investment options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628A609-63D6-6B5E-ADFA-CF977BAE3E31}"/>
                </a:ext>
              </a:extLst>
            </p:cNvPr>
            <p:cNvSpPr/>
            <p:nvPr/>
          </p:nvSpPr>
          <p:spPr>
            <a:xfrm>
              <a:off x="7659459" y="2593848"/>
              <a:ext cx="2761304" cy="835150"/>
            </a:xfrm>
            <a:custGeom>
              <a:avLst/>
              <a:gdLst>
                <a:gd name="csX0" fmla="*/ 0 w 2761304"/>
                <a:gd name="csY0" fmla="*/ 0 h 835150"/>
                <a:gd name="csX1" fmla="*/ 2761304 w 2761304"/>
                <a:gd name="csY1" fmla="*/ 0 h 835150"/>
                <a:gd name="csX2" fmla="*/ 2761304 w 2761304"/>
                <a:gd name="csY2" fmla="*/ 835150 h 835150"/>
                <a:gd name="csX3" fmla="*/ 0 w 2761304"/>
                <a:gd name="csY3" fmla="*/ 835150 h 835150"/>
                <a:gd name="csX4" fmla="*/ 0 w 2761304"/>
                <a:gd name="csY4" fmla="*/ 0 h 8351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761304" h="835150">
                  <a:moveTo>
                    <a:pt x="0" y="0"/>
                  </a:moveTo>
                  <a:lnTo>
                    <a:pt x="2761304" y="0"/>
                  </a:lnTo>
                  <a:lnTo>
                    <a:pt x="2761304" y="835150"/>
                  </a:lnTo>
                  <a:lnTo>
                    <a:pt x="0" y="8351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i="0" kern="1200" baseline="0" dirty="0">
                  <a:latin typeface="+mn-lt"/>
                  <a:cs typeface="Arial" panose="020B0604020202020204" pitchFamily="34" charset="0"/>
                </a:rPr>
                <a:t>457(b) Deferred Compensation  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i="0" kern="1200" baseline="0" dirty="0">
                  <a:latin typeface="+mn-lt"/>
                  <a:cs typeface="Arial" panose="020B0604020202020204" pitchFamily="34" charset="0"/>
                </a:rPr>
                <a:t>(Pre-tax &amp; Roth)</a:t>
              </a:r>
              <a:endParaRPr lang="en-US" sz="1600" kern="12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E9BF05F-87C2-A43B-7E38-C7740C3BFD83}"/>
                </a:ext>
              </a:extLst>
            </p:cNvPr>
            <p:cNvSpPr/>
            <p:nvPr/>
          </p:nvSpPr>
          <p:spPr>
            <a:xfrm>
              <a:off x="7656542" y="3439647"/>
              <a:ext cx="2761304" cy="2525399"/>
            </a:xfrm>
            <a:custGeom>
              <a:avLst/>
              <a:gdLst>
                <a:gd name="csX0" fmla="*/ 0 w 2761304"/>
                <a:gd name="csY0" fmla="*/ 0 h 2525399"/>
                <a:gd name="csX1" fmla="*/ 2761304 w 2761304"/>
                <a:gd name="csY1" fmla="*/ 0 h 2525399"/>
                <a:gd name="csX2" fmla="*/ 2761304 w 2761304"/>
                <a:gd name="csY2" fmla="*/ 2525399 h 2525399"/>
                <a:gd name="csX3" fmla="*/ 0 w 2761304"/>
                <a:gd name="csY3" fmla="*/ 2525399 h 2525399"/>
                <a:gd name="csX4" fmla="*/ 0 w 2761304"/>
                <a:gd name="csY4" fmla="*/ 0 h 25253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761304" h="2525399">
                  <a:moveTo>
                    <a:pt x="0" y="0"/>
                  </a:moveTo>
                  <a:lnTo>
                    <a:pt x="2761304" y="0"/>
                  </a:lnTo>
                  <a:lnTo>
                    <a:pt x="2761304" y="2525399"/>
                  </a:lnTo>
                  <a:lnTo>
                    <a:pt x="0" y="25253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200" kern="120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Pre-tax contributions that lower taxable income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200" kern="12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Post-tax contributions that grow tax free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200" kern="120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Subject to IRS calendar year maximums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200" kern="120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Catch-up contribution for 50+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200" b="1" i="1" kern="120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Separate contribution limit from 403(b)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200" kern="120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Immediate vesting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200" kern="120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Multiple investment options</a:t>
              </a: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028AE5-673F-082C-5A11-B1F50AD89E68}"/>
              </a:ext>
            </a:extLst>
          </p:cNvPr>
          <p:cNvSpPr txBox="1">
            <a:spLocks/>
          </p:cNvSpPr>
          <p:nvPr/>
        </p:nvSpPr>
        <p:spPr>
          <a:xfrm>
            <a:off x="301590" y="3041963"/>
            <a:ext cx="3211156" cy="2652667"/>
          </a:xfrm>
          <a:prstGeom prst="rect">
            <a:avLst/>
          </a:prstGeom>
          <a:ln w="57150">
            <a:solidFill>
              <a:schemeClr val="accent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i="1">
              <a:latin typeface="+mn-lt"/>
            </a:endParaRPr>
          </a:p>
          <a:p>
            <a:r>
              <a:rPr lang="en-US" sz="1600" kern="1200" baseline="0">
                <a:latin typeface="+mn-lt"/>
              </a:rPr>
              <a:t>Rollover other employer retirement accounts into 403(b) or 457 voluntary accounts.</a:t>
            </a:r>
          </a:p>
          <a:p>
            <a:pPr marL="0" indent="0">
              <a:buNone/>
            </a:pPr>
            <a:endParaRPr lang="en-US" sz="1600" kern="1200" baseline="0">
              <a:latin typeface="+mn-lt"/>
            </a:endParaRPr>
          </a:p>
          <a:p>
            <a:r>
              <a:rPr lang="en-US" sz="1600" kern="1200" baseline="0">
                <a:latin typeface="+mn-lt"/>
              </a:rPr>
              <a:t>Prior employee and/or employer plan contributions count towards the IRS limit for 403(b) and/or 457 voluntary accounts.</a:t>
            </a:r>
          </a:p>
        </p:txBody>
      </p:sp>
    </p:spTree>
    <p:extLst>
      <p:ext uri="{BB962C8B-B14F-4D97-AF65-F5344CB8AC3E}">
        <p14:creationId xmlns:p14="http://schemas.microsoft.com/office/powerpoint/2010/main" val="169858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307A2D-3A47-3C4E-8009-5AD9095DA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8456" y="298631"/>
            <a:ext cx="7929604" cy="747456"/>
          </a:xfrm>
        </p:spPr>
        <p:txBody>
          <a:bodyPr/>
          <a:lstStyle/>
          <a:p>
            <a:r>
              <a:rPr lang="en-US" dirty="0"/>
              <a:t>Supplemental &amp; Voluntary Plans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A6BC16-FB15-8E5E-123F-9A76CF0D1E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698" y="1575373"/>
            <a:ext cx="903806" cy="287065"/>
          </a:xfrm>
          <a:prstGeom prst="rect">
            <a:avLst/>
          </a:prstGeom>
        </p:spPr>
      </p:pic>
      <p:pic>
        <p:nvPicPr>
          <p:cNvPr id="8" name="Picture 7" descr="Related image">
            <a:extLst>
              <a:ext uri="{FF2B5EF4-FFF2-40B4-BE49-F238E27FC236}">
                <a16:creationId xmlns:a16="http://schemas.microsoft.com/office/drawing/2014/main" id="{6829DB25-6FB9-F324-B680-B80DDFD01BF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00" b="33707"/>
          <a:stretch/>
        </p:blipFill>
        <p:spPr bwMode="auto">
          <a:xfrm>
            <a:off x="7086108" y="1484616"/>
            <a:ext cx="1559952" cy="451818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Image result for cigna logo transparent">
            <a:extLst>
              <a:ext uri="{FF2B5EF4-FFF2-40B4-BE49-F238E27FC236}">
                <a16:creationId xmlns:a16="http://schemas.microsoft.com/office/drawing/2014/main" id="{EA2E18AC-A220-A81B-A60C-33AD18AE4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6354" y="1188978"/>
            <a:ext cx="696904" cy="74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new era life">
            <a:extLst>
              <a:ext uri="{FF2B5EF4-FFF2-40B4-BE49-F238E27FC236}">
                <a16:creationId xmlns:a16="http://schemas.microsoft.com/office/drawing/2014/main" id="{F43A74EB-B8E9-35B8-D700-C0AE6DC8476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1602" y="1477403"/>
            <a:ext cx="1436921" cy="747456"/>
          </a:xfrm>
          <a:prstGeom prst="rect">
            <a:avLst/>
          </a:prstGeom>
          <a:noFill/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4AEBDAC-BC61-7D6E-BA4E-59100D9A8289}"/>
              </a:ext>
            </a:extLst>
          </p:cNvPr>
          <p:cNvSpPr/>
          <p:nvPr/>
        </p:nvSpPr>
        <p:spPr>
          <a:xfrm>
            <a:off x="3355216" y="2305277"/>
            <a:ext cx="1403849" cy="842309"/>
          </a:xfrm>
          <a:custGeom>
            <a:avLst/>
            <a:gdLst>
              <a:gd name="connsiteX0" fmla="*/ 0 w 1403849"/>
              <a:gd name="connsiteY0" fmla="*/ 0 h 842309"/>
              <a:gd name="connsiteX1" fmla="*/ 1403849 w 1403849"/>
              <a:gd name="connsiteY1" fmla="*/ 0 h 842309"/>
              <a:gd name="connsiteX2" fmla="*/ 1403849 w 1403849"/>
              <a:gd name="connsiteY2" fmla="*/ 842309 h 842309"/>
              <a:gd name="connsiteX3" fmla="*/ 0 w 1403849"/>
              <a:gd name="connsiteY3" fmla="*/ 842309 h 842309"/>
              <a:gd name="connsiteX4" fmla="*/ 0 w 1403849"/>
              <a:gd name="connsiteY4" fmla="*/ 0 h 84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3849" h="842309">
                <a:moveTo>
                  <a:pt x="0" y="0"/>
                </a:moveTo>
                <a:lnTo>
                  <a:pt x="1403849" y="0"/>
                </a:lnTo>
                <a:lnTo>
                  <a:pt x="1403849" y="842309"/>
                </a:lnTo>
                <a:lnTo>
                  <a:pt x="0" y="8423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/>
              <a:t>Accident</a:t>
            </a:r>
            <a:endParaRPr lang="en-US" sz="1600" kern="12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D2AC0-ECB6-7791-743C-0623BE8C8662}"/>
              </a:ext>
            </a:extLst>
          </p:cNvPr>
          <p:cNvSpPr/>
          <p:nvPr/>
        </p:nvSpPr>
        <p:spPr>
          <a:xfrm>
            <a:off x="4980586" y="2305277"/>
            <a:ext cx="1403849" cy="842309"/>
          </a:xfrm>
          <a:custGeom>
            <a:avLst/>
            <a:gdLst>
              <a:gd name="connsiteX0" fmla="*/ 0 w 1403849"/>
              <a:gd name="connsiteY0" fmla="*/ 0 h 842309"/>
              <a:gd name="connsiteX1" fmla="*/ 1403849 w 1403849"/>
              <a:gd name="connsiteY1" fmla="*/ 0 h 842309"/>
              <a:gd name="connsiteX2" fmla="*/ 1403849 w 1403849"/>
              <a:gd name="connsiteY2" fmla="*/ 842309 h 842309"/>
              <a:gd name="connsiteX3" fmla="*/ 0 w 1403849"/>
              <a:gd name="connsiteY3" fmla="*/ 842309 h 842309"/>
              <a:gd name="connsiteX4" fmla="*/ 0 w 1403849"/>
              <a:gd name="connsiteY4" fmla="*/ 0 h 84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3849" h="842309">
                <a:moveTo>
                  <a:pt x="0" y="0"/>
                </a:moveTo>
                <a:lnTo>
                  <a:pt x="1403849" y="0"/>
                </a:lnTo>
                <a:lnTo>
                  <a:pt x="1403849" y="842309"/>
                </a:lnTo>
                <a:lnTo>
                  <a:pt x="0" y="8423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182150"/>
              <a:satOff val="-20865"/>
              <a:lumOff val="11490"/>
              <a:alphaOff val="0"/>
            </a:schemeClr>
          </a:fillRef>
          <a:effectRef idx="0">
            <a:schemeClr val="accent1">
              <a:shade val="80000"/>
              <a:hueOff val="182150"/>
              <a:satOff val="-20865"/>
              <a:lumOff val="1149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/>
              <a:t>Cancer</a:t>
            </a:r>
            <a:endParaRPr lang="en-US" sz="1600" kern="12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53EB317-39B4-B113-11F6-45DB6AE7D3FF}"/>
              </a:ext>
            </a:extLst>
          </p:cNvPr>
          <p:cNvSpPr/>
          <p:nvPr/>
        </p:nvSpPr>
        <p:spPr>
          <a:xfrm>
            <a:off x="6605956" y="2305277"/>
            <a:ext cx="1403849" cy="842309"/>
          </a:xfrm>
          <a:custGeom>
            <a:avLst/>
            <a:gdLst>
              <a:gd name="connsiteX0" fmla="*/ 0 w 1403849"/>
              <a:gd name="connsiteY0" fmla="*/ 0 h 842309"/>
              <a:gd name="connsiteX1" fmla="*/ 1403849 w 1403849"/>
              <a:gd name="connsiteY1" fmla="*/ 0 h 842309"/>
              <a:gd name="connsiteX2" fmla="*/ 1403849 w 1403849"/>
              <a:gd name="connsiteY2" fmla="*/ 842309 h 842309"/>
              <a:gd name="connsiteX3" fmla="*/ 0 w 1403849"/>
              <a:gd name="connsiteY3" fmla="*/ 842309 h 842309"/>
              <a:gd name="connsiteX4" fmla="*/ 0 w 1403849"/>
              <a:gd name="connsiteY4" fmla="*/ 0 h 84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3849" h="842309">
                <a:moveTo>
                  <a:pt x="0" y="0"/>
                </a:moveTo>
                <a:lnTo>
                  <a:pt x="1403849" y="0"/>
                </a:lnTo>
                <a:lnTo>
                  <a:pt x="1403849" y="842309"/>
                </a:lnTo>
                <a:lnTo>
                  <a:pt x="0" y="8423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64301"/>
              <a:satOff val="-41729"/>
              <a:lumOff val="22980"/>
              <a:alphaOff val="0"/>
            </a:schemeClr>
          </a:fillRef>
          <a:effectRef idx="0">
            <a:schemeClr val="accent1">
              <a:shade val="80000"/>
              <a:hueOff val="364301"/>
              <a:satOff val="-41729"/>
              <a:lumOff val="2298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/>
              <a:t>Disability</a:t>
            </a:r>
            <a:endParaRPr lang="en-US" sz="1600" kern="12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DADEF97-E806-9ED4-FCE9-1429AA9F0F46}"/>
              </a:ext>
            </a:extLst>
          </p:cNvPr>
          <p:cNvSpPr/>
          <p:nvPr/>
        </p:nvSpPr>
        <p:spPr>
          <a:xfrm>
            <a:off x="8231326" y="2305277"/>
            <a:ext cx="1403849" cy="842309"/>
          </a:xfrm>
          <a:custGeom>
            <a:avLst/>
            <a:gdLst>
              <a:gd name="connsiteX0" fmla="*/ 0 w 1403849"/>
              <a:gd name="connsiteY0" fmla="*/ 0 h 842309"/>
              <a:gd name="connsiteX1" fmla="*/ 1403849 w 1403849"/>
              <a:gd name="connsiteY1" fmla="*/ 0 h 842309"/>
              <a:gd name="connsiteX2" fmla="*/ 1403849 w 1403849"/>
              <a:gd name="connsiteY2" fmla="*/ 842309 h 842309"/>
              <a:gd name="connsiteX3" fmla="*/ 0 w 1403849"/>
              <a:gd name="connsiteY3" fmla="*/ 842309 h 842309"/>
              <a:gd name="connsiteX4" fmla="*/ 0 w 1403849"/>
              <a:gd name="connsiteY4" fmla="*/ 0 h 84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3849" h="842309">
                <a:moveTo>
                  <a:pt x="0" y="0"/>
                </a:moveTo>
                <a:lnTo>
                  <a:pt x="1403849" y="0"/>
                </a:lnTo>
                <a:lnTo>
                  <a:pt x="1403849" y="842309"/>
                </a:lnTo>
                <a:lnTo>
                  <a:pt x="0" y="8423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546451"/>
              <a:satOff val="-62594"/>
              <a:lumOff val="34469"/>
              <a:alphaOff val="0"/>
            </a:schemeClr>
          </a:fillRef>
          <a:effectRef idx="0">
            <a:schemeClr val="accent1">
              <a:shade val="80000"/>
              <a:hueOff val="546451"/>
              <a:satOff val="-62594"/>
              <a:lumOff val="3446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/>
              <a:t>Hospitalization</a:t>
            </a:r>
            <a:endParaRPr lang="en-US" sz="1600" kern="12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34E5FD1-724C-2783-9FF3-CEC02CB4FCA7}"/>
              </a:ext>
            </a:extLst>
          </p:cNvPr>
          <p:cNvSpPr/>
          <p:nvPr/>
        </p:nvSpPr>
        <p:spPr>
          <a:xfrm>
            <a:off x="9856694" y="2305535"/>
            <a:ext cx="1403849" cy="842309"/>
          </a:xfrm>
          <a:custGeom>
            <a:avLst/>
            <a:gdLst>
              <a:gd name="connsiteX0" fmla="*/ 0 w 1403849"/>
              <a:gd name="connsiteY0" fmla="*/ 0 h 842309"/>
              <a:gd name="connsiteX1" fmla="*/ 1403849 w 1403849"/>
              <a:gd name="connsiteY1" fmla="*/ 0 h 842309"/>
              <a:gd name="connsiteX2" fmla="*/ 1403849 w 1403849"/>
              <a:gd name="connsiteY2" fmla="*/ 842309 h 842309"/>
              <a:gd name="connsiteX3" fmla="*/ 0 w 1403849"/>
              <a:gd name="connsiteY3" fmla="*/ 842309 h 842309"/>
              <a:gd name="connsiteX4" fmla="*/ 0 w 1403849"/>
              <a:gd name="connsiteY4" fmla="*/ 0 h 84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3849" h="842309">
                <a:moveTo>
                  <a:pt x="0" y="0"/>
                </a:moveTo>
                <a:lnTo>
                  <a:pt x="1403849" y="0"/>
                </a:lnTo>
                <a:lnTo>
                  <a:pt x="1403849" y="842309"/>
                </a:lnTo>
                <a:lnTo>
                  <a:pt x="0" y="8423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728601"/>
              <a:satOff val="-83459"/>
              <a:lumOff val="45959"/>
              <a:alphaOff val="0"/>
            </a:schemeClr>
          </a:fillRef>
          <a:effectRef idx="0">
            <a:schemeClr val="accent1">
              <a:shade val="80000"/>
              <a:hueOff val="728601"/>
              <a:satOff val="-83459"/>
              <a:lumOff val="459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/>
              <a:t>Hospital Intensive Care</a:t>
            </a:r>
            <a:endParaRPr lang="en-US" sz="1600" kern="1200"/>
          </a:p>
        </p:txBody>
      </p: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4442DD27-1011-CE27-D569-AD01FBB37A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6476628"/>
              </p:ext>
            </p:extLst>
          </p:nvPr>
        </p:nvGraphicFramePr>
        <p:xfrm>
          <a:off x="6016124" y="3469405"/>
          <a:ext cx="2727452" cy="2381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Picture 13" descr="Text&#10;&#10;Description automatically generated">
            <a:hlinkClick r:id="rId11"/>
            <a:extLst>
              <a:ext uri="{FF2B5EF4-FFF2-40B4-BE49-F238E27FC236}">
                <a16:creationId xmlns:a16="http://schemas.microsoft.com/office/drawing/2014/main" id="{5FC737EB-356C-A8B1-EAC8-96CA3070BB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726" y="4275223"/>
            <a:ext cx="1416697" cy="5808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9160B3-665B-8E13-F422-06544E87F644}"/>
              </a:ext>
            </a:extLst>
          </p:cNvPr>
          <p:cNvSpPr txBox="1"/>
          <p:nvPr/>
        </p:nvSpPr>
        <p:spPr>
          <a:xfrm>
            <a:off x="4759065" y="5850897"/>
            <a:ext cx="51173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u="sng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hlinkClick r:id="rId13"/>
              </a:rPr>
              <a:t>https://www.mybenefits.myflorida.com/myhealth/other_supplemental_plans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55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0AD33-A49F-E18F-D435-B8BD0F65A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24B329-9854-5F86-284E-02D16064F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90" y="1039190"/>
            <a:ext cx="3802775" cy="5638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Enrollment Process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61562C08-5B0C-08C8-B181-78C52FE46F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931" r="-1" b="2752"/>
          <a:stretch/>
        </p:blipFill>
        <p:spPr>
          <a:xfrm>
            <a:off x="180622" y="1848653"/>
            <a:ext cx="4532109" cy="16888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CC379E-8996-307F-D343-EBCC154C2A36}"/>
              </a:ext>
            </a:extLst>
          </p:cNvPr>
          <p:cNvSpPr txBox="1"/>
          <p:nvPr/>
        </p:nvSpPr>
        <p:spPr>
          <a:xfrm>
            <a:off x="690372" y="3783038"/>
            <a:ext cx="609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3"/>
                </a:solidFill>
                <a:latin typeface="+mn-lt"/>
              </a:rPr>
              <a:t>Go to </a:t>
            </a:r>
            <a:r>
              <a:rPr lang="en-US" sz="1800" dirty="0">
                <a:solidFill>
                  <a:schemeClr val="accent3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https://peoplefirst.myflorida.com</a:t>
            </a:r>
            <a:r>
              <a:rPr lang="en-US" sz="1800" dirty="0">
                <a:solidFill>
                  <a:schemeClr val="accent3"/>
                </a:solidFill>
                <a:latin typeface="+mn-lt"/>
              </a:rPr>
              <a:t> 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DB01B247-1758-7B78-DBCC-AC8BD59CFF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" t="14284" r="6453" b="10708"/>
          <a:stretch/>
        </p:blipFill>
        <p:spPr>
          <a:xfrm>
            <a:off x="1865292" y="4397953"/>
            <a:ext cx="1320216" cy="96398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A3D5EAD9-E6C4-ECA2-19DF-6A3296759D6E}"/>
              </a:ext>
            </a:extLst>
          </p:cNvPr>
          <p:cNvSpPr txBox="1">
            <a:spLocks/>
          </p:cNvSpPr>
          <p:nvPr/>
        </p:nvSpPr>
        <p:spPr>
          <a:xfrm>
            <a:off x="5980829" y="1039190"/>
            <a:ext cx="5547796" cy="5213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dirty="0">
                <a:solidFill>
                  <a:schemeClr val="bg1"/>
                </a:solidFill>
                <a:latin typeface="+mn-lt"/>
              </a:rPr>
              <a:t>Health Benefits</a:t>
            </a:r>
          </a:p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Go to </a:t>
            </a:r>
            <a:r>
              <a:rPr lang="en-US" sz="1600" dirty="0">
                <a:solidFill>
                  <a:schemeClr val="bg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https://peoplefirst.myflorida.com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</a:p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Select “</a:t>
            </a:r>
            <a:r>
              <a:rPr lang="en-US" sz="1600" i="1" dirty="0">
                <a:solidFill>
                  <a:schemeClr val="bg1"/>
                </a:solidFill>
                <a:latin typeface="+mn-lt"/>
              </a:rPr>
              <a:t>Forgot Login ID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” to retrieve your People First ID</a:t>
            </a:r>
          </a:p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You only need your 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Date of Birth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and 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SSN</a:t>
            </a:r>
          </a:p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Select “</a:t>
            </a:r>
            <a:r>
              <a:rPr lang="en-US" sz="1600" i="1" dirty="0">
                <a:solidFill>
                  <a:schemeClr val="bg1"/>
                </a:solidFill>
                <a:latin typeface="+mn-lt"/>
              </a:rPr>
              <a:t>Forgot Password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” to establish password and security questions</a:t>
            </a:r>
          </a:p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Check video: </a:t>
            </a:r>
            <a:r>
              <a:rPr lang="en-US" sz="1600" i="1" dirty="0">
                <a:solidFill>
                  <a:schemeClr val="bg1"/>
                </a:solidFill>
                <a:latin typeface="+mn-lt"/>
                <a:hlinkClick r:id="rId5"/>
              </a:rPr>
              <a:t>How to Enroll in Insurance Benefits</a:t>
            </a:r>
            <a:endParaRPr lang="en-US" sz="1600" i="1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sz="2000" b="1" i="1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chemeClr val="bg1"/>
                </a:solidFill>
                <a:latin typeface="+mn-lt"/>
              </a:rPr>
              <a:t>Retirement Plan</a:t>
            </a:r>
          </a:p>
          <a:p>
            <a:r>
              <a:rPr lang="en-US" sz="1600" b="0" i="0" u="none" strike="noStrike" baseline="0" dirty="0">
                <a:solidFill>
                  <a:schemeClr val="bg1"/>
                </a:solidFill>
                <a:latin typeface="+mn-lt"/>
              </a:rPr>
              <a:t>FRS Plans – submit </a:t>
            </a:r>
            <a:r>
              <a:rPr lang="en-US" sz="1600" b="0" i="0" u="none" strike="noStrike" baseline="0" dirty="0">
                <a:solidFill>
                  <a:schemeClr val="bg1"/>
                </a:solidFill>
                <a:latin typeface="+mn-lt"/>
                <a:hlinkClick r:id="rId6"/>
              </a:rPr>
              <a:t>enrollment form</a:t>
            </a:r>
            <a:r>
              <a:rPr lang="en-US" sz="1600" b="0" i="0" u="none" strike="noStrike" baseline="0" dirty="0">
                <a:solidFill>
                  <a:schemeClr val="bg1"/>
                </a:solidFill>
                <a:latin typeface="+mn-lt"/>
              </a:rPr>
              <a:t> online (ELE-1) </a:t>
            </a:r>
          </a:p>
          <a:p>
            <a:r>
              <a:rPr lang="en-US" sz="1600" b="0" i="0" u="none" strike="noStrike" baseline="0" dirty="0">
                <a:solidFill>
                  <a:schemeClr val="bg1"/>
                </a:solidFill>
                <a:latin typeface="+mn-lt"/>
              </a:rPr>
              <a:t>SUSORP – two-step process: </a:t>
            </a:r>
          </a:p>
          <a:p>
            <a:pPr lvl="1"/>
            <a:r>
              <a:rPr lang="en-US" sz="1400" b="0" i="0" u="none" strike="noStrike" baseline="0" dirty="0">
                <a:solidFill>
                  <a:schemeClr val="bg1"/>
                </a:solidFill>
                <a:latin typeface="+mn-lt"/>
              </a:rPr>
              <a:t>Execute contract with 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+mn-lt"/>
                <a:hlinkClick r:id="rId7"/>
              </a:rPr>
              <a:t>SUSORP provider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+mn-lt"/>
              </a:rPr>
              <a:t>. </a:t>
            </a:r>
          </a:p>
          <a:p>
            <a:pPr lvl="1"/>
            <a:r>
              <a:rPr lang="en-US" sz="1400" b="0" i="0" u="none" strike="noStrike" baseline="0" dirty="0">
                <a:solidFill>
                  <a:schemeClr val="bg1"/>
                </a:solidFill>
                <a:latin typeface="+mn-lt"/>
              </a:rPr>
              <a:t>Fill out 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+mn-lt"/>
                <a:hlinkClick r:id="rId8"/>
              </a:rPr>
              <a:t>ORP-Enroll form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b="0" i="1" u="none" strike="noStrike" baseline="0" dirty="0">
                <a:solidFill>
                  <a:schemeClr val="bg1"/>
                </a:solidFill>
                <a:latin typeface="+mn-lt"/>
              </a:rPr>
              <a:t>(forward to benefits@fiu.edu). </a:t>
            </a:r>
          </a:p>
          <a:p>
            <a:pPr lvl="2"/>
            <a:r>
              <a:rPr lang="en-US" sz="1400" b="0" i="1" u="none" strike="noStrike" baseline="0" dirty="0">
                <a:solidFill>
                  <a:schemeClr val="bg1"/>
                </a:solidFill>
                <a:latin typeface="+mn-lt"/>
              </a:rPr>
              <a:t>Faculty employees of College of Medicine are mandatory members of the Optional Retirement Program and must use the ORP mandatory form. </a:t>
            </a:r>
          </a:p>
        </p:txBody>
      </p:sp>
    </p:spTree>
    <p:extLst>
      <p:ext uri="{BB962C8B-B14F-4D97-AF65-F5344CB8AC3E}">
        <p14:creationId xmlns:p14="http://schemas.microsoft.com/office/powerpoint/2010/main" val="3610724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scholarship">
            <a:extLst>
              <a:ext uri="{FF2B5EF4-FFF2-40B4-BE49-F238E27FC236}">
                <a16:creationId xmlns:a16="http://schemas.microsoft.com/office/drawing/2014/main" id="{D5CA218A-9108-5598-6B83-DFE51D802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0" r="14656"/>
          <a:stretch>
            <a:fillRect/>
          </a:stretch>
        </p:blipFill>
        <p:spPr bwMode="auto">
          <a:xfrm>
            <a:off x="1782728" y="2284801"/>
            <a:ext cx="2702944" cy="277732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80D29F2-393C-C840-A1C7-30B80961A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22" y="470310"/>
            <a:ext cx="8984543" cy="1325563"/>
          </a:xfrm>
        </p:spPr>
        <p:txBody>
          <a:bodyPr anchor="ctr">
            <a:normAutofit/>
          </a:bodyPr>
          <a:lstStyle/>
          <a:p>
            <a:r>
              <a:rPr lang="en-US"/>
              <a:t>Tuition Waiver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5451983-325E-3A00-831E-05010918367C}"/>
              </a:ext>
            </a:extLst>
          </p:cNvPr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1712613159"/>
              </p:ext>
            </p:extLst>
          </p:nvPr>
        </p:nvGraphicFramePr>
        <p:xfrm>
          <a:off x="5794408" y="1366788"/>
          <a:ext cx="5775157" cy="5020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6956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4A6DC-7037-24FC-BFE0-00FBD7197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F516B3-CCA5-AD2C-0111-24EA79DF0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90" y="1039190"/>
            <a:ext cx="3802775" cy="56388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Holidays and Leave Accruals</a:t>
            </a:r>
            <a:endParaRPr lang="en-US" kern="1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Picture 1" descr="A black and white symbol&#10;&#10;Description automatically generated">
            <a:extLst>
              <a:ext uri="{FF2B5EF4-FFF2-40B4-BE49-F238E27FC236}">
                <a16:creationId xmlns:a16="http://schemas.microsoft.com/office/drawing/2014/main" id="{BA5A095B-06FA-9F8E-3E79-1C922F932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767" y="2185422"/>
            <a:ext cx="2143125" cy="2143125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69B5368-3FD1-E00B-0786-62B8E9B33D30}"/>
              </a:ext>
            </a:extLst>
          </p:cNvPr>
          <p:cNvSpPr/>
          <p:nvPr/>
        </p:nvSpPr>
        <p:spPr>
          <a:xfrm>
            <a:off x="5175505" y="1764792"/>
            <a:ext cx="6733466" cy="880049"/>
          </a:xfrm>
          <a:custGeom>
            <a:avLst/>
            <a:gdLst>
              <a:gd name="connsiteX0" fmla="*/ 0 w 6586489"/>
              <a:gd name="connsiteY0" fmla="*/ 124192 h 745139"/>
              <a:gd name="connsiteX1" fmla="*/ 124192 w 6586489"/>
              <a:gd name="connsiteY1" fmla="*/ 0 h 745139"/>
              <a:gd name="connsiteX2" fmla="*/ 6462297 w 6586489"/>
              <a:gd name="connsiteY2" fmla="*/ 0 h 745139"/>
              <a:gd name="connsiteX3" fmla="*/ 6586489 w 6586489"/>
              <a:gd name="connsiteY3" fmla="*/ 124192 h 745139"/>
              <a:gd name="connsiteX4" fmla="*/ 6586489 w 6586489"/>
              <a:gd name="connsiteY4" fmla="*/ 620947 h 745139"/>
              <a:gd name="connsiteX5" fmla="*/ 6462297 w 6586489"/>
              <a:gd name="connsiteY5" fmla="*/ 745139 h 745139"/>
              <a:gd name="connsiteX6" fmla="*/ 124192 w 6586489"/>
              <a:gd name="connsiteY6" fmla="*/ 745139 h 745139"/>
              <a:gd name="connsiteX7" fmla="*/ 0 w 6586489"/>
              <a:gd name="connsiteY7" fmla="*/ 620947 h 745139"/>
              <a:gd name="connsiteX8" fmla="*/ 0 w 6586489"/>
              <a:gd name="connsiteY8" fmla="*/ 124192 h 74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6489" h="745139">
                <a:moveTo>
                  <a:pt x="0" y="124192"/>
                </a:moveTo>
                <a:cubicBezTo>
                  <a:pt x="0" y="55603"/>
                  <a:pt x="55603" y="0"/>
                  <a:pt x="124192" y="0"/>
                </a:cubicBezTo>
                <a:lnTo>
                  <a:pt x="6462297" y="0"/>
                </a:lnTo>
                <a:cubicBezTo>
                  <a:pt x="6530886" y="0"/>
                  <a:pt x="6586489" y="55603"/>
                  <a:pt x="6586489" y="124192"/>
                </a:cubicBezTo>
                <a:lnTo>
                  <a:pt x="6586489" y="620947"/>
                </a:lnTo>
                <a:cubicBezTo>
                  <a:pt x="6586489" y="689536"/>
                  <a:pt x="6530886" y="745139"/>
                  <a:pt x="6462297" y="745139"/>
                </a:cubicBezTo>
                <a:lnTo>
                  <a:pt x="124192" y="745139"/>
                </a:lnTo>
                <a:cubicBezTo>
                  <a:pt x="55603" y="745139"/>
                  <a:pt x="0" y="689536"/>
                  <a:pt x="0" y="620947"/>
                </a:cubicBezTo>
                <a:lnTo>
                  <a:pt x="0" y="12419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123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575" tIns="112575" rIns="112575" bIns="112575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i="1" kern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Holidays</a:t>
            </a:r>
          </a:p>
          <a:p>
            <a:pPr marL="342900" lvl="0" indent="-34290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000" i="1" kern="1200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11 days</a:t>
            </a:r>
            <a:endParaRPr lang="en-US" sz="2000" kern="1200" dirty="0">
              <a:solidFill>
                <a:schemeClr val="accent3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259F7C9-E667-5843-B99F-A2E0CE67F709}"/>
              </a:ext>
            </a:extLst>
          </p:cNvPr>
          <p:cNvSpPr/>
          <p:nvPr/>
        </p:nvSpPr>
        <p:spPr>
          <a:xfrm>
            <a:off x="5239512" y="2779776"/>
            <a:ext cx="6669457" cy="1004247"/>
          </a:xfrm>
          <a:custGeom>
            <a:avLst/>
            <a:gdLst>
              <a:gd name="connsiteX0" fmla="*/ 0 w 6586489"/>
              <a:gd name="connsiteY0" fmla="*/ 124192 h 745139"/>
              <a:gd name="connsiteX1" fmla="*/ 124192 w 6586489"/>
              <a:gd name="connsiteY1" fmla="*/ 0 h 745139"/>
              <a:gd name="connsiteX2" fmla="*/ 6462297 w 6586489"/>
              <a:gd name="connsiteY2" fmla="*/ 0 h 745139"/>
              <a:gd name="connsiteX3" fmla="*/ 6586489 w 6586489"/>
              <a:gd name="connsiteY3" fmla="*/ 124192 h 745139"/>
              <a:gd name="connsiteX4" fmla="*/ 6586489 w 6586489"/>
              <a:gd name="connsiteY4" fmla="*/ 620947 h 745139"/>
              <a:gd name="connsiteX5" fmla="*/ 6462297 w 6586489"/>
              <a:gd name="connsiteY5" fmla="*/ 745139 h 745139"/>
              <a:gd name="connsiteX6" fmla="*/ 124192 w 6586489"/>
              <a:gd name="connsiteY6" fmla="*/ 745139 h 745139"/>
              <a:gd name="connsiteX7" fmla="*/ 0 w 6586489"/>
              <a:gd name="connsiteY7" fmla="*/ 620947 h 745139"/>
              <a:gd name="connsiteX8" fmla="*/ 0 w 6586489"/>
              <a:gd name="connsiteY8" fmla="*/ 124192 h 74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6489" h="745139">
                <a:moveTo>
                  <a:pt x="0" y="124192"/>
                </a:moveTo>
                <a:cubicBezTo>
                  <a:pt x="0" y="55603"/>
                  <a:pt x="55603" y="0"/>
                  <a:pt x="124192" y="0"/>
                </a:cubicBezTo>
                <a:lnTo>
                  <a:pt x="6462297" y="0"/>
                </a:lnTo>
                <a:cubicBezTo>
                  <a:pt x="6530886" y="0"/>
                  <a:pt x="6586489" y="55603"/>
                  <a:pt x="6586489" y="124192"/>
                </a:cubicBezTo>
                <a:lnTo>
                  <a:pt x="6586489" y="620947"/>
                </a:lnTo>
                <a:cubicBezTo>
                  <a:pt x="6586489" y="689536"/>
                  <a:pt x="6530886" y="745139"/>
                  <a:pt x="6462297" y="745139"/>
                </a:cubicBezTo>
                <a:lnTo>
                  <a:pt x="124192" y="745139"/>
                </a:lnTo>
                <a:cubicBezTo>
                  <a:pt x="55603" y="745139"/>
                  <a:pt x="0" y="689536"/>
                  <a:pt x="0" y="620947"/>
                </a:cubicBezTo>
                <a:lnTo>
                  <a:pt x="0" y="124192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001236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4955" tIns="104955" rIns="104955" bIns="104955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i="1" kern="1200" dirty="0">
                <a:solidFill>
                  <a:schemeClr val="tx1"/>
                </a:solidFill>
                <a:ea typeface="+mn-ea"/>
                <a:cs typeface="+mn-cs"/>
              </a:rPr>
              <a:t>Vacation Time</a:t>
            </a:r>
          </a:p>
          <a:p>
            <a:pPr marL="342900" lvl="0" indent="-34290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000" i="1" kern="1200" dirty="0">
                <a:solidFill>
                  <a:schemeClr val="accent3"/>
                </a:solidFill>
              </a:rPr>
              <a:t>Accrual: between 5-7 hours per pay period (varies based on years of service and/or employee classification)</a:t>
            </a:r>
            <a:endParaRPr lang="en-US" sz="2000" kern="1200" dirty="0">
              <a:solidFill>
                <a:schemeClr val="accent3"/>
              </a:solidFill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9EB63C8-D0CA-CE83-1537-AD62F752167E}"/>
              </a:ext>
            </a:extLst>
          </p:cNvPr>
          <p:cNvSpPr/>
          <p:nvPr/>
        </p:nvSpPr>
        <p:spPr>
          <a:xfrm>
            <a:off x="5239513" y="3918959"/>
            <a:ext cx="6669458" cy="1004248"/>
          </a:xfrm>
          <a:custGeom>
            <a:avLst/>
            <a:gdLst>
              <a:gd name="connsiteX0" fmla="*/ 0 w 6586489"/>
              <a:gd name="connsiteY0" fmla="*/ 124192 h 745139"/>
              <a:gd name="connsiteX1" fmla="*/ 124192 w 6586489"/>
              <a:gd name="connsiteY1" fmla="*/ 0 h 745139"/>
              <a:gd name="connsiteX2" fmla="*/ 6462297 w 6586489"/>
              <a:gd name="connsiteY2" fmla="*/ 0 h 745139"/>
              <a:gd name="connsiteX3" fmla="*/ 6586489 w 6586489"/>
              <a:gd name="connsiteY3" fmla="*/ 124192 h 745139"/>
              <a:gd name="connsiteX4" fmla="*/ 6586489 w 6586489"/>
              <a:gd name="connsiteY4" fmla="*/ 620947 h 745139"/>
              <a:gd name="connsiteX5" fmla="*/ 6462297 w 6586489"/>
              <a:gd name="connsiteY5" fmla="*/ 745139 h 745139"/>
              <a:gd name="connsiteX6" fmla="*/ 124192 w 6586489"/>
              <a:gd name="connsiteY6" fmla="*/ 745139 h 745139"/>
              <a:gd name="connsiteX7" fmla="*/ 0 w 6586489"/>
              <a:gd name="connsiteY7" fmla="*/ 620947 h 745139"/>
              <a:gd name="connsiteX8" fmla="*/ 0 w 6586489"/>
              <a:gd name="connsiteY8" fmla="*/ 124192 h 74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6489" h="745139">
                <a:moveTo>
                  <a:pt x="0" y="124192"/>
                </a:moveTo>
                <a:cubicBezTo>
                  <a:pt x="0" y="55603"/>
                  <a:pt x="55603" y="0"/>
                  <a:pt x="124192" y="0"/>
                </a:cubicBezTo>
                <a:lnTo>
                  <a:pt x="6462297" y="0"/>
                </a:lnTo>
                <a:cubicBezTo>
                  <a:pt x="6530886" y="0"/>
                  <a:pt x="6586489" y="55603"/>
                  <a:pt x="6586489" y="124192"/>
                </a:cubicBezTo>
                <a:lnTo>
                  <a:pt x="6586489" y="620947"/>
                </a:lnTo>
                <a:cubicBezTo>
                  <a:pt x="6586489" y="689536"/>
                  <a:pt x="6530886" y="745139"/>
                  <a:pt x="6462297" y="745139"/>
                </a:cubicBezTo>
                <a:lnTo>
                  <a:pt x="124192" y="745139"/>
                </a:lnTo>
                <a:cubicBezTo>
                  <a:pt x="55603" y="745139"/>
                  <a:pt x="0" y="689536"/>
                  <a:pt x="0" y="620947"/>
                </a:cubicBezTo>
                <a:lnTo>
                  <a:pt x="0" y="124192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001236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4955" tIns="104955" rIns="104955" bIns="104955" numCol="1" spcCol="1270" anchor="ctr" anchorCtr="0">
            <a:noAutofit/>
          </a:bodyPr>
          <a:lstStyle/>
          <a:p>
            <a:pPr>
              <a:defRPr/>
            </a:pPr>
            <a:r>
              <a:rPr lang="en-US" sz="2000" b="1" i="1" dirty="0">
                <a:solidFill>
                  <a:schemeClr val="tx1"/>
                </a:solidFill>
              </a:rPr>
              <a:t>Sick Time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3"/>
                </a:solidFill>
              </a:rPr>
              <a:t>Accrual: 4 hours per pay period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1507FE-6A5A-F822-A0A0-4546035EE520}"/>
              </a:ext>
            </a:extLst>
          </p:cNvPr>
          <p:cNvSpPr txBox="1"/>
          <p:nvPr/>
        </p:nvSpPr>
        <p:spPr>
          <a:xfrm>
            <a:off x="6665976" y="5550408"/>
            <a:ext cx="4123944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Leave Accruals — FIU Human Resources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22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307A2D-3A47-3C4E-8009-5AD9095DA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22" y="470310"/>
            <a:ext cx="8984543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FIU Holidays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FFE1AE-C80E-0453-A235-6F42328E3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250" y="1795873"/>
            <a:ext cx="8026486" cy="433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98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0D29F2-393C-C840-A1C7-30B80961A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Leave of Absence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3CD0BFB1-0CD3-5009-D78B-86F0AB46B226}"/>
              </a:ext>
            </a:extLst>
          </p:cNvPr>
          <p:cNvGraphicFramePr/>
          <p:nvPr/>
        </p:nvGraphicFramePr>
        <p:xfrm>
          <a:off x="6096000" y="903082"/>
          <a:ext cx="5085030" cy="5051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A black and white symbol&#10;&#10;Description automatically generated">
            <a:extLst>
              <a:ext uri="{FF2B5EF4-FFF2-40B4-BE49-F238E27FC236}">
                <a16:creationId xmlns:a16="http://schemas.microsoft.com/office/drawing/2014/main" id="{A3E015D9-3821-B74D-5650-A2BF91568E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5767" y="2185422"/>
            <a:ext cx="2143125" cy="2143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417403-C63F-9B8B-96AF-98A2114EF87B}"/>
              </a:ext>
            </a:extLst>
          </p:cNvPr>
          <p:cNvSpPr txBox="1"/>
          <p:nvPr/>
        </p:nvSpPr>
        <p:spPr>
          <a:xfrm>
            <a:off x="5588057" y="6208575"/>
            <a:ext cx="6100916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https://hr.fiu.edu/employees-affiliates/life-events/leave-of-absence/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801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51326-D05E-00EB-C224-C4B302210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0512BF43-5F0D-1AF3-B79A-69FE12E9F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13" y="1039813"/>
            <a:ext cx="3803650" cy="563562"/>
          </a:xfrm>
        </p:spPr>
        <p:txBody>
          <a:bodyPr/>
          <a:lstStyle/>
          <a:p>
            <a:r>
              <a:rPr lang="en-US" sz="3200" dirty="0"/>
              <a:t>Benefit Options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BBE164C1-66E2-7396-ADD1-4F7FB4CF2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1881016"/>
            <a:ext cx="4222749" cy="3177618"/>
          </a:xfrm>
          <a:prstGeom prst="rect">
            <a:avLst/>
          </a:prstGeom>
          <a:noFill/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EA1919-A94B-C35C-5639-5CBC72F8EFDD}"/>
              </a:ext>
            </a:extLst>
          </p:cNvPr>
          <p:cNvSpPr txBox="1">
            <a:spLocks/>
          </p:cNvSpPr>
          <p:nvPr/>
        </p:nvSpPr>
        <p:spPr>
          <a:xfrm>
            <a:off x="6415254" y="1039813"/>
            <a:ext cx="4779879" cy="52654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Medical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Dental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Vision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Life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Prescription Drug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Savings &amp; Spending  Accounts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Retirement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Supplemental &amp; Vol Plans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Tuition Waiver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Holidays and Leave Time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Perks &amp; Services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933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307A2D-3A47-3C4E-8009-5AD9095DA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Worker’s Compensation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41851AE-B8A4-FBB6-8471-DB628A447E88}"/>
              </a:ext>
            </a:extLst>
          </p:cNvPr>
          <p:cNvSpPr/>
          <p:nvPr/>
        </p:nvSpPr>
        <p:spPr>
          <a:xfrm>
            <a:off x="2879439" y="2519116"/>
            <a:ext cx="1844351" cy="909883"/>
          </a:xfrm>
          <a:custGeom>
            <a:avLst/>
            <a:gdLst>
              <a:gd name="connsiteX0" fmla="*/ 0 w 2522678"/>
              <a:gd name="connsiteY0" fmla="*/ 0 h 909883"/>
              <a:gd name="connsiteX1" fmla="*/ 2522678 w 2522678"/>
              <a:gd name="connsiteY1" fmla="*/ 0 h 909883"/>
              <a:gd name="connsiteX2" fmla="*/ 2522678 w 2522678"/>
              <a:gd name="connsiteY2" fmla="*/ 909883 h 909883"/>
              <a:gd name="connsiteX3" fmla="*/ 0 w 2522678"/>
              <a:gd name="connsiteY3" fmla="*/ 909883 h 909883"/>
              <a:gd name="connsiteX4" fmla="*/ 0 w 2522678"/>
              <a:gd name="connsiteY4" fmla="*/ 0 h 90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2678" h="909883">
                <a:moveTo>
                  <a:pt x="0" y="0"/>
                </a:moveTo>
                <a:lnTo>
                  <a:pt x="2522678" y="0"/>
                </a:lnTo>
                <a:lnTo>
                  <a:pt x="2522678" y="909883"/>
                </a:lnTo>
                <a:lnTo>
                  <a:pt x="0" y="90988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i="0" kern="1200" baseline="0" dirty="0"/>
              <a:t>To Do:</a:t>
            </a:r>
            <a:endParaRPr lang="en-US" sz="1800" kern="120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A6448E9-D068-D205-A894-6B970590999B}"/>
              </a:ext>
            </a:extLst>
          </p:cNvPr>
          <p:cNvSpPr/>
          <p:nvPr/>
        </p:nvSpPr>
        <p:spPr>
          <a:xfrm>
            <a:off x="2760313" y="3588322"/>
            <a:ext cx="2522678" cy="2075220"/>
          </a:xfrm>
          <a:custGeom>
            <a:avLst/>
            <a:gdLst>
              <a:gd name="connsiteX0" fmla="*/ 0 w 2522678"/>
              <a:gd name="connsiteY0" fmla="*/ 0 h 2075220"/>
              <a:gd name="connsiteX1" fmla="*/ 2522678 w 2522678"/>
              <a:gd name="connsiteY1" fmla="*/ 0 h 2075220"/>
              <a:gd name="connsiteX2" fmla="*/ 2522678 w 2522678"/>
              <a:gd name="connsiteY2" fmla="*/ 2075220 h 2075220"/>
              <a:gd name="connsiteX3" fmla="*/ 0 w 2522678"/>
              <a:gd name="connsiteY3" fmla="*/ 2075220 h 2075220"/>
              <a:gd name="connsiteX4" fmla="*/ 0 w 2522678"/>
              <a:gd name="connsiteY4" fmla="*/ 0 h 207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2678" h="2075220">
                <a:moveTo>
                  <a:pt x="0" y="0"/>
                </a:moveTo>
                <a:lnTo>
                  <a:pt x="2522678" y="0"/>
                </a:lnTo>
                <a:lnTo>
                  <a:pt x="2522678" y="2075220"/>
                </a:lnTo>
                <a:lnTo>
                  <a:pt x="0" y="20752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sz="1600" b="0" i="0" kern="1200" baseline="0" dirty="0"/>
              <a:t>Report to Supervisor</a:t>
            </a:r>
            <a:endParaRPr lang="en-US" sz="1600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sz="1600" kern="1200" dirty="0"/>
              <a:t>Submit the </a:t>
            </a:r>
            <a:r>
              <a:rPr lang="en-US" sz="1600" b="1" kern="1200" dirty="0"/>
              <a:t>FIU Injury Report</a:t>
            </a:r>
            <a:r>
              <a:rPr lang="en-US" sz="1600" kern="1200" dirty="0"/>
              <a:t> online by clicking on </a:t>
            </a:r>
            <a:r>
              <a:rPr lang="en-US" sz="1600" i="1" kern="1200" dirty="0"/>
              <a:t>Health &amp; Safety Tile </a:t>
            </a:r>
            <a:r>
              <a:rPr lang="en-US" sz="1600" kern="1200" dirty="0"/>
              <a:t>on the Panther Soft Home Page.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FB86A9F-F385-8796-9796-F3FB739AA1F9}"/>
              </a:ext>
            </a:extLst>
          </p:cNvPr>
          <p:cNvSpPr/>
          <p:nvPr/>
        </p:nvSpPr>
        <p:spPr>
          <a:xfrm>
            <a:off x="5216032" y="2544710"/>
            <a:ext cx="1844351" cy="909883"/>
          </a:xfrm>
          <a:custGeom>
            <a:avLst/>
            <a:gdLst>
              <a:gd name="connsiteX0" fmla="*/ 0 w 2522678"/>
              <a:gd name="connsiteY0" fmla="*/ 0 h 909883"/>
              <a:gd name="connsiteX1" fmla="*/ 2522678 w 2522678"/>
              <a:gd name="connsiteY1" fmla="*/ 0 h 909883"/>
              <a:gd name="connsiteX2" fmla="*/ 2522678 w 2522678"/>
              <a:gd name="connsiteY2" fmla="*/ 909883 h 909883"/>
              <a:gd name="connsiteX3" fmla="*/ 0 w 2522678"/>
              <a:gd name="connsiteY3" fmla="*/ 909883 h 909883"/>
              <a:gd name="connsiteX4" fmla="*/ 0 w 2522678"/>
              <a:gd name="connsiteY4" fmla="*/ 0 h 90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2678" h="909883">
                <a:moveTo>
                  <a:pt x="0" y="0"/>
                </a:moveTo>
                <a:lnTo>
                  <a:pt x="2522678" y="0"/>
                </a:lnTo>
                <a:lnTo>
                  <a:pt x="2522678" y="909883"/>
                </a:lnTo>
                <a:lnTo>
                  <a:pt x="0" y="90988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242867"/>
              <a:satOff val="-27820"/>
              <a:lumOff val="15320"/>
              <a:alphaOff val="0"/>
            </a:schemeClr>
          </a:lnRef>
          <a:fillRef idx="1">
            <a:schemeClr val="accent1">
              <a:shade val="80000"/>
              <a:hueOff val="242867"/>
              <a:satOff val="-27820"/>
              <a:lumOff val="15320"/>
              <a:alphaOff val="0"/>
            </a:schemeClr>
          </a:fillRef>
          <a:effectRef idx="0">
            <a:schemeClr val="accent1">
              <a:shade val="80000"/>
              <a:hueOff val="242867"/>
              <a:satOff val="-27820"/>
              <a:lumOff val="1532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i="0" kern="1200" baseline="0" dirty="0"/>
              <a:t>In case of Medical Emergency:</a:t>
            </a:r>
            <a:endParaRPr lang="en-US" sz="1800" kern="12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37296D8-B5B8-19F3-428F-9AFE96EF78AC}"/>
              </a:ext>
            </a:extLst>
          </p:cNvPr>
          <p:cNvSpPr/>
          <p:nvPr/>
        </p:nvSpPr>
        <p:spPr>
          <a:xfrm>
            <a:off x="5116221" y="3571100"/>
            <a:ext cx="2522678" cy="2075220"/>
          </a:xfrm>
          <a:custGeom>
            <a:avLst/>
            <a:gdLst>
              <a:gd name="connsiteX0" fmla="*/ 0 w 2522678"/>
              <a:gd name="connsiteY0" fmla="*/ 0 h 2075220"/>
              <a:gd name="connsiteX1" fmla="*/ 2522678 w 2522678"/>
              <a:gd name="connsiteY1" fmla="*/ 0 h 2075220"/>
              <a:gd name="connsiteX2" fmla="*/ 2522678 w 2522678"/>
              <a:gd name="connsiteY2" fmla="*/ 2075220 h 2075220"/>
              <a:gd name="connsiteX3" fmla="*/ 0 w 2522678"/>
              <a:gd name="connsiteY3" fmla="*/ 2075220 h 2075220"/>
              <a:gd name="connsiteX4" fmla="*/ 0 w 2522678"/>
              <a:gd name="connsiteY4" fmla="*/ 0 h 207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2678" h="2075220">
                <a:moveTo>
                  <a:pt x="0" y="0"/>
                </a:moveTo>
                <a:lnTo>
                  <a:pt x="2522678" y="0"/>
                </a:lnTo>
                <a:lnTo>
                  <a:pt x="2522678" y="2075220"/>
                </a:lnTo>
                <a:lnTo>
                  <a:pt x="0" y="20752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sz="1600" b="0" i="0" kern="1200" baseline="0" dirty="0"/>
              <a:t>For emergency transportation CALL Public Safety at (305) 348-5911</a:t>
            </a:r>
            <a:endParaRPr lang="en-US" sz="1600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sz="1600" b="0" i="0" u="sng" kern="1200" baseline="0" dirty="0"/>
              <a:t>Go</a:t>
            </a:r>
            <a:r>
              <a:rPr lang="en-US" sz="1600" b="0" i="0" kern="1200" baseline="0" dirty="0"/>
              <a:t> to the nearest emergency room</a:t>
            </a:r>
            <a:endParaRPr lang="en-US" sz="1600" kern="12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FA6A338-11A6-B2DF-8F6C-3D1DFEDC57B8}"/>
              </a:ext>
            </a:extLst>
          </p:cNvPr>
          <p:cNvSpPr/>
          <p:nvPr/>
        </p:nvSpPr>
        <p:spPr>
          <a:xfrm>
            <a:off x="7552625" y="2544710"/>
            <a:ext cx="1844351" cy="909883"/>
          </a:xfrm>
          <a:custGeom>
            <a:avLst/>
            <a:gdLst>
              <a:gd name="connsiteX0" fmla="*/ 0 w 2522678"/>
              <a:gd name="connsiteY0" fmla="*/ 0 h 909883"/>
              <a:gd name="connsiteX1" fmla="*/ 2522678 w 2522678"/>
              <a:gd name="connsiteY1" fmla="*/ 0 h 909883"/>
              <a:gd name="connsiteX2" fmla="*/ 2522678 w 2522678"/>
              <a:gd name="connsiteY2" fmla="*/ 909883 h 909883"/>
              <a:gd name="connsiteX3" fmla="*/ 0 w 2522678"/>
              <a:gd name="connsiteY3" fmla="*/ 909883 h 909883"/>
              <a:gd name="connsiteX4" fmla="*/ 0 w 2522678"/>
              <a:gd name="connsiteY4" fmla="*/ 0 h 90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2678" h="909883">
                <a:moveTo>
                  <a:pt x="0" y="0"/>
                </a:moveTo>
                <a:lnTo>
                  <a:pt x="2522678" y="0"/>
                </a:lnTo>
                <a:lnTo>
                  <a:pt x="2522678" y="909883"/>
                </a:lnTo>
                <a:lnTo>
                  <a:pt x="0" y="90988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485734"/>
              <a:satOff val="-55639"/>
              <a:lumOff val="30639"/>
              <a:alphaOff val="0"/>
            </a:schemeClr>
          </a:lnRef>
          <a:fillRef idx="1">
            <a:schemeClr val="accent1">
              <a:shade val="80000"/>
              <a:hueOff val="485734"/>
              <a:satOff val="-55639"/>
              <a:lumOff val="30639"/>
              <a:alphaOff val="0"/>
            </a:schemeClr>
          </a:fillRef>
          <a:effectRef idx="0">
            <a:schemeClr val="accent1">
              <a:shade val="80000"/>
              <a:hueOff val="485734"/>
              <a:satOff val="-55639"/>
              <a:lumOff val="3063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i="0" kern="1200" baseline="0"/>
              <a:t>Workers’ Compensation Assistant:</a:t>
            </a:r>
            <a:endParaRPr lang="en-US" sz="1800" kern="12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6C2BFD-FB56-7589-2343-45E3E2875F0D}"/>
              </a:ext>
            </a:extLst>
          </p:cNvPr>
          <p:cNvSpPr/>
          <p:nvPr/>
        </p:nvSpPr>
        <p:spPr>
          <a:xfrm>
            <a:off x="7497156" y="3580005"/>
            <a:ext cx="2522678" cy="2075220"/>
          </a:xfrm>
          <a:custGeom>
            <a:avLst/>
            <a:gdLst>
              <a:gd name="connsiteX0" fmla="*/ 0 w 2522678"/>
              <a:gd name="connsiteY0" fmla="*/ 0 h 2075220"/>
              <a:gd name="connsiteX1" fmla="*/ 2522678 w 2522678"/>
              <a:gd name="connsiteY1" fmla="*/ 0 h 2075220"/>
              <a:gd name="connsiteX2" fmla="*/ 2522678 w 2522678"/>
              <a:gd name="connsiteY2" fmla="*/ 2075220 h 2075220"/>
              <a:gd name="connsiteX3" fmla="*/ 0 w 2522678"/>
              <a:gd name="connsiteY3" fmla="*/ 2075220 h 2075220"/>
              <a:gd name="connsiteX4" fmla="*/ 0 w 2522678"/>
              <a:gd name="connsiteY4" fmla="*/ 0 h 207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2678" h="2075220">
                <a:moveTo>
                  <a:pt x="0" y="0"/>
                </a:moveTo>
                <a:lnTo>
                  <a:pt x="2522678" y="0"/>
                </a:lnTo>
                <a:lnTo>
                  <a:pt x="2522678" y="2075220"/>
                </a:lnTo>
                <a:lnTo>
                  <a:pt x="0" y="20752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sz="1600" b="0" i="0" kern="1200" baseline="0" dirty="0"/>
              <a:t>Mary Cruz</a:t>
            </a:r>
            <a:endParaRPr lang="en-US" sz="1600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sz="1600" b="0" i="0" kern="1200" baseline="0" dirty="0"/>
              <a:t>305-348-2181</a:t>
            </a:r>
            <a:endParaRPr lang="en-US" sz="1600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sz="1600" kern="1200" dirty="0">
                <a:hlinkClick r:id="rId2"/>
              </a:rPr>
              <a:t>workerscomp</a:t>
            </a:r>
            <a:r>
              <a:rPr lang="en-US" sz="1600" b="0" i="0" kern="1200" baseline="0" dirty="0">
                <a:hlinkClick r:id="rId2"/>
              </a:rPr>
              <a:t>@fiu.edu</a:t>
            </a:r>
            <a:endParaRPr lang="en-US" sz="1600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sz="1600" kern="1200" dirty="0">
                <a:hlinkClick r:id="rId3"/>
              </a:rPr>
              <a:t>Video Overview</a:t>
            </a:r>
            <a:endParaRPr lang="en-US" sz="1600" kern="120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C2A1559-FE45-4E79-F6D1-0E4D203AB6F8}"/>
              </a:ext>
            </a:extLst>
          </p:cNvPr>
          <p:cNvSpPr/>
          <p:nvPr/>
        </p:nvSpPr>
        <p:spPr>
          <a:xfrm>
            <a:off x="9889217" y="2543066"/>
            <a:ext cx="1844350" cy="909883"/>
          </a:xfrm>
          <a:custGeom>
            <a:avLst/>
            <a:gdLst>
              <a:gd name="connsiteX0" fmla="*/ 0 w 2522678"/>
              <a:gd name="connsiteY0" fmla="*/ 0 h 909883"/>
              <a:gd name="connsiteX1" fmla="*/ 2522678 w 2522678"/>
              <a:gd name="connsiteY1" fmla="*/ 0 h 909883"/>
              <a:gd name="connsiteX2" fmla="*/ 2522678 w 2522678"/>
              <a:gd name="connsiteY2" fmla="*/ 909883 h 909883"/>
              <a:gd name="connsiteX3" fmla="*/ 0 w 2522678"/>
              <a:gd name="connsiteY3" fmla="*/ 909883 h 909883"/>
              <a:gd name="connsiteX4" fmla="*/ 0 w 2522678"/>
              <a:gd name="connsiteY4" fmla="*/ 0 h 90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2678" h="909883">
                <a:moveTo>
                  <a:pt x="0" y="0"/>
                </a:moveTo>
                <a:lnTo>
                  <a:pt x="2522678" y="0"/>
                </a:lnTo>
                <a:lnTo>
                  <a:pt x="2522678" y="909883"/>
                </a:lnTo>
                <a:lnTo>
                  <a:pt x="0" y="90988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728601"/>
              <a:satOff val="-83459"/>
              <a:lumOff val="45959"/>
              <a:alphaOff val="0"/>
            </a:schemeClr>
          </a:lnRef>
          <a:fillRef idx="1">
            <a:schemeClr val="accent1">
              <a:shade val="80000"/>
              <a:hueOff val="728601"/>
              <a:satOff val="-83459"/>
              <a:lumOff val="45959"/>
              <a:alphaOff val="0"/>
            </a:schemeClr>
          </a:fillRef>
          <a:effectRef idx="0">
            <a:schemeClr val="accent1">
              <a:shade val="80000"/>
              <a:hueOff val="728601"/>
              <a:satOff val="-83459"/>
              <a:lumOff val="459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i="0" kern="1200" baseline="0"/>
              <a:t>AmeriSys:</a:t>
            </a:r>
            <a:endParaRPr lang="en-US" sz="1800" kern="120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86A920A-3A1C-6E7B-A843-5399C45BD28F}"/>
              </a:ext>
            </a:extLst>
          </p:cNvPr>
          <p:cNvSpPr/>
          <p:nvPr/>
        </p:nvSpPr>
        <p:spPr>
          <a:xfrm>
            <a:off x="9826242" y="3588322"/>
            <a:ext cx="2522678" cy="2075220"/>
          </a:xfrm>
          <a:custGeom>
            <a:avLst/>
            <a:gdLst>
              <a:gd name="connsiteX0" fmla="*/ 0 w 2522678"/>
              <a:gd name="connsiteY0" fmla="*/ 0 h 2075220"/>
              <a:gd name="connsiteX1" fmla="*/ 2522678 w 2522678"/>
              <a:gd name="connsiteY1" fmla="*/ 0 h 2075220"/>
              <a:gd name="connsiteX2" fmla="*/ 2522678 w 2522678"/>
              <a:gd name="connsiteY2" fmla="*/ 2075220 h 2075220"/>
              <a:gd name="connsiteX3" fmla="*/ 0 w 2522678"/>
              <a:gd name="connsiteY3" fmla="*/ 2075220 h 2075220"/>
              <a:gd name="connsiteX4" fmla="*/ 0 w 2522678"/>
              <a:gd name="connsiteY4" fmla="*/ 0 h 207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2678" h="2075220">
                <a:moveTo>
                  <a:pt x="0" y="0"/>
                </a:moveTo>
                <a:lnTo>
                  <a:pt x="2522678" y="0"/>
                </a:lnTo>
                <a:lnTo>
                  <a:pt x="2522678" y="2075220"/>
                </a:lnTo>
                <a:lnTo>
                  <a:pt x="0" y="20752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sz="1600" b="0" i="0" kern="1200" baseline="0" dirty="0"/>
              <a:t>Emergency Contact:</a:t>
            </a:r>
            <a:endParaRPr lang="en-US" sz="1600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sz="1600" b="0" i="0" kern="1200" baseline="0" dirty="0"/>
              <a:t>1-800-455-2079 </a:t>
            </a:r>
            <a:endParaRPr lang="en-US" sz="1600" kern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A697A9-966C-E388-AD24-826082E52A2D}"/>
              </a:ext>
            </a:extLst>
          </p:cNvPr>
          <p:cNvSpPr txBox="1"/>
          <p:nvPr/>
        </p:nvSpPr>
        <p:spPr>
          <a:xfrm>
            <a:off x="2879439" y="5299645"/>
            <a:ext cx="62199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Helvetica" panose="020B0604020202020204" pitchFamily="34" charset="0"/>
              </a:rPr>
              <a:t>On-the-job injuries MUST be reported IMMEDIATELY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Helvetica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Helvetica" panose="020B0604020202020204" pitchFamily="34" charset="0"/>
              </a:rPr>
              <a:t>Claims may be denied if not reported timely.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58BFD3-9600-A104-4899-FC82EB3D57AC}"/>
              </a:ext>
            </a:extLst>
          </p:cNvPr>
          <p:cNvSpPr txBox="1"/>
          <p:nvPr/>
        </p:nvSpPr>
        <p:spPr>
          <a:xfrm>
            <a:off x="5451110" y="6136308"/>
            <a:ext cx="43755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u="sng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hlinkClick r:id="rId4"/>
              </a:rPr>
              <a:t>https://hr.fiu.edu/employees-affiliates/life-events/injuries-at-work/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26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BC69054-717E-D337-5456-24C25E960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0222" y="1827928"/>
            <a:ext cx="4222749" cy="4338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Visit the </a:t>
            </a:r>
            <a:r>
              <a:rPr lang="en-US" sz="2400" b="1" dirty="0"/>
              <a:t>FIU Employee Benefits </a:t>
            </a:r>
            <a:r>
              <a:rPr lang="en-US" sz="2400" dirty="0"/>
              <a:t>website for details of full benefits package!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https://hr.fiu.edu/employees-affiliates/benefits/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Questions?</a:t>
            </a:r>
          </a:p>
          <a:p>
            <a:pPr marL="0" indent="0">
              <a:buNone/>
            </a:pPr>
            <a:r>
              <a:rPr lang="en-US" sz="2400" dirty="0"/>
              <a:t>Email </a:t>
            </a:r>
            <a:r>
              <a:rPr lang="en-US" sz="2400" dirty="0">
                <a:hlinkClick r:id="rId3"/>
              </a:rPr>
              <a:t>Benefits@fiu.edu</a:t>
            </a:r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0D29F2-393C-C840-A1C7-30B80961A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22" y="470310"/>
            <a:ext cx="8984543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Employee Benefits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0C98CB-FF8C-F794-7B47-5EDB8C8E0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971" y="1677885"/>
            <a:ext cx="5793472" cy="3700152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A93BFE-63A9-71AE-A535-484DB6399F51}"/>
              </a:ext>
            </a:extLst>
          </p:cNvPr>
          <p:cNvSpPr txBox="1"/>
          <p:nvPr/>
        </p:nvSpPr>
        <p:spPr>
          <a:xfrm>
            <a:off x="6484949" y="6166884"/>
            <a:ext cx="4818887" cy="296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defPPr>
              <a:defRPr lang="en-US"/>
            </a:defPPr>
            <a:lvl1pPr>
              <a:defRPr sz="1200" u="sng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1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1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1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1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1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1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1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1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1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1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1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1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1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1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1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1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https://hr.fiu.edu/employees-affiliates/benefits/perks-services</a:t>
            </a:r>
            <a:r>
              <a:rPr lang="en-US" sz="11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68619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0D29F2-393C-C840-A1C7-30B80961A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Perks &amp; Services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1456E41-F195-2244-1DDB-6373B7F17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70" y="2176823"/>
            <a:ext cx="2937401" cy="221039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9B59249-B1E9-B3D5-5A62-C0A53A96DC36}"/>
              </a:ext>
            </a:extLst>
          </p:cNvPr>
          <p:cNvSpPr txBox="1">
            <a:spLocks/>
          </p:cNvSpPr>
          <p:nvPr/>
        </p:nvSpPr>
        <p:spPr>
          <a:xfrm>
            <a:off x="6457936" y="1204395"/>
            <a:ext cx="4818888" cy="4726142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latin typeface="+mn-lt"/>
                <a:cs typeface="Helvetica" panose="020B0604020202020204" pitchFamily="34" charset="0"/>
              </a:rPr>
              <a:t>On Campus Services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latin typeface="+mn-lt"/>
                <a:cs typeface="Helvetica" panose="020B0604020202020204" pitchFamily="34" charset="0"/>
              </a:rPr>
              <a:t>Retail Discounts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latin typeface="+mn-lt"/>
                <a:cs typeface="Helvetica" panose="020B0604020202020204" pitchFamily="34" charset="0"/>
              </a:rPr>
              <a:t>Restaurants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latin typeface="+mn-lt"/>
                <a:cs typeface="Helvetica" panose="020B0604020202020204" pitchFamily="34" charset="0"/>
              </a:rPr>
              <a:t>Hotel &amp; Travel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latin typeface="+mn-lt"/>
                <a:cs typeface="Helvetica" panose="020B0604020202020204" pitchFamily="34" charset="0"/>
              </a:rPr>
              <a:t>Entertainment Tickets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latin typeface="+mn-lt"/>
                <a:cs typeface="Helvetica" panose="020B0604020202020204" pitchFamily="34" charset="0"/>
              </a:rPr>
              <a:t>Financial Planning 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latin typeface="+mn-lt"/>
                <a:cs typeface="Helvetica" panose="020B0604020202020204" pitchFamily="34" charset="0"/>
              </a:rPr>
              <a:t>Auto &amp; Pet Insurance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latin typeface="+mn-lt"/>
                <a:cs typeface="Helvetica" panose="020B0604020202020204" pitchFamily="34" charset="0"/>
              </a:rPr>
              <a:t>Cellphone Plan Discount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latin typeface="+mn-lt"/>
                <a:cs typeface="Helvetica" panose="020B0604020202020204" pitchFamily="34" charset="0"/>
              </a:rPr>
              <a:t>Housing &amp; Mortgage Services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4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A93BFE-63A9-71AE-A535-484DB6399F51}"/>
              </a:ext>
            </a:extLst>
          </p:cNvPr>
          <p:cNvSpPr txBox="1"/>
          <p:nvPr/>
        </p:nvSpPr>
        <p:spPr>
          <a:xfrm>
            <a:off x="6690360" y="6288305"/>
            <a:ext cx="42040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u="sng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https://hr.fiu.edu/employees-affiliates/benefits/perks-services</a:t>
            </a:r>
            <a:r>
              <a:rPr lang="en-US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651565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92E12-660E-A5DD-1B77-59F97E719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3B06F-C050-9AF8-7513-42ADC076B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90" y="1039190"/>
            <a:ext cx="3802775" cy="56388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Deadlines &amp; Resources</a:t>
            </a:r>
            <a:endParaRPr lang="en-US" kern="1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A34ACE-6F70-BA83-EC7E-C0950429973C}"/>
              </a:ext>
            </a:extLst>
          </p:cNvPr>
          <p:cNvGrpSpPr/>
          <p:nvPr/>
        </p:nvGrpSpPr>
        <p:grpSpPr>
          <a:xfrm>
            <a:off x="5344785" y="1531609"/>
            <a:ext cx="6586489" cy="842400"/>
            <a:chOff x="0" y="13509"/>
            <a:chExt cx="6586489" cy="8424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4B2241E-FBF8-432E-086E-AA67A0797585}"/>
                </a:ext>
              </a:extLst>
            </p:cNvPr>
            <p:cNvSpPr/>
            <p:nvPr/>
          </p:nvSpPr>
          <p:spPr>
            <a:xfrm>
              <a:off x="0" y="13509"/>
              <a:ext cx="6586489" cy="842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123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65E54C5A-0F9A-9F6C-2A52-A4B8E969776A}"/>
                </a:ext>
              </a:extLst>
            </p:cNvPr>
            <p:cNvSpPr txBox="1"/>
            <p:nvPr/>
          </p:nvSpPr>
          <p:spPr>
            <a:xfrm>
              <a:off x="41123" y="54632"/>
              <a:ext cx="6504243" cy="7601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rgbClr val="001848"/>
                  </a:solidFill>
                  <a:latin typeface="+mn-lt"/>
                  <a:cs typeface="Arial" panose="020B0604020202020204" pitchFamily="34" charset="0"/>
                  <a:hlinkClick r:id="rId2"/>
                </a:rPr>
                <a:t>Benefits Guide</a:t>
              </a:r>
              <a:endParaRPr lang="en-US" sz="1600" kern="1200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777766-B77E-FAD6-6507-EAC123135C82}"/>
              </a:ext>
            </a:extLst>
          </p:cNvPr>
          <p:cNvGrpSpPr/>
          <p:nvPr/>
        </p:nvGrpSpPr>
        <p:grpSpPr>
          <a:xfrm>
            <a:off x="5344785" y="2496367"/>
            <a:ext cx="6586489" cy="842400"/>
            <a:chOff x="0" y="985509"/>
            <a:chExt cx="6586489" cy="84240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FBE51CE-C070-4081-BA37-BADC8EBC3864}"/>
                </a:ext>
              </a:extLst>
            </p:cNvPr>
            <p:cNvSpPr/>
            <p:nvPr/>
          </p:nvSpPr>
          <p:spPr>
            <a:xfrm>
              <a:off x="0" y="985509"/>
              <a:ext cx="6586489" cy="842400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001236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26AA3F0E-A5B9-2181-CC96-4C5255D69FD0}"/>
                </a:ext>
              </a:extLst>
            </p:cNvPr>
            <p:cNvSpPr txBox="1"/>
            <p:nvPr/>
          </p:nvSpPr>
          <p:spPr>
            <a:xfrm>
              <a:off x="41123" y="1026632"/>
              <a:ext cx="6504243" cy="7601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rgbClr val="001848"/>
                  </a:solidFill>
                  <a:latin typeface="Calibri" panose="020F0502020204030204"/>
                  <a:ea typeface="+mn-ea"/>
                  <a:cs typeface="Arial" panose="020B0604020202020204" pitchFamily="34" charset="0"/>
                  <a:hlinkClick r:id="rId3"/>
                </a:rPr>
                <a:t>FIU Insurance Options</a:t>
              </a:r>
              <a:endParaRPr lang="en-US" sz="1600" kern="1200" dirty="0">
                <a:solidFill>
                  <a:srgbClr val="001848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92EA3D6-236B-10BD-ED72-01F44B03353E}"/>
              </a:ext>
            </a:extLst>
          </p:cNvPr>
          <p:cNvGrpSpPr/>
          <p:nvPr/>
        </p:nvGrpSpPr>
        <p:grpSpPr>
          <a:xfrm>
            <a:off x="5344784" y="3519234"/>
            <a:ext cx="6586489" cy="842400"/>
            <a:chOff x="0" y="1957509"/>
            <a:chExt cx="6586489" cy="84240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68C4CDE-873D-E187-6218-B218B115B8EF}"/>
                </a:ext>
              </a:extLst>
            </p:cNvPr>
            <p:cNvSpPr/>
            <p:nvPr/>
          </p:nvSpPr>
          <p:spPr>
            <a:xfrm>
              <a:off x="0" y="1957509"/>
              <a:ext cx="6586489" cy="842400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001236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384437F1-4FFC-189A-C3E7-A42AAC84DAE6}"/>
                </a:ext>
              </a:extLst>
            </p:cNvPr>
            <p:cNvSpPr txBox="1"/>
            <p:nvPr/>
          </p:nvSpPr>
          <p:spPr>
            <a:xfrm>
              <a:off x="41123" y="1998632"/>
              <a:ext cx="6504243" cy="7601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rgbClr val="001848"/>
                  </a:solidFill>
                  <a:latin typeface="+mn-lt"/>
                  <a:ea typeface="+mn-ea"/>
                  <a:cs typeface="+mn-cs"/>
                  <a:hlinkClick r:id="rId4"/>
                </a:rPr>
                <a:t>Educational Benefit Videos</a:t>
              </a:r>
              <a:endParaRPr lang="en-US" sz="1600" kern="1200" dirty="0">
                <a:solidFill>
                  <a:srgbClr val="001848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3FCF54-C1E2-C951-8073-2B33BBF9FD7F}"/>
              </a:ext>
            </a:extLst>
          </p:cNvPr>
          <p:cNvGrpSpPr/>
          <p:nvPr/>
        </p:nvGrpSpPr>
        <p:grpSpPr>
          <a:xfrm>
            <a:off x="5344783" y="4483992"/>
            <a:ext cx="6586489" cy="842400"/>
            <a:chOff x="0" y="2929509"/>
            <a:chExt cx="6586489" cy="8424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28510DA-5783-2C40-E075-131603E15741}"/>
                </a:ext>
              </a:extLst>
            </p:cNvPr>
            <p:cNvSpPr/>
            <p:nvPr/>
          </p:nvSpPr>
          <p:spPr>
            <a:xfrm>
              <a:off x="0" y="2929509"/>
              <a:ext cx="6586489" cy="842400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001236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10032C01-E896-2861-2698-CF189C6BF818}"/>
                </a:ext>
              </a:extLst>
            </p:cNvPr>
            <p:cNvSpPr txBox="1"/>
            <p:nvPr/>
          </p:nvSpPr>
          <p:spPr>
            <a:xfrm>
              <a:off x="41123" y="2970632"/>
              <a:ext cx="6504243" cy="7601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>
                  <a:solidFill>
                    <a:srgbClr val="001848"/>
                  </a:solidFill>
                  <a:latin typeface="+mn-lt"/>
                  <a:ea typeface="+mn-ea"/>
                  <a:cs typeface="+mn-cs"/>
                  <a:hlinkClick r:id="rId5"/>
                </a:rPr>
                <a:t>Contact Information</a:t>
              </a:r>
              <a:endParaRPr lang="en-US" sz="1600" b="1" i="1" kern="1200">
                <a:solidFill>
                  <a:schemeClr val="accent3"/>
                </a:solidFill>
                <a:latin typeface="+mn-lt"/>
                <a:ea typeface="+mn-ea"/>
                <a:cs typeface="+mn-cs"/>
              </a:endParaRPr>
            </a:p>
          </p:txBody>
        </p:sp>
      </p:grpSp>
      <p:graphicFrame>
        <p:nvGraphicFramePr>
          <p:cNvPr id="28" name="Content Placeholder 15">
            <a:extLst>
              <a:ext uri="{FF2B5EF4-FFF2-40B4-BE49-F238E27FC236}">
                <a16:creationId xmlns:a16="http://schemas.microsoft.com/office/drawing/2014/main" id="{FECB5E31-80C5-C258-3CC7-47CE5F335E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1399875"/>
              </p:ext>
            </p:extLst>
          </p:nvPr>
        </p:nvGraphicFramePr>
        <p:xfrm>
          <a:off x="283030" y="2656114"/>
          <a:ext cx="3888376" cy="2257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823157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8344F3C-8EAE-2D40-A36D-483F0A138908}"/>
              </a:ext>
            </a:extLst>
          </p:cNvPr>
          <p:cNvSpPr txBox="1">
            <a:spLocks/>
          </p:cNvSpPr>
          <p:nvPr/>
        </p:nvSpPr>
        <p:spPr>
          <a:xfrm>
            <a:off x="1391335" y="420349"/>
            <a:ext cx="9538116" cy="49246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endParaRPr lang="en-US" sz="2800" b="1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8F34C03-436D-6B4C-90F6-B8BCEE639EA9}"/>
              </a:ext>
            </a:extLst>
          </p:cNvPr>
          <p:cNvGrpSpPr/>
          <p:nvPr/>
        </p:nvGrpSpPr>
        <p:grpSpPr>
          <a:xfrm flipV="1">
            <a:off x="4604558" y="510112"/>
            <a:ext cx="522582" cy="530387"/>
            <a:chOff x="5537621" y="745236"/>
            <a:chExt cx="522582" cy="53038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97C5B27-1B19-9540-9AE2-54A4937AA494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FB272B-09CE-074C-9073-106552F7B3A6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1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F8C7216-ECC3-8E40-A2B6-F98EE6BDAEB3}"/>
              </a:ext>
            </a:extLst>
          </p:cNvPr>
          <p:cNvGrpSpPr/>
          <p:nvPr/>
        </p:nvGrpSpPr>
        <p:grpSpPr>
          <a:xfrm>
            <a:off x="6940219" y="190405"/>
            <a:ext cx="522582" cy="530387"/>
            <a:chOff x="11140977" y="745236"/>
            <a:chExt cx="522582" cy="53038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2CB74C-D180-CF4C-B0A2-D125C6E17C5E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FE12155-4B2C-8F45-A84C-C0492C725E77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2510D9-2A79-DB53-B9D6-8ED1A636DF08}"/>
              </a:ext>
            </a:extLst>
          </p:cNvPr>
          <p:cNvSpPr/>
          <p:nvPr/>
        </p:nvSpPr>
        <p:spPr>
          <a:xfrm>
            <a:off x="2280106" y="1911356"/>
            <a:ext cx="7611277" cy="151764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Natacha Alonso</a:t>
            </a:r>
          </a:p>
          <a:p>
            <a:pPr algn="ctr"/>
            <a:r>
              <a:rPr lang="en-US" sz="2400">
                <a:solidFill>
                  <a:schemeClr val="tx1"/>
                </a:solidFill>
              </a:rPr>
              <a:t>Director of Human Resources</a:t>
            </a:r>
          </a:p>
          <a:p>
            <a:pPr algn="ctr"/>
            <a:r>
              <a:rPr lang="en-US" sz="2400">
                <a:solidFill>
                  <a:schemeClr val="tx1"/>
                </a:solidFill>
                <a:hlinkClick r:id="rId2"/>
              </a:rPr>
              <a:t>naalonso@fiu.edu</a:t>
            </a:r>
            <a:r>
              <a:rPr lang="en-US" sz="2400">
                <a:solidFill>
                  <a:schemeClr val="tx1"/>
                </a:solidFill>
              </a:rPr>
              <a:t> /305.348.6315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9B59E19-2FE9-956E-8342-553B73822C0B}"/>
              </a:ext>
            </a:extLst>
          </p:cNvPr>
          <p:cNvSpPr/>
          <p:nvPr/>
        </p:nvSpPr>
        <p:spPr>
          <a:xfrm>
            <a:off x="2280106" y="3844212"/>
            <a:ext cx="7611277" cy="151764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Yasmira Lopez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Associate Director of Human Resources</a:t>
            </a:r>
          </a:p>
          <a:p>
            <a:pPr algn="ctr"/>
            <a:r>
              <a:rPr lang="en-US" sz="2400" dirty="0">
                <a:solidFill>
                  <a:srgbClr val="0563C1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lopezyas@fiu.edu</a:t>
            </a:r>
            <a:r>
              <a:rPr lang="en-US" sz="2400" dirty="0">
                <a:solidFill>
                  <a:srgbClr val="0563C1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/305.348.6025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8900D1-CED0-FDD7-BFB0-6E52404F0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027" y="183436"/>
            <a:ext cx="4508795" cy="131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781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690F78-89FD-60E4-46C3-CEFE32B7FBAE}"/>
              </a:ext>
            </a:extLst>
          </p:cNvPr>
          <p:cNvSpPr txBox="1"/>
          <p:nvPr/>
        </p:nvSpPr>
        <p:spPr>
          <a:xfrm>
            <a:off x="3384804" y="5486400"/>
            <a:ext cx="5422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43751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31852-F325-93DD-DB7C-51AA9C98F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15">
            <a:extLst>
              <a:ext uri="{FF2B5EF4-FFF2-40B4-BE49-F238E27FC236}">
                <a16:creationId xmlns:a16="http://schemas.microsoft.com/office/drawing/2014/main" id="{E12D6886-35A0-07EA-40D2-93985CEA3558}"/>
              </a:ext>
            </a:extLst>
          </p:cNvPr>
          <p:cNvGraphicFramePr>
            <a:graphicFrameLocks/>
          </p:cNvGraphicFramePr>
          <p:nvPr/>
        </p:nvGraphicFramePr>
        <p:xfrm>
          <a:off x="545290" y="2300357"/>
          <a:ext cx="3888376" cy="2257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579E3F90-6796-B1F8-7D15-ABB312870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13" y="1039813"/>
            <a:ext cx="3803650" cy="563562"/>
          </a:xfrm>
        </p:spPr>
        <p:txBody>
          <a:bodyPr/>
          <a:lstStyle/>
          <a:p>
            <a:r>
              <a:rPr lang="en-US" sz="3200" dirty="0"/>
              <a:t>Benefit Premiums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41681E6-CFEF-987E-B5A0-823F0C8E14D0}"/>
              </a:ext>
            </a:extLst>
          </p:cNvPr>
          <p:cNvGrpSpPr/>
          <p:nvPr/>
        </p:nvGrpSpPr>
        <p:grpSpPr>
          <a:xfrm>
            <a:off x="5457525" y="1545620"/>
            <a:ext cx="6316692" cy="3766760"/>
            <a:chOff x="5322481" y="1585510"/>
            <a:chExt cx="6586489" cy="378432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C8E07A7-AE89-4958-641C-21047FFAE453}"/>
                </a:ext>
              </a:extLst>
            </p:cNvPr>
            <p:cNvSpPr/>
            <p:nvPr/>
          </p:nvSpPr>
          <p:spPr>
            <a:xfrm>
              <a:off x="5322481" y="1585510"/>
              <a:ext cx="6586489" cy="673920"/>
            </a:xfrm>
            <a:custGeom>
              <a:avLst/>
              <a:gdLst>
                <a:gd name="connsiteX0" fmla="*/ 0 w 6586489"/>
                <a:gd name="connsiteY0" fmla="*/ 112322 h 673920"/>
                <a:gd name="connsiteX1" fmla="*/ 112322 w 6586489"/>
                <a:gd name="connsiteY1" fmla="*/ 0 h 673920"/>
                <a:gd name="connsiteX2" fmla="*/ 6474167 w 6586489"/>
                <a:gd name="connsiteY2" fmla="*/ 0 h 673920"/>
                <a:gd name="connsiteX3" fmla="*/ 6586489 w 6586489"/>
                <a:gd name="connsiteY3" fmla="*/ 112322 h 673920"/>
                <a:gd name="connsiteX4" fmla="*/ 6586489 w 6586489"/>
                <a:gd name="connsiteY4" fmla="*/ 561598 h 673920"/>
                <a:gd name="connsiteX5" fmla="*/ 6474167 w 6586489"/>
                <a:gd name="connsiteY5" fmla="*/ 673920 h 673920"/>
                <a:gd name="connsiteX6" fmla="*/ 112322 w 6586489"/>
                <a:gd name="connsiteY6" fmla="*/ 673920 h 673920"/>
                <a:gd name="connsiteX7" fmla="*/ 0 w 6586489"/>
                <a:gd name="connsiteY7" fmla="*/ 561598 h 673920"/>
                <a:gd name="connsiteX8" fmla="*/ 0 w 6586489"/>
                <a:gd name="connsiteY8" fmla="*/ 112322 h 67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86489" h="673920">
                  <a:moveTo>
                    <a:pt x="0" y="112322"/>
                  </a:moveTo>
                  <a:cubicBezTo>
                    <a:pt x="0" y="50288"/>
                    <a:pt x="50288" y="0"/>
                    <a:pt x="112322" y="0"/>
                  </a:cubicBezTo>
                  <a:lnTo>
                    <a:pt x="6474167" y="0"/>
                  </a:lnTo>
                  <a:cubicBezTo>
                    <a:pt x="6536201" y="0"/>
                    <a:pt x="6586489" y="50288"/>
                    <a:pt x="6586489" y="112322"/>
                  </a:cubicBezTo>
                  <a:lnTo>
                    <a:pt x="6586489" y="561598"/>
                  </a:lnTo>
                  <a:cubicBezTo>
                    <a:pt x="6586489" y="623632"/>
                    <a:pt x="6536201" y="673920"/>
                    <a:pt x="6474167" y="673920"/>
                  </a:cubicBezTo>
                  <a:lnTo>
                    <a:pt x="112322" y="673920"/>
                  </a:lnTo>
                  <a:cubicBezTo>
                    <a:pt x="50288" y="673920"/>
                    <a:pt x="0" y="623632"/>
                    <a:pt x="0" y="561598"/>
                  </a:cubicBezTo>
                  <a:lnTo>
                    <a:pt x="0" y="11232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123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858" tIns="93858" rIns="93858" bIns="93858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solidFill>
                    <a:srgbClr val="001848"/>
                  </a:solidFill>
                  <a:latin typeface="+mn-lt"/>
                  <a:cs typeface="Arial" panose="020B0604020202020204" pitchFamily="34" charset="0"/>
                </a:rPr>
                <a:t>Premiums are paid </a:t>
              </a:r>
              <a:r>
                <a:rPr lang="en-US" sz="1400" b="1" i="1" kern="1200" dirty="0">
                  <a:solidFill>
                    <a:schemeClr val="accent3"/>
                  </a:solidFill>
                  <a:latin typeface="+mn-lt"/>
                  <a:cs typeface="Arial" panose="020B0604020202020204" pitchFamily="34" charset="0"/>
                </a:rPr>
                <a:t>a month in advance </a:t>
              </a:r>
              <a:endParaRPr lang="en-US" sz="1400" kern="1200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1A55D38-808B-6E7F-1C7A-8C15C28F918D}"/>
                </a:ext>
              </a:extLst>
            </p:cNvPr>
            <p:cNvSpPr/>
            <p:nvPr/>
          </p:nvSpPr>
          <p:spPr>
            <a:xfrm>
              <a:off x="5322481" y="2363110"/>
              <a:ext cx="6586489" cy="673920"/>
            </a:xfrm>
            <a:custGeom>
              <a:avLst/>
              <a:gdLst>
                <a:gd name="connsiteX0" fmla="*/ 0 w 6586489"/>
                <a:gd name="connsiteY0" fmla="*/ 112322 h 673920"/>
                <a:gd name="connsiteX1" fmla="*/ 112322 w 6586489"/>
                <a:gd name="connsiteY1" fmla="*/ 0 h 673920"/>
                <a:gd name="connsiteX2" fmla="*/ 6474167 w 6586489"/>
                <a:gd name="connsiteY2" fmla="*/ 0 h 673920"/>
                <a:gd name="connsiteX3" fmla="*/ 6586489 w 6586489"/>
                <a:gd name="connsiteY3" fmla="*/ 112322 h 673920"/>
                <a:gd name="connsiteX4" fmla="*/ 6586489 w 6586489"/>
                <a:gd name="connsiteY4" fmla="*/ 561598 h 673920"/>
                <a:gd name="connsiteX5" fmla="*/ 6474167 w 6586489"/>
                <a:gd name="connsiteY5" fmla="*/ 673920 h 673920"/>
                <a:gd name="connsiteX6" fmla="*/ 112322 w 6586489"/>
                <a:gd name="connsiteY6" fmla="*/ 673920 h 673920"/>
                <a:gd name="connsiteX7" fmla="*/ 0 w 6586489"/>
                <a:gd name="connsiteY7" fmla="*/ 561598 h 673920"/>
                <a:gd name="connsiteX8" fmla="*/ 0 w 6586489"/>
                <a:gd name="connsiteY8" fmla="*/ 112322 h 67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86489" h="673920">
                  <a:moveTo>
                    <a:pt x="0" y="112322"/>
                  </a:moveTo>
                  <a:cubicBezTo>
                    <a:pt x="0" y="50288"/>
                    <a:pt x="50288" y="0"/>
                    <a:pt x="112322" y="0"/>
                  </a:cubicBezTo>
                  <a:lnTo>
                    <a:pt x="6474167" y="0"/>
                  </a:lnTo>
                  <a:cubicBezTo>
                    <a:pt x="6536201" y="0"/>
                    <a:pt x="6586489" y="50288"/>
                    <a:pt x="6586489" y="112322"/>
                  </a:cubicBezTo>
                  <a:lnTo>
                    <a:pt x="6586489" y="561598"/>
                  </a:lnTo>
                  <a:cubicBezTo>
                    <a:pt x="6586489" y="623632"/>
                    <a:pt x="6536201" y="673920"/>
                    <a:pt x="6474167" y="673920"/>
                  </a:cubicBezTo>
                  <a:lnTo>
                    <a:pt x="112322" y="673920"/>
                  </a:lnTo>
                  <a:cubicBezTo>
                    <a:pt x="50288" y="673920"/>
                    <a:pt x="0" y="623632"/>
                    <a:pt x="0" y="561598"/>
                  </a:cubicBezTo>
                  <a:lnTo>
                    <a:pt x="0" y="112322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1236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478" tIns="101478" rIns="101478" bIns="101478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i="1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rPr>
                <a:t>Biweekly</a:t>
              </a:r>
              <a:r>
                <a:rPr lang="en-US" sz="1400" kern="1200" dirty="0">
                  <a:solidFill>
                    <a:srgbClr val="001848"/>
                  </a:solidFill>
                  <a:latin typeface="+mn-lt"/>
                  <a:ea typeface="+mn-ea"/>
                  <a:cs typeface="+mn-cs"/>
                </a:rPr>
                <a:t> payroll deductions (pre-tax)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A2A3634-0C65-BFD8-9189-FE7F712C2541}"/>
                </a:ext>
              </a:extLst>
            </p:cNvPr>
            <p:cNvSpPr/>
            <p:nvPr/>
          </p:nvSpPr>
          <p:spPr>
            <a:xfrm>
              <a:off x="5322481" y="3140710"/>
              <a:ext cx="6586489" cy="673920"/>
            </a:xfrm>
            <a:custGeom>
              <a:avLst/>
              <a:gdLst>
                <a:gd name="connsiteX0" fmla="*/ 0 w 6586489"/>
                <a:gd name="connsiteY0" fmla="*/ 112322 h 673920"/>
                <a:gd name="connsiteX1" fmla="*/ 112322 w 6586489"/>
                <a:gd name="connsiteY1" fmla="*/ 0 h 673920"/>
                <a:gd name="connsiteX2" fmla="*/ 6474167 w 6586489"/>
                <a:gd name="connsiteY2" fmla="*/ 0 h 673920"/>
                <a:gd name="connsiteX3" fmla="*/ 6586489 w 6586489"/>
                <a:gd name="connsiteY3" fmla="*/ 112322 h 673920"/>
                <a:gd name="connsiteX4" fmla="*/ 6586489 w 6586489"/>
                <a:gd name="connsiteY4" fmla="*/ 561598 h 673920"/>
                <a:gd name="connsiteX5" fmla="*/ 6474167 w 6586489"/>
                <a:gd name="connsiteY5" fmla="*/ 673920 h 673920"/>
                <a:gd name="connsiteX6" fmla="*/ 112322 w 6586489"/>
                <a:gd name="connsiteY6" fmla="*/ 673920 h 673920"/>
                <a:gd name="connsiteX7" fmla="*/ 0 w 6586489"/>
                <a:gd name="connsiteY7" fmla="*/ 561598 h 673920"/>
                <a:gd name="connsiteX8" fmla="*/ 0 w 6586489"/>
                <a:gd name="connsiteY8" fmla="*/ 112322 h 67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86489" h="673920">
                  <a:moveTo>
                    <a:pt x="0" y="112322"/>
                  </a:moveTo>
                  <a:cubicBezTo>
                    <a:pt x="0" y="50288"/>
                    <a:pt x="50288" y="0"/>
                    <a:pt x="112322" y="0"/>
                  </a:cubicBezTo>
                  <a:lnTo>
                    <a:pt x="6474167" y="0"/>
                  </a:lnTo>
                  <a:cubicBezTo>
                    <a:pt x="6536201" y="0"/>
                    <a:pt x="6586489" y="50288"/>
                    <a:pt x="6586489" y="112322"/>
                  </a:cubicBezTo>
                  <a:lnTo>
                    <a:pt x="6586489" y="561598"/>
                  </a:lnTo>
                  <a:cubicBezTo>
                    <a:pt x="6586489" y="623632"/>
                    <a:pt x="6536201" y="673920"/>
                    <a:pt x="6474167" y="673920"/>
                  </a:cubicBezTo>
                  <a:lnTo>
                    <a:pt x="112322" y="673920"/>
                  </a:lnTo>
                  <a:cubicBezTo>
                    <a:pt x="50288" y="673920"/>
                    <a:pt x="0" y="623632"/>
                    <a:pt x="0" y="561598"/>
                  </a:cubicBezTo>
                  <a:lnTo>
                    <a:pt x="0" y="112322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1236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478" tIns="101478" rIns="101478" bIns="101478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solidFill>
                    <a:srgbClr val="001848"/>
                  </a:solidFill>
                  <a:latin typeface="+mn-lt"/>
                  <a:ea typeface="+mn-ea"/>
                  <a:cs typeface="+mn-cs"/>
                </a:rPr>
                <a:t>Coverage start date depends on </a:t>
              </a:r>
              <a:r>
                <a:rPr lang="en-US" sz="1400" b="1" i="1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rPr>
                <a:t>when you enroll 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D9A730-6B3A-0CC7-20C7-736A2A3532F3}"/>
                </a:ext>
              </a:extLst>
            </p:cNvPr>
            <p:cNvSpPr/>
            <p:nvPr/>
          </p:nvSpPr>
          <p:spPr>
            <a:xfrm>
              <a:off x="5322481" y="3918310"/>
              <a:ext cx="6586489" cy="673920"/>
            </a:xfrm>
            <a:custGeom>
              <a:avLst/>
              <a:gdLst>
                <a:gd name="connsiteX0" fmla="*/ 0 w 6586489"/>
                <a:gd name="connsiteY0" fmla="*/ 112322 h 673920"/>
                <a:gd name="connsiteX1" fmla="*/ 112322 w 6586489"/>
                <a:gd name="connsiteY1" fmla="*/ 0 h 673920"/>
                <a:gd name="connsiteX2" fmla="*/ 6474167 w 6586489"/>
                <a:gd name="connsiteY2" fmla="*/ 0 h 673920"/>
                <a:gd name="connsiteX3" fmla="*/ 6586489 w 6586489"/>
                <a:gd name="connsiteY3" fmla="*/ 112322 h 673920"/>
                <a:gd name="connsiteX4" fmla="*/ 6586489 w 6586489"/>
                <a:gd name="connsiteY4" fmla="*/ 561598 h 673920"/>
                <a:gd name="connsiteX5" fmla="*/ 6474167 w 6586489"/>
                <a:gd name="connsiteY5" fmla="*/ 673920 h 673920"/>
                <a:gd name="connsiteX6" fmla="*/ 112322 w 6586489"/>
                <a:gd name="connsiteY6" fmla="*/ 673920 h 673920"/>
                <a:gd name="connsiteX7" fmla="*/ 0 w 6586489"/>
                <a:gd name="connsiteY7" fmla="*/ 561598 h 673920"/>
                <a:gd name="connsiteX8" fmla="*/ 0 w 6586489"/>
                <a:gd name="connsiteY8" fmla="*/ 112322 h 67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86489" h="673920">
                  <a:moveTo>
                    <a:pt x="0" y="112322"/>
                  </a:moveTo>
                  <a:cubicBezTo>
                    <a:pt x="0" y="50288"/>
                    <a:pt x="50288" y="0"/>
                    <a:pt x="112322" y="0"/>
                  </a:cubicBezTo>
                  <a:lnTo>
                    <a:pt x="6474167" y="0"/>
                  </a:lnTo>
                  <a:cubicBezTo>
                    <a:pt x="6536201" y="0"/>
                    <a:pt x="6586489" y="50288"/>
                    <a:pt x="6586489" y="112322"/>
                  </a:cubicBezTo>
                  <a:lnTo>
                    <a:pt x="6586489" y="561598"/>
                  </a:lnTo>
                  <a:cubicBezTo>
                    <a:pt x="6586489" y="623632"/>
                    <a:pt x="6536201" y="673920"/>
                    <a:pt x="6474167" y="673920"/>
                  </a:cubicBezTo>
                  <a:lnTo>
                    <a:pt x="112322" y="673920"/>
                  </a:lnTo>
                  <a:cubicBezTo>
                    <a:pt x="50288" y="673920"/>
                    <a:pt x="0" y="623632"/>
                    <a:pt x="0" y="561598"/>
                  </a:cubicBezTo>
                  <a:lnTo>
                    <a:pt x="0" y="112322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1236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478" tIns="101478" rIns="101478" bIns="101478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solidFill>
                    <a:srgbClr val="001848"/>
                  </a:solidFill>
                  <a:latin typeface="+mn-lt"/>
                  <a:ea typeface="+mn-ea"/>
                  <a:cs typeface="+mn-cs"/>
                </a:rPr>
                <a:t>Medial Insurance effective the </a:t>
              </a:r>
              <a:r>
                <a:rPr lang="en-US" sz="1400" b="1" i="1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rPr>
                <a:t>1st day of the month following hire date</a:t>
              </a:r>
              <a:r>
                <a:rPr lang="en-US" sz="1400" b="1" i="1" dirty="0">
                  <a:solidFill>
                    <a:schemeClr val="accent3"/>
                  </a:solidFill>
                </a:rPr>
                <a:t> (</a:t>
              </a:r>
              <a:r>
                <a:rPr lang="en-US" sz="1400" b="1" i="1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rPr>
                <a:t>upon enrollment)</a:t>
              </a: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i="1" kern="1200" dirty="0">
                  <a:solidFill>
                    <a:srgbClr val="CC0066"/>
                  </a:solidFill>
                  <a:latin typeface="Calibri" panose="020F0502020204030204"/>
                  <a:ea typeface="+mn-ea"/>
                  <a:cs typeface="+mn-cs"/>
                </a:rPr>
                <a:t>Example: Start date of June 16th, benefits effective July 1</a:t>
              </a:r>
              <a:r>
                <a:rPr lang="en-US" sz="1400" b="1" i="1" kern="1200" baseline="300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rPr>
                <a:t>st</a:t>
              </a:r>
              <a:endParaRPr lang="en-US" sz="1400" b="1" i="1" kern="1200" dirty="0">
                <a:solidFill>
                  <a:srgbClr val="CC0066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7E12454-B51F-B4D6-7AAF-2FB11ADEA1E1}"/>
                </a:ext>
              </a:extLst>
            </p:cNvPr>
            <p:cNvSpPr/>
            <p:nvPr/>
          </p:nvSpPr>
          <p:spPr>
            <a:xfrm>
              <a:off x="5322481" y="4695910"/>
              <a:ext cx="6586489" cy="673920"/>
            </a:xfrm>
            <a:custGeom>
              <a:avLst/>
              <a:gdLst>
                <a:gd name="connsiteX0" fmla="*/ 0 w 6586489"/>
                <a:gd name="connsiteY0" fmla="*/ 112322 h 673920"/>
                <a:gd name="connsiteX1" fmla="*/ 112322 w 6586489"/>
                <a:gd name="connsiteY1" fmla="*/ 0 h 673920"/>
                <a:gd name="connsiteX2" fmla="*/ 6474167 w 6586489"/>
                <a:gd name="connsiteY2" fmla="*/ 0 h 673920"/>
                <a:gd name="connsiteX3" fmla="*/ 6586489 w 6586489"/>
                <a:gd name="connsiteY3" fmla="*/ 112322 h 673920"/>
                <a:gd name="connsiteX4" fmla="*/ 6586489 w 6586489"/>
                <a:gd name="connsiteY4" fmla="*/ 561598 h 673920"/>
                <a:gd name="connsiteX5" fmla="*/ 6474167 w 6586489"/>
                <a:gd name="connsiteY5" fmla="*/ 673920 h 673920"/>
                <a:gd name="connsiteX6" fmla="*/ 112322 w 6586489"/>
                <a:gd name="connsiteY6" fmla="*/ 673920 h 673920"/>
                <a:gd name="connsiteX7" fmla="*/ 0 w 6586489"/>
                <a:gd name="connsiteY7" fmla="*/ 561598 h 673920"/>
                <a:gd name="connsiteX8" fmla="*/ 0 w 6586489"/>
                <a:gd name="connsiteY8" fmla="*/ 112322 h 67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86489" h="673920">
                  <a:moveTo>
                    <a:pt x="0" y="112322"/>
                  </a:moveTo>
                  <a:cubicBezTo>
                    <a:pt x="0" y="50288"/>
                    <a:pt x="50288" y="0"/>
                    <a:pt x="112322" y="0"/>
                  </a:cubicBezTo>
                  <a:lnTo>
                    <a:pt x="6474167" y="0"/>
                  </a:lnTo>
                  <a:cubicBezTo>
                    <a:pt x="6536201" y="0"/>
                    <a:pt x="6586489" y="50288"/>
                    <a:pt x="6586489" y="112322"/>
                  </a:cubicBezTo>
                  <a:lnTo>
                    <a:pt x="6586489" y="561598"/>
                  </a:lnTo>
                  <a:cubicBezTo>
                    <a:pt x="6586489" y="623632"/>
                    <a:pt x="6536201" y="673920"/>
                    <a:pt x="6474167" y="673920"/>
                  </a:cubicBezTo>
                  <a:lnTo>
                    <a:pt x="112322" y="673920"/>
                  </a:lnTo>
                  <a:cubicBezTo>
                    <a:pt x="50288" y="673920"/>
                    <a:pt x="0" y="623632"/>
                    <a:pt x="0" y="561598"/>
                  </a:cubicBezTo>
                  <a:lnTo>
                    <a:pt x="0" y="112322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1236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478" tIns="101478" rIns="101478" bIns="101478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solidFill>
                    <a:srgbClr val="001848"/>
                  </a:solidFill>
                  <a:latin typeface="+mn-lt"/>
                  <a:ea typeface="+mn-ea"/>
                  <a:cs typeface="+mn-cs"/>
                </a:rPr>
                <a:t>Supplemental plans (Dental, Vision, Life Insurance, etc.) effective </a:t>
              </a:r>
              <a:r>
                <a:rPr lang="en-US" sz="1400" b="1" i="1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rPr>
                <a:t>1st day of the 2nd month following hire date (upon enrollment)</a:t>
              </a: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i="1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rPr>
                <a:t>Example: Start date of June 16</a:t>
              </a:r>
              <a:r>
                <a:rPr lang="en-US" sz="1400" b="1" i="1" kern="1200" baseline="300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rPr>
                <a:t>th</a:t>
              </a:r>
              <a:r>
                <a:rPr lang="en-US" sz="1400" b="1" i="1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rPr>
                <a:t>, benefits </a:t>
              </a:r>
              <a:r>
                <a:rPr lang="en-US" sz="1400" b="1" i="1" dirty="0">
                  <a:solidFill>
                    <a:schemeClr val="accent3"/>
                  </a:solidFill>
                </a:rPr>
                <a:t>effective</a:t>
              </a:r>
              <a:r>
                <a:rPr lang="en-US" sz="1400" b="1" i="1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rPr>
                <a:t> August 1</a:t>
              </a:r>
              <a:r>
                <a:rPr lang="en-US" sz="1400" b="1" i="1" kern="1200" baseline="300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rPr>
                <a:t>st</a:t>
              </a:r>
              <a:endParaRPr lang="en-US" sz="1400" b="1" i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21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0D29F2-393C-C840-A1C7-30B80961A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90" y="1039190"/>
            <a:ext cx="3802775" cy="5638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Eligible Dependents</a:t>
            </a:r>
          </a:p>
        </p:txBody>
      </p:sp>
      <p:pic>
        <p:nvPicPr>
          <p:cNvPr id="5" name="Picture 2" descr="UC to reverify eligibility of employees&amp;#39; dependents for health, welfare  benefits | UCLA">
            <a:extLst>
              <a:ext uri="{FF2B5EF4-FFF2-40B4-BE49-F238E27FC236}">
                <a16:creationId xmlns:a16="http://schemas.microsoft.com/office/drawing/2014/main" id="{8DFBA5D8-8DD2-3487-16ED-42E8FD5234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8" r="1806" b="-1"/>
          <a:stretch>
            <a:fillRect/>
          </a:stretch>
        </p:blipFill>
        <p:spPr bwMode="auto">
          <a:xfrm>
            <a:off x="308087" y="2006478"/>
            <a:ext cx="4277180" cy="328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C9359A5-A2B6-3902-373F-00AB82A8F348}"/>
              </a:ext>
            </a:extLst>
          </p:cNvPr>
          <p:cNvSpPr txBox="1">
            <a:spLocks/>
          </p:cNvSpPr>
          <p:nvPr/>
        </p:nvSpPr>
        <p:spPr>
          <a:xfrm>
            <a:off x="6005284" y="1465910"/>
            <a:ext cx="5348818" cy="4551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bg1"/>
                </a:solidFill>
                <a:latin typeface="+mn-lt"/>
              </a:rPr>
              <a:t>Legal Spouse</a:t>
            </a:r>
          </a:p>
          <a:p>
            <a:pPr marL="27432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bg1"/>
                </a:solidFill>
                <a:latin typeface="+mn-lt"/>
              </a:rPr>
              <a:t>Child (up to age 26)</a:t>
            </a:r>
          </a:p>
          <a:p>
            <a:pPr marL="27432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bg1"/>
                </a:solidFill>
                <a:latin typeface="+mn-lt"/>
              </a:rPr>
              <a:t>Legal Guardianship (up to age 26)</a:t>
            </a:r>
          </a:p>
          <a:p>
            <a:pPr marL="27432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bg1"/>
                </a:solidFill>
                <a:latin typeface="+mn-lt"/>
              </a:rPr>
              <a:t>Over-age Dependent (up to age 30)</a:t>
            </a:r>
          </a:p>
          <a:p>
            <a:pPr marL="27432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bg1"/>
                </a:solidFill>
                <a:latin typeface="+mn-lt"/>
              </a:rPr>
              <a:t>Disabled Child</a:t>
            </a:r>
          </a:p>
          <a:p>
            <a:pPr marL="27432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n-US" sz="2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987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0E721722-70BF-D4E5-9C68-04706733C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199" y="658175"/>
            <a:ext cx="7929604" cy="747456"/>
          </a:xfrm>
        </p:spPr>
        <p:txBody>
          <a:bodyPr>
            <a:normAutofit/>
          </a:bodyPr>
          <a:lstStyle/>
          <a:p>
            <a:pPr algn="ctr"/>
            <a:r>
              <a:rPr lang="en-US" sz="3200">
                <a:solidFill>
                  <a:schemeClr val="accent6">
                    <a:lumMod val="75000"/>
                  </a:schemeClr>
                </a:solidFill>
              </a:rPr>
              <a:t>Health Insurance Plan Options</a:t>
            </a:r>
          </a:p>
        </p:txBody>
      </p:sp>
      <p:graphicFrame>
        <p:nvGraphicFramePr>
          <p:cNvPr id="11" name="Content Placeholder 16">
            <a:extLst>
              <a:ext uri="{FF2B5EF4-FFF2-40B4-BE49-F238E27FC236}">
                <a16:creationId xmlns:a16="http://schemas.microsoft.com/office/drawing/2014/main" id="{D87F25F8-83FB-1420-7FB3-C259099677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6120102"/>
              </p:ext>
            </p:extLst>
          </p:nvPr>
        </p:nvGraphicFramePr>
        <p:xfrm>
          <a:off x="1722920" y="1615015"/>
          <a:ext cx="8849711" cy="4003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4" descr="Florida Blue Logo PNG Vectors Free Download">
            <a:extLst>
              <a:ext uri="{FF2B5EF4-FFF2-40B4-BE49-F238E27FC236}">
                <a16:creationId xmlns:a16="http://schemas.microsoft.com/office/drawing/2014/main" id="{977DD95A-ED49-DAEA-8864-FFA08693E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970" y="5074556"/>
            <a:ext cx="910757" cy="43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B7864E1-70E4-1F32-64E9-F59DB23A6D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60636" y="5151983"/>
            <a:ext cx="869029" cy="169108"/>
          </a:xfrm>
          <a:prstGeom prst="rect">
            <a:avLst/>
          </a:prstGeom>
        </p:spPr>
      </p:pic>
      <p:pic>
        <p:nvPicPr>
          <p:cNvPr id="15" name="Picture 4" descr="Florida Blue Logo PNG Vectors Free Download">
            <a:extLst>
              <a:ext uri="{FF2B5EF4-FFF2-40B4-BE49-F238E27FC236}">
                <a16:creationId xmlns:a16="http://schemas.microsoft.com/office/drawing/2014/main" id="{1E95C495-7348-B86F-9F58-950E08A64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992" y="5017955"/>
            <a:ext cx="910757" cy="43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ABCCC07-B91F-73F6-F3DC-249C7458FDBE}"/>
              </a:ext>
            </a:extLst>
          </p:cNvPr>
          <p:cNvSpPr txBox="1"/>
          <p:nvPr/>
        </p:nvSpPr>
        <p:spPr>
          <a:xfrm>
            <a:off x="3840480" y="6128344"/>
            <a:ext cx="48310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u="sng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hlinkClick r:id="rId10"/>
              </a:rPr>
              <a:t>https://www.mybenefits.myflorida.com/myhealth/health_insurance_plans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CD10F3-8D7C-45BE-F068-D24546A371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10629" y="5154234"/>
            <a:ext cx="865707" cy="164606"/>
          </a:xfrm>
          <a:prstGeom prst="rect">
            <a:avLst/>
          </a:prstGeom>
        </p:spPr>
      </p:pic>
      <p:pic>
        <p:nvPicPr>
          <p:cNvPr id="10" name="Graphic 9" descr="Lights On with solid fill">
            <a:extLst>
              <a:ext uri="{FF2B5EF4-FFF2-40B4-BE49-F238E27FC236}">
                <a16:creationId xmlns:a16="http://schemas.microsoft.com/office/drawing/2014/main" id="{DD07B0FB-FDA9-4814-83DD-99B3317FE0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38325" y="5563064"/>
            <a:ext cx="336608" cy="3366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B32573A-7D20-C978-8CD6-77D56D44A5E4}"/>
              </a:ext>
            </a:extLst>
          </p:cNvPr>
          <p:cNvSpPr txBox="1"/>
          <p:nvPr/>
        </p:nvSpPr>
        <p:spPr>
          <a:xfrm>
            <a:off x="2274933" y="5353680"/>
            <a:ext cx="609904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05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050" b="1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HMO carrier option based on contracted areas. </a:t>
            </a:r>
          </a:p>
          <a:p>
            <a:r>
              <a:rPr lang="en-US" sz="1050" b="1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Verify provider network before electing a plan.</a:t>
            </a:r>
            <a:endParaRPr lang="en-US" sz="105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50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0E721722-70BF-D4E5-9C68-04706733C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199" y="658175"/>
            <a:ext cx="7929604" cy="747456"/>
          </a:xfrm>
        </p:spPr>
        <p:txBody>
          <a:bodyPr>
            <a:normAutofit/>
          </a:bodyPr>
          <a:lstStyle/>
          <a:p>
            <a:pPr algn="ctr"/>
            <a:r>
              <a:rPr lang="en-US" sz="3200">
                <a:solidFill>
                  <a:schemeClr val="accent6">
                    <a:lumMod val="75000"/>
                  </a:schemeClr>
                </a:solidFill>
              </a:rPr>
              <a:t>Health Insurance Premiums 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62A5FA14-F335-26ED-5AC7-7EDA2A0912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770435"/>
              </p:ext>
            </p:extLst>
          </p:nvPr>
        </p:nvGraphicFramePr>
        <p:xfrm>
          <a:off x="2329542" y="1301254"/>
          <a:ext cx="7532915" cy="4559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Image result for married rings">
            <a:extLst>
              <a:ext uri="{FF2B5EF4-FFF2-40B4-BE49-F238E27FC236}">
                <a16:creationId xmlns:a16="http://schemas.microsoft.com/office/drawing/2014/main" id="{AACEE22F-29AF-7933-A86F-F27F3A4EDF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" t="8553" b="18747"/>
          <a:stretch/>
        </p:blipFill>
        <p:spPr bwMode="auto">
          <a:xfrm>
            <a:off x="5273011" y="4757035"/>
            <a:ext cx="688259" cy="38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2A3AE8-AB17-3323-B2E5-05CF16C6B76F}"/>
              </a:ext>
            </a:extLst>
          </p:cNvPr>
          <p:cNvSpPr txBox="1"/>
          <p:nvPr/>
        </p:nvSpPr>
        <p:spPr>
          <a:xfrm>
            <a:off x="1942900" y="6001902"/>
            <a:ext cx="5982789" cy="261610"/>
          </a:xfrm>
          <a:custGeom>
            <a:avLst/>
            <a:gdLst>
              <a:gd name="csX0" fmla="*/ 0 w 5982789"/>
              <a:gd name="csY0" fmla="*/ 0 h 261610"/>
              <a:gd name="csX1" fmla="*/ 604926 w 5982789"/>
              <a:gd name="csY1" fmla="*/ 0 h 261610"/>
              <a:gd name="csX2" fmla="*/ 1090197 w 5982789"/>
              <a:gd name="csY2" fmla="*/ 0 h 261610"/>
              <a:gd name="csX3" fmla="*/ 1695124 w 5982789"/>
              <a:gd name="csY3" fmla="*/ 0 h 261610"/>
              <a:gd name="csX4" fmla="*/ 2240222 w 5982789"/>
              <a:gd name="csY4" fmla="*/ 0 h 261610"/>
              <a:gd name="csX5" fmla="*/ 2725493 w 5982789"/>
              <a:gd name="csY5" fmla="*/ 0 h 261610"/>
              <a:gd name="csX6" fmla="*/ 3509903 w 5982789"/>
              <a:gd name="csY6" fmla="*/ 0 h 261610"/>
              <a:gd name="csX7" fmla="*/ 4174657 w 5982789"/>
              <a:gd name="csY7" fmla="*/ 0 h 261610"/>
              <a:gd name="csX8" fmla="*/ 4779584 w 5982789"/>
              <a:gd name="csY8" fmla="*/ 0 h 261610"/>
              <a:gd name="csX9" fmla="*/ 5264854 w 5982789"/>
              <a:gd name="csY9" fmla="*/ 0 h 261610"/>
              <a:gd name="csX10" fmla="*/ 5982789 w 5982789"/>
              <a:gd name="csY10" fmla="*/ 0 h 261610"/>
              <a:gd name="csX11" fmla="*/ 5982789 w 5982789"/>
              <a:gd name="csY11" fmla="*/ 261610 h 261610"/>
              <a:gd name="csX12" fmla="*/ 5258207 w 5982789"/>
              <a:gd name="csY12" fmla="*/ 261610 h 261610"/>
              <a:gd name="csX13" fmla="*/ 4653280 w 5982789"/>
              <a:gd name="csY13" fmla="*/ 261610 h 261610"/>
              <a:gd name="csX14" fmla="*/ 4108182 w 5982789"/>
              <a:gd name="csY14" fmla="*/ 261610 h 261610"/>
              <a:gd name="csX15" fmla="*/ 3383600 w 5982789"/>
              <a:gd name="csY15" fmla="*/ 261610 h 261610"/>
              <a:gd name="csX16" fmla="*/ 2778673 w 5982789"/>
              <a:gd name="csY16" fmla="*/ 261610 h 261610"/>
              <a:gd name="csX17" fmla="*/ 2233575 w 5982789"/>
              <a:gd name="csY17" fmla="*/ 261610 h 261610"/>
              <a:gd name="csX18" fmla="*/ 1688476 w 5982789"/>
              <a:gd name="csY18" fmla="*/ 261610 h 261610"/>
              <a:gd name="csX19" fmla="*/ 904066 w 5982789"/>
              <a:gd name="csY19" fmla="*/ 261610 h 261610"/>
              <a:gd name="csX20" fmla="*/ 0 w 5982789"/>
              <a:gd name="csY20" fmla="*/ 261610 h 261610"/>
              <a:gd name="csX21" fmla="*/ 0 w 5982789"/>
              <a:gd name="csY21" fmla="*/ 0 h 2616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</a:cxnLst>
            <a:rect l="l" t="t" r="r" b="b"/>
            <a:pathLst>
              <a:path w="5982789" h="261610" extrusionOk="0">
                <a:moveTo>
                  <a:pt x="0" y="0"/>
                </a:moveTo>
                <a:cubicBezTo>
                  <a:pt x="137811" y="3303"/>
                  <a:pt x="377755" y="1473"/>
                  <a:pt x="604926" y="0"/>
                </a:cubicBezTo>
                <a:cubicBezTo>
                  <a:pt x="832097" y="-1473"/>
                  <a:pt x="894724" y="-14953"/>
                  <a:pt x="1090197" y="0"/>
                </a:cubicBezTo>
                <a:cubicBezTo>
                  <a:pt x="1285670" y="14953"/>
                  <a:pt x="1408694" y="11823"/>
                  <a:pt x="1695124" y="0"/>
                </a:cubicBezTo>
                <a:cubicBezTo>
                  <a:pt x="1981554" y="-11823"/>
                  <a:pt x="2041205" y="22601"/>
                  <a:pt x="2240222" y="0"/>
                </a:cubicBezTo>
                <a:cubicBezTo>
                  <a:pt x="2439239" y="-22601"/>
                  <a:pt x="2524375" y="-21537"/>
                  <a:pt x="2725493" y="0"/>
                </a:cubicBezTo>
                <a:cubicBezTo>
                  <a:pt x="2926611" y="21537"/>
                  <a:pt x="3135536" y="35255"/>
                  <a:pt x="3509903" y="0"/>
                </a:cubicBezTo>
                <a:cubicBezTo>
                  <a:pt x="3884270" y="-35255"/>
                  <a:pt x="4037834" y="28633"/>
                  <a:pt x="4174657" y="0"/>
                </a:cubicBezTo>
                <a:cubicBezTo>
                  <a:pt x="4311480" y="-28633"/>
                  <a:pt x="4505477" y="10107"/>
                  <a:pt x="4779584" y="0"/>
                </a:cubicBezTo>
                <a:cubicBezTo>
                  <a:pt x="5053691" y="-10107"/>
                  <a:pt x="5152849" y="-7612"/>
                  <a:pt x="5264854" y="0"/>
                </a:cubicBezTo>
                <a:cubicBezTo>
                  <a:pt x="5376859" y="7612"/>
                  <a:pt x="5801499" y="229"/>
                  <a:pt x="5982789" y="0"/>
                </a:cubicBezTo>
                <a:cubicBezTo>
                  <a:pt x="5976934" y="70229"/>
                  <a:pt x="5988261" y="189189"/>
                  <a:pt x="5982789" y="261610"/>
                </a:cubicBezTo>
                <a:cubicBezTo>
                  <a:pt x="5699346" y="277078"/>
                  <a:pt x="5458261" y="255905"/>
                  <a:pt x="5258207" y="261610"/>
                </a:cubicBezTo>
                <a:cubicBezTo>
                  <a:pt x="5058153" y="267315"/>
                  <a:pt x="4862605" y="243765"/>
                  <a:pt x="4653280" y="261610"/>
                </a:cubicBezTo>
                <a:cubicBezTo>
                  <a:pt x="4443955" y="279455"/>
                  <a:pt x="4318068" y="285372"/>
                  <a:pt x="4108182" y="261610"/>
                </a:cubicBezTo>
                <a:cubicBezTo>
                  <a:pt x="3898296" y="237848"/>
                  <a:pt x="3531663" y="265228"/>
                  <a:pt x="3383600" y="261610"/>
                </a:cubicBezTo>
                <a:cubicBezTo>
                  <a:pt x="3235537" y="257992"/>
                  <a:pt x="2912914" y="244454"/>
                  <a:pt x="2778673" y="261610"/>
                </a:cubicBezTo>
                <a:cubicBezTo>
                  <a:pt x="2644432" y="278766"/>
                  <a:pt x="2458381" y="263717"/>
                  <a:pt x="2233575" y="261610"/>
                </a:cubicBezTo>
                <a:cubicBezTo>
                  <a:pt x="2008769" y="259503"/>
                  <a:pt x="1941761" y="273485"/>
                  <a:pt x="1688476" y="261610"/>
                </a:cubicBezTo>
                <a:cubicBezTo>
                  <a:pt x="1435191" y="249735"/>
                  <a:pt x="1279644" y="236929"/>
                  <a:pt x="904066" y="261610"/>
                </a:cubicBezTo>
                <a:cubicBezTo>
                  <a:pt x="528488" y="286292"/>
                  <a:pt x="328775" y="226132"/>
                  <a:pt x="0" y="261610"/>
                </a:cubicBezTo>
                <a:cubicBezTo>
                  <a:pt x="2040" y="196504"/>
                  <a:pt x="-5731" y="106859"/>
                  <a:pt x="0" y="0"/>
                </a:cubicBezTo>
                <a:close/>
              </a:path>
            </a:pathLst>
          </a:custGeom>
          <a:noFill/>
          <a:ln w="3175">
            <a:noFill/>
            <a:extLst>
              <a:ext uri="{C807C97D-BFC1-408E-A445-0C87EB9F89A2}">
                <ask:lineSketchStyleProps xmlns:ask="http://schemas.microsoft.com/office/drawing/2018/sketchyshapes" sd="39720511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1100" b="1" i="1" dirty="0">
                <a:solidFill>
                  <a:schemeClr val="accent6">
                    <a:lumMod val="75000"/>
                  </a:schemeClr>
                </a:solidFill>
                <a:cs typeface="Helvetica" panose="020B0604020202020204" pitchFamily="34" charset="0"/>
              </a:rPr>
              <a:t>Rates based on 30 hours or more – PT employees verify with Benefits Department</a:t>
            </a:r>
            <a:endParaRPr lang="en-US" sz="11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9C8140-A658-5EF2-0776-D313D188C615}"/>
              </a:ext>
            </a:extLst>
          </p:cNvPr>
          <p:cNvSpPr txBox="1"/>
          <p:nvPr/>
        </p:nvSpPr>
        <p:spPr>
          <a:xfrm>
            <a:off x="8134928" y="5984054"/>
            <a:ext cx="36058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050" b="0" i="0" u="none" strike="noStrike" baseline="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r>
              <a:rPr lang="en-US" sz="1050" b="1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Under High-Deductible plans, you are responsible for 100% of medical bills and prescription costs until annual deductible has been met. </a:t>
            </a:r>
            <a:endParaRPr lang="en-US" sz="1050" dirty="0">
              <a:solidFill>
                <a:schemeClr val="accent1"/>
              </a:solidFill>
            </a:endParaRPr>
          </a:p>
        </p:txBody>
      </p:sp>
      <p:pic>
        <p:nvPicPr>
          <p:cNvPr id="7" name="Graphic 6" descr="Lights On with solid fill">
            <a:extLst>
              <a:ext uri="{FF2B5EF4-FFF2-40B4-BE49-F238E27FC236}">
                <a16:creationId xmlns:a16="http://schemas.microsoft.com/office/drawing/2014/main" id="{C000AB32-94D6-63E2-EA39-CFE202CB2A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25689" y="6137126"/>
            <a:ext cx="314565" cy="3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54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53C73C-3D07-2049-9178-7DCB6175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Dental Plans</a:t>
            </a:r>
          </a:p>
        </p:txBody>
      </p:sp>
      <p:graphicFrame>
        <p:nvGraphicFramePr>
          <p:cNvPr id="4" name="Content Placeholder 31">
            <a:extLst>
              <a:ext uri="{FF2B5EF4-FFF2-40B4-BE49-F238E27FC236}">
                <a16:creationId xmlns:a16="http://schemas.microsoft.com/office/drawing/2014/main" id="{05A9FF8C-BC06-76D5-36ED-6EDB07D326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122011"/>
              </p:ext>
            </p:extLst>
          </p:nvPr>
        </p:nvGraphicFramePr>
        <p:xfrm>
          <a:off x="4979623" y="1491429"/>
          <a:ext cx="4782685" cy="4648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52EEAE0-50A7-5351-907A-0926D7CD0F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163" y="1799735"/>
            <a:ext cx="485303" cy="520892"/>
          </a:xfrm>
          <a:prstGeom prst="rect">
            <a:avLst/>
          </a:prstGeom>
        </p:spPr>
      </p:pic>
      <p:pic>
        <p:nvPicPr>
          <p:cNvPr id="6" name="Picture 2" descr="Humana">
            <a:hlinkClick r:id="rId8"/>
            <a:extLst>
              <a:ext uri="{FF2B5EF4-FFF2-40B4-BE49-F238E27FC236}">
                <a16:creationId xmlns:a16="http://schemas.microsoft.com/office/drawing/2014/main" id="{04AB88D7-2BB7-798C-A642-7E2BA2A14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210" y="2367445"/>
            <a:ext cx="777706" cy="1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426633-1252-B9F9-2538-C06893F1B3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407" y="2585328"/>
            <a:ext cx="782686" cy="212890"/>
          </a:xfrm>
          <a:prstGeom prst="rect">
            <a:avLst/>
          </a:prstGeom>
        </p:spPr>
      </p:pic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9C967EC6-2692-FC4E-5014-EA48D41EB8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167" y="3175305"/>
            <a:ext cx="753294" cy="2829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C3E1D6-68DE-0911-7A09-EAD16880F0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210" y="3751068"/>
            <a:ext cx="753294" cy="1807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21848B-46E8-64A0-6A46-3E64F26EAE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210" y="4777716"/>
            <a:ext cx="777706" cy="186649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84807FA2-C766-8CF9-41C7-AFAE0A519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130" y="4304067"/>
            <a:ext cx="753294" cy="2829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274A67-9252-624B-63A1-CAF9BF1ADC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629" y="4747508"/>
            <a:ext cx="797273" cy="216857"/>
          </a:xfrm>
          <a:prstGeom prst="rect">
            <a:avLst/>
          </a:prstGeom>
        </p:spPr>
      </p:pic>
      <p:pic>
        <p:nvPicPr>
          <p:cNvPr id="13" name="Picture 2" descr="Humana">
            <a:hlinkClick r:id="rId8"/>
            <a:extLst>
              <a:ext uri="{FF2B5EF4-FFF2-40B4-BE49-F238E27FC236}">
                <a16:creationId xmlns:a16="http://schemas.microsoft.com/office/drawing/2014/main" id="{AFC11901-3FF9-E01E-57D6-3404755DF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902" y="5607104"/>
            <a:ext cx="802564" cy="15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umana">
            <a:hlinkClick r:id="rId8"/>
            <a:extLst>
              <a:ext uri="{FF2B5EF4-FFF2-40B4-BE49-F238E27FC236}">
                <a16:creationId xmlns:a16="http://schemas.microsoft.com/office/drawing/2014/main" id="{689BE0AC-0A97-5D7D-B6D6-A77B67B38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004" y="3515224"/>
            <a:ext cx="777706" cy="1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umana">
            <a:hlinkClick r:id="rId8"/>
            <a:extLst>
              <a:ext uri="{FF2B5EF4-FFF2-40B4-BE49-F238E27FC236}">
                <a16:creationId xmlns:a16="http://schemas.microsoft.com/office/drawing/2014/main" id="{5D4CB198-3859-2C5C-838E-3AADF660A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315" y="4535357"/>
            <a:ext cx="777706" cy="1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person with a vision device&#10;&#10;Description automatically generated with medium confidence">
            <a:extLst>
              <a:ext uri="{FF2B5EF4-FFF2-40B4-BE49-F238E27FC236}">
                <a16:creationId xmlns:a16="http://schemas.microsoft.com/office/drawing/2014/main" id="{462AB364-56F4-5DEB-EE52-C71E85BD7F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4312" y="2039127"/>
            <a:ext cx="1935020" cy="193502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CCF2E4E-E75B-1663-646B-F4D1460C27A6}"/>
              </a:ext>
            </a:extLst>
          </p:cNvPr>
          <p:cNvSpPr txBox="1"/>
          <p:nvPr/>
        </p:nvSpPr>
        <p:spPr>
          <a:xfrm>
            <a:off x="3841242" y="6129743"/>
            <a:ext cx="70594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u="sng" dirty="0">
                <a:solidFill>
                  <a:schemeClr val="accent1">
                    <a:lumMod val="75000"/>
                    <a:lumOff val="25000"/>
                  </a:schemeClr>
                </a:solidFill>
                <a:hlinkClick r:id="rId14"/>
              </a:rPr>
              <a:t>https://www.mybenefits.myflorida.com/content/download/404477/file/2026DentalPlanMonthlyPremiums.pdf</a:t>
            </a:r>
            <a:endParaRPr lang="en-US" sz="1200" u="sng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22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53C73C-3D07-2049-9178-7DCB6175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Vision Plans</a:t>
            </a:r>
          </a:p>
        </p:txBody>
      </p:sp>
      <p:pic>
        <p:nvPicPr>
          <p:cNvPr id="16" name="Picture 15" descr="A person looking through a telescope&#10;&#10;Description automatically generated">
            <a:extLst>
              <a:ext uri="{FF2B5EF4-FFF2-40B4-BE49-F238E27FC236}">
                <a16:creationId xmlns:a16="http://schemas.microsoft.com/office/drawing/2014/main" id="{F58B4060-B857-9764-8244-8D2ECCF3F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82" y="2057400"/>
            <a:ext cx="1926240" cy="1926240"/>
          </a:xfrm>
          <a:prstGeom prst="rect">
            <a:avLst/>
          </a:prstGeom>
        </p:spPr>
      </p:pic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D79D7D5A-BCD3-5AFE-92AB-5E4AE3B93D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93741"/>
              </p:ext>
            </p:extLst>
          </p:nvPr>
        </p:nvGraphicFramePr>
        <p:xfrm>
          <a:off x="3282203" y="2283127"/>
          <a:ext cx="8522316" cy="2483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3DE87C7E-11FC-B5CF-0FE0-7A06B088A35C}"/>
              </a:ext>
            </a:extLst>
          </p:cNvPr>
          <p:cNvSpPr txBox="1"/>
          <p:nvPr/>
        </p:nvSpPr>
        <p:spPr>
          <a:xfrm>
            <a:off x="5380391" y="5166087"/>
            <a:ext cx="48734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u="sng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hlinkClick r:id="rId8"/>
              </a:rPr>
              <a:t>https://www.mybenefits.myflorida.com/myhealth/vision_insurance_plan</a:t>
            </a:r>
            <a:endParaRPr lang="en-US"/>
          </a:p>
        </p:txBody>
      </p:sp>
      <p:pic>
        <p:nvPicPr>
          <p:cNvPr id="20" name="Picture 2" descr="Humana">
            <a:hlinkClick r:id="rId9"/>
            <a:extLst>
              <a:ext uri="{FF2B5EF4-FFF2-40B4-BE49-F238E27FC236}">
                <a16:creationId xmlns:a16="http://schemas.microsoft.com/office/drawing/2014/main" id="{C22C1D6E-F604-FDDA-EF9A-C08CB4410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339" y="1937733"/>
            <a:ext cx="1207804" cy="23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10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53C73C-3D07-2049-9178-7DCB6175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Life Insurance Plans 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B6A45424-4CE6-7066-46EB-8F26F01D48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127906"/>
              </p:ext>
            </p:extLst>
          </p:nvPr>
        </p:nvGraphicFramePr>
        <p:xfrm>
          <a:off x="3638819" y="1657549"/>
          <a:ext cx="6373106" cy="4145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" name="Picture 25" descr="A blue circle with hands and a blue circle with white icons on it&#10;&#10;Description automatically generated">
            <a:extLst>
              <a:ext uri="{FF2B5EF4-FFF2-40B4-BE49-F238E27FC236}">
                <a16:creationId xmlns:a16="http://schemas.microsoft.com/office/drawing/2014/main" id="{69C9A311-2E54-7156-5136-6C6C1B0009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142" y="2019300"/>
            <a:ext cx="1975564" cy="191491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613FC76-6BBF-B1AE-83C4-A64EECC7C33C}"/>
              </a:ext>
            </a:extLst>
          </p:cNvPr>
          <p:cNvSpPr txBox="1"/>
          <p:nvPr/>
        </p:nvSpPr>
        <p:spPr>
          <a:xfrm>
            <a:off x="4196603" y="5727672"/>
            <a:ext cx="47212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u="sng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hlinkClick r:id="rId8"/>
              </a:rPr>
              <a:t>https://www.mybenefits.myflorida.com/myhealth/life_insurance_plans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D0F75C-5427-AF82-E301-739E1B29E2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5221" y="892861"/>
            <a:ext cx="2812646" cy="76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11576"/>
      </p:ext>
    </p:extLst>
  </p:cSld>
  <p:clrMapOvr>
    <a:masterClrMapping/>
  </p:clrMapOvr>
</p:sld>
</file>

<file path=ppt/theme/theme1.xml><?xml version="1.0" encoding="utf-8"?>
<a:theme xmlns:a="http://schemas.openxmlformats.org/drawingml/2006/main" name="FIU Real Triumphs Template">
  <a:themeElements>
    <a:clrScheme name="FIU Brand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052950"/>
      </a:accent1>
      <a:accent2>
        <a:srgbClr val="B6862C"/>
      </a:accent2>
      <a:accent3>
        <a:srgbClr val="CC0066"/>
      </a:accent3>
      <a:accent4>
        <a:srgbClr val="00FFFF"/>
      </a:accent4>
      <a:accent5>
        <a:srgbClr val="FFFFFF"/>
      </a:accent5>
      <a:accent6>
        <a:srgbClr val="FFCC00"/>
      </a:accent6>
      <a:hlink>
        <a:srgbClr val="CC0066"/>
      </a:hlink>
      <a:folHlink>
        <a:srgbClr val="CC00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U Real Triumphs Template" id="{D6BF73C1-EEDE-AC48-AD9C-ADD1887087B1}" vid="{ED22C5F8-F212-AF47-9EA2-9B7F431F3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1f308d3-4c92-402a-ab04-f7497706f561">
      <UserInfo>
        <DisplayName>Daniel Diaz</DisplayName>
        <AccountId>22</AccountId>
        <AccountType/>
      </UserInfo>
      <UserInfo>
        <DisplayName>Carolina Pilla</DisplayName>
        <AccountId>2231</AccountId>
        <AccountType/>
      </UserInfo>
      <UserInfo>
        <DisplayName>Sissi Chinea</DisplayName>
        <AccountId>5460</AccountId>
        <AccountType/>
      </UserInfo>
      <UserInfo>
        <DisplayName>Matias Rodas</DisplayName>
        <AccountId>6141</AccountId>
        <AccountType/>
      </UserInfo>
    </SharedWithUsers>
    <TaxCatchAll xmlns="037f3154-205b-4b03-832b-30bfd3483c4e" xsi:nil="true"/>
    <lcf76f155ced4ddcb4097134ff3c332f xmlns="1f55ec82-a505-4936-99e5-d41b25147da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BF305E6E409946AD1DA7014EE1833A" ma:contentTypeVersion="13" ma:contentTypeDescription="Create a new document." ma:contentTypeScope="" ma:versionID="3a48271d1e9109a7d4e1343fbe8b0944">
  <xsd:schema xmlns:xsd="http://www.w3.org/2001/XMLSchema" xmlns:xs="http://www.w3.org/2001/XMLSchema" xmlns:p="http://schemas.microsoft.com/office/2006/metadata/properties" xmlns:ns2="1f55ec82-a505-4936-99e5-d41b25147da0" xmlns:ns3="f1f308d3-4c92-402a-ab04-f7497706f561" xmlns:ns4="037f3154-205b-4b03-832b-30bfd3483c4e" targetNamespace="http://schemas.microsoft.com/office/2006/metadata/properties" ma:root="true" ma:fieldsID="e5c01db92141c572c53529b0522945a0" ns2:_="" ns3:_="" ns4:_="">
    <xsd:import namespace="1f55ec82-a505-4936-99e5-d41b25147da0"/>
    <xsd:import namespace="f1f308d3-4c92-402a-ab04-f7497706f561"/>
    <xsd:import namespace="037f3154-205b-4b03-832b-30bfd3483c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5ec82-a505-4936-99e5-d41b25147d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91af29b-e898-46cd-ad54-75745d14b3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f308d3-4c92-402a-ab04-f7497706f56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7f3154-205b-4b03-832b-30bfd3483c4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76497b92-814c-4c9d-aedf-954169f1025b}" ma:internalName="TaxCatchAll" ma:showField="CatchAllData" ma:web="037f3154-205b-4b03-832b-30bfd3483c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7C3D29-A4F2-43AB-8FED-DD753DD8B873}">
  <ds:schemaRefs>
    <ds:schemaRef ds:uri="037f3154-205b-4b03-832b-30bfd3483c4e"/>
    <ds:schemaRef ds:uri="1f55ec82-a505-4936-99e5-d41b25147da0"/>
    <ds:schemaRef ds:uri="f1f308d3-4c92-402a-ab04-f7497706f5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8AEC1B4-4216-423B-B0BB-82F5843B23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C148DB-9F49-4C92-BD67-EFC10CD8F910}">
  <ds:schemaRefs>
    <ds:schemaRef ds:uri="037f3154-205b-4b03-832b-30bfd3483c4e"/>
    <ds:schemaRef ds:uri="1f55ec82-a505-4936-99e5-d41b25147da0"/>
    <ds:schemaRef ds:uri="f1f308d3-4c92-402a-ab04-f7497706f5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FIU Real Triumphs Template</Template>
  <TotalTime>556</TotalTime>
  <Words>1844</Words>
  <Application>Microsoft Office PowerPoint</Application>
  <PresentationFormat>Widescreen</PresentationFormat>
  <Paragraphs>338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Aptos</vt:lpstr>
      <vt:lpstr>Arial</vt:lpstr>
      <vt:lpstr>Calibri</vt:lpstr>
      <vt:lpstr>Helvetica</vt:lpstr>
      <vt:lpstr>Wingdings</vt:lpstr>
      <vt:lpstr>FIU Real Triumphs Template</vt:lpstr>
      <vt:lpstr>FIU Benefits Overview 2026  </vt:lpstr>
      <vt:lpstr>Benefit Options</vt:lpstr>
      <vt:lpstr>Benefit Premiums</vt:lpstr>
      <vt:lpstr>Eligible Dependents</vt:lpstr>
      <vt:lpstr>Health Insurance Plan Options</vt:lpstr>
      <vt:lpstr>Health Insurance Premiums </vt:lpstr>
      <vt:lpstr>Dental Plans</vt:lpstr>
      <vt:lpstr>Vision Plans</vt:lpstr>
      <vt:lpstr>Life Insurance Plans </vt:lpstr>
      <vt:lpstr>Prescription Drug Plan</vt:lpstr>
      <vt:lpstr>Savings &amp; Spending Accounts</vt:lpstr>
      <vt:lpstr>State Retirement Plans</vt:lpstr>
      <vt:lpstr>Voluntary Retirement Plans</vt:lpstr>
      <vt:lpstr>Supplemental &amp; Voluntary Plans</vt:lpstr>
      <vt:lpstr>Enrollment Process</vt:lpstr>
      <vt:lpstr>Tuition Waiver</vt:lpstr>
      <vt:lpstr>Holidays and Leave Accruals</vt:lpstr>
      <vt:lpstr>FIU Holidays</vt:lpstr>
      <vt:lpstr>Leave of Absence</vt:lpstr>
      <vt:lpstr>Worker’s Compensation</vt:lpstr>
      <vt:lpstr>Employee Benefits</vt:lpstr>
      <vt:lpstr>Perks &amp; Services</vt:lpstr>
      <vt:lpstr>Deadlines &amp; Resources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Plasencia</dc:creator>
  <cp:lastModifiedBy>Carmen Garcia</cp:lastModifiedBy>
  <cp:revision>10</cp:revision>
  <cp:lastPrinted>2024-09-09T22:25:39Z</cp:lastPrinted>
  <dcterms:created xsi:type="dcterms:W3CDTF">2020-08-12T18:54:24Z</dcterms:created>
  <dcterms:modified xsi:type="dcterms:W3CDTF">2026-02-02T02:55:16Z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0x010100CCBF305E6E409946AD1DA7014EE1833A</vt:lpwstr>
  </property>
  <property fmtid="{D5CDD505-2E9C-101B-9397-08002B2CF9AE}" pid="3" name="MediaServiceImageTags">
    <vt:lpwstr/>
  </property>
</Properties>
</file>