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3"/>
  </p:notesMasterIdLst>
  <p:handoutMasterIdLst>
    <p:handoutMasterId r:id="rId34"/>
  </p:handoutMasterIdLst>
  <p:sldIdLst>
    <p:sldId id="428" r:id="rId2"/>
    <p:sldId id="307" r:id="rId3"/>
    <p:sldId id="422" r:id="rId4"/>
    <p:sldId id="423" r:id="rId5"/>
    <p:sldId id="419" r:id="rId6"/>
    <p:sldId id="420" r:id="rId7"/>
    <p:sldId id="425" r:id="rId8"/>
    <p:sldId id="371" r:id="rId9"/>
    <p:sldId id="340" r:id="rId10"/>
    <p:sldId id="344" r:id="rId11"/>
    <p:sldId id="369" r:id="rId12"/>
    <p:sldId id="418" r:id="rId13"/>
    <p:sldId id="345" r:id="rId14"/>
    <p:sldId id="347" r:id="rId15"/>
    <p:sldId id="348" r:id="rId16"/>
    <p:sldId id="363" r:id="rId17"/>
    <p:sldId id="372" r:id="rId18"/>
    <p:sldId id="361" r:id="rId19"/>
    <p:sldId id="375" r:id="rId20"/>
    <p:sldId id="378" r:id="rId21"/>
    <p:sldId id="355" r:id="rId22"/>
    <p:sldId id="394" r:id="rId23"/>
    <p:sldId id="395" r:id="rId24"/>
    <p:sldId id="396" r:id="rId25"/>
    <p:sldId id="397" r:id="rId26"/>
    <p:sldId id="398" r:id="rId27"/>
    <p:sldId id="399" r:id="rId28"/>
    <p:sldId id="400" r:id="rId29"/>
    <p:sldId id="401" r:id="rId30"/>
    <p:sldId id="402" r:id="rId31"/>
    <p:sldId id="403" r:id="rId32"/>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9" autoAdjust="0"/>
    <p:restoredTop sz="89397" autoAdjust="0"/>
  </p:normalViewPr>
  <p:slideViewPr>
    <p:cSldViewPr>
      <p:cViewPr>
        <p:scale>
          <a:sx n="93" d="100"/>
          <a:sy n="93" d="100"/>
        </p:scale>
        <p:origin x="-1320" y="-72"/>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82418" cy="465743"/>
          </a:xfrm>
          <a:prstGeom prst="rect">
            <a:avLst/>
          </a:prstGeom>
          <a:noFill/>
          <a:ln w="9525">
            <a:noFill/>
            <a:miter lim="800000"/>
            <a:headEnd/>
            <a:tailEnd/>
          </a:ln>
          <a:effectLst/>
        </p:spPr>
        <p:txBody>
          <a:bodyPr vert="horz" wrap="square" lIns="92439" tIns="46219" rIns="92439" bIns="46219" numCol="1" anchor="t" anchorCtr="0" compatLnSpc="1">
            <a:prstTxWarp prst="textNoShape">
              <a:avLst/>
            </a:prstTxWarp>
          </a:bodyPr>
          <a:lstStyle>
            <a:lvl1pPr defTabSz="923021" eaLnBrk="1" hangingPunct="1">
              <a:defRPr sz="1100">
                <a:latin typeface="Times New Roman" pitchFamily="18" charset="0"/>
              </a:defRPr>
            </a:lvl1pPr>
          </a:lstStyle>
          <a:p>
            <a:endParaRPr lang="en-US"/>
          </a:p>
        </p:txBody>
      </p:sp>
      <p:sp>
        <p:nvSpPr>
          <p:cNvPr id="59395" name="Rectangle 3"/>
          <p:cNvSpPr>
            <a:spLocks noGrp="1" noChangeArrowheads="1"/>
          </p:cNvSpPr>
          <p:nvPr>
            <p:ph type="dt" sz="quarter" idx="1"/>
          </p:nvPr>
        </p:nvSpPr>
        <p:spPr bwMode="auto">
          <a:xfrm>
            <a:off x="3897902" y="0"/>
            <a:ext cx="2982418" cy="465743"/>
          </a:xfrm>
          <a:prstGeom prst="rect">
            <a:avLst/>
          </a:prstGeom>
          <a:noFill/>
          <a:ln w="9525">
            <a:noFill/>
            <a:miter lim="800000"/>
            <a:headEnd/>
            <a:tailEnd/>
          </a:ln>
          <a:effectLst/>
        </p:spPr>
        <p:txBody>
          <a:bodyPr vert="horz" wrap="square" lIns="92439" tIns="46219" rIns="92439" bIns="46219" numCol="1" anchor="t" anchorCtr="0" compatLnSpc="1">
            <a:prstTxWarp prst="textNoShape">
              <a:avLst/>
            </a:prstTxWarp>
          </a:bodyPr>
          <a:lstStyle>
            <a:lvl1pPr algn="r" defTabSz="923021" eaLnBrk="1" hangingPunct="1">
              <a:defRPr sz="1100">
                <a:latin typeface="Times New Roman" pitchFamily="18" charset="0"/>
              </a:defRPr>
            </a:lvl1pPr>
          </a:lstStyle>
          <a:p>
            <a:endParaRPr lang="en-US"/>
          </a:p>
        </p:txBody>
      </p:sp>
      <p:sp>
        <p:nvSpPr>
          <p:cNvPr id="59396" name="Rectangle 4"/>
          <p:cNvSpPr>
            <a:spLocks noGrp="1" noChangeArrowheads="1"/>
          </p:cNvSpPr>
          <p:nvPr>
            <p:ph type="ftr" sz="quarter" idx="2"/>
          </p:nvPr>
        </p:nvSpPr>
        <p:spPr bwMode="auto">
          <a:xfrm>
            <a:off x="0" y="8829121"/>
            <a:ext cx="2982418" cy="465743"/>
          </a:xfrm>
          <a:prstGeom prst="rect">
            <a:avLst/>
          </a:prstGeom>
          <a:noFill/>
          <a:ln w="9525">
            <a:noFill/>
            <a:miter lim="800000"/>
            <a:headEnd/>
            <a:tailEnd/>
          </a:ln>
          <a:effectLst/>
        </p:spPr>
        <p:txBody>
          <a:bodyPr vert="horz" wrap="square" lIns="92439" tIns="46219" rIns="92439" bIns="46219" numCol="1" anchor="b" anchorCtr="0" compatLnSpc="1">
            <a:prstTxWarp prst="textNoShape">
              <a:avLst/>
            </a:prstTxWarp>
          </a:bodyPr>
          <a:lstStyle>
            <a:lvl1pPr defTabSz="923021" eaLnBrk="1" hangingPunct="1">
              <a:defRPr sz="1100">
                <a:latin typeface="Times New Roman" pitchFamily="18" charset="0"/>
              </a:defRPr>
            </a:lvl1pPr>
          </a:lstStyle>
          <a:p>
            <a:endParaRPr lang="en-US"/>
          </a:p>
        </p:txBody>
      </p:sp>
      <p:sp>
        <p:nvSpPr>
          <p:cNvPr id="59397" name="Rectangle 5"/>
          <p:cNvSpPr>
            <a:spLocks noGrp="1" noChangeArrowheads="1"/>
          </p:cNvSpPr>
          <p:nvPr>
            <p:ph type="sldNum" sz="quarter" idx="3"/>
          </p:nvPr>
        </p:nvSpPr>
        <p:spPr bwMode="auto">
          <a:xfrm>
            <a:off x="3897902" y="8829121"/>
            <a:ext cx="2982418" cy="465743"/>
          </a:xfrm>
          <a:prstGeom prst="rect">
            <a:avLst/>
          </a:prstGeom>
          <a:noFill/>
          <a:ln w="9525">
            <a:noFill/>
            <a:miter lim="800000"/>
            <a:headEnd/>
            <a:tailEnd/>
          </a:ln>
          <a:effectLst/>
        </p:spPr>
        <p:txBody>
          <a:bodyPr vert="horz" wrap="square" lIns="92439" tIns="46219" rIns="92439" bIns="46219" numCol="1" anchor="b" anchorCtr="0" compatLnSpc="1">
            <a:prstTxWarp prst="textNoShape">
              <a:avLst/>
            </a:prstTxWarp>
          </a:bodyPr>
          <a:lstStyle>
            <a:lvl1pPr algn="r" defTabSz="923021" eaLnBrk="1" hangingPunct="1">
              <a:defRPr sz="1100">
                <a:latin typeface="Times New Roman" pitchFamily="18" charset="0"/>
              </a:defRPr>
            </a:lvl1pPr>
          </a:lstStyle>
          <a:p>
            <a:fld id="{71D2E9AC-A7A9-40AF-A802-383F53CBD1AD}" type="slidenum">
              <a:rPr lang="en-US"/>
              <a:pPr/>
              <a:t>‹#›</a:t>
            </a:fld>
            <a:endParaRPr lang="en-US"/>
          </a:p>
        </p:txBody>
      </p:sp>
    </p:spTree>
    <p:extLst>
      <p:ext uri="{BB962C8B-B14F-4D97-AF65-F5344CB8AC3E}">
        <p14:creationId xmlns:p14="http://schemas.microsoft.com/office/powerpoint/2010/main" val="482231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2418" cy="465743"/>
          </a:xfrm>
          <a:prstGeom prst="rect">
            <a:avLst/>
          </a:prstGeom>
          <a:noFill/>
          <a:ln w="9525">
            <a:noFill/>
            <a:miter lim="800000"/>
            <a:headEnd/>
            <a:tailEnd/>
          </a:ln>
          <a:effectLst/>
        </p:spPr>
        <p:txBody>
          <a:bodyPr vert="horz" wrap="square" lIns="92439" tIns="46219" rIns="92439" bIns="46219" numCol="1" anchor="t" anchorCtr="0" compatLnSpc="1">
            <a:prstTxWarp prst="textNoShape">
              <a:avLst/>
            </a:prstTxWarp>
          </a:bodyPr>
          <a:lstStyle>
            <a:lvl1pPr defTabSz="923021" eaLnBrk="1" hangingPunct="1">
              <a:defRPr sz="1100">
                <a:latin typeface="Times New Roman" pitchFamily="18" charset="0"/>
              </a:defRPr>
            </a:lvl1pPr>
          </a:lstStyle>
          <a:p>
            <a:endParaRPr lang="en-US"/>
          </a:p>
        </p:txBody>
      </p:sp>
      <p:sp>
        <p:nvSpPr>
          <p:cNvPr id="9219" name="Rectangle 3"/>
          <p:cNvSpPr>
            <a:spLocks noGrp="1" noChangeArrowheads="1"/>
          </p:cNvSpPr>
          <p:nvPr>
            <p:ph type="dt" idx="1"/>
          </p:nvPr>
        </p:nvSpPr>
        <p:spPr bwMode="auto">
          <a:xfrm>
            <a:off x="3897902" y="0"/>
            <a:ext cx="2982418" cy="465743"/>
          </a:xfrm>
          <a:prstGeom prst="rect">
            <a:avLst/>
          </a:prstGeom>
          <a:noFill/>
          <a:ln w="9525">
            <a:noFill/>
            <a:miter lim="800000"/>
            <a:headEnd/>
            <a:tailEnd/>
          </a:ln>
          <a:effectLst/>
        </p:spPr>
        <p:txBody>
          <a:bodyPr vert="horz" wrap="square" lIns="92439" tIns="46219" rIns="92439" bIns="46219" numCol="1" anchor="t" anchorCtr="0" compatLnSpc="1">
            <a:prstTxWarp prst="textNoShape">
              <a:avLst/>
            </a:prstTxWarp>
          </a:bodyPr>
          <a:lstStyle>
            <a:lvl1pPr algn="r" defTabSz="923021" eaLnBrk="1" hangingPunct="1">
              <a:defRPr sz="1100">
                <a:latin typeface="Times New Roman" pitchFamily="18" charset="0"/>
              </a:defRPr>
            </a:lvl1pPr>
          </a:lstStyle>
          <a:p>
            <a:endParaRPr lang="en-US"/>
          </a:p>
        </p:txBody>
      </p:sp>
      <p:sp>
        <p:nvSpPr>
          <p:cNvPr id="9220"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6987" y="4416098"/>
            <a:ext cx="5507840" cy="4183995"/>
          </a:xfrm>
          <a:prstGeom prst="rect">
            <a:avLst/>
          </a:prstGeom>
          <a:noFill/>
          <a:ln w="9525">
            <a:noFill/>
            <a:miter lim="800000"/>
            <a:headEnd/>
            <a:tailEnd/>
          </a:ln>
          <a:effectLst/>
        </p:spPr>
        <p:txBody>
          <a:bodyPr vert="horz" wrap="square" lIns="92439" tIns="46219" rIns="92439" bIns="462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829121"/>
            <a:ext cx="2982418" cy="465743"/>
          </a:xfrm>
          <a:prstGeom prst="rect">
            <a:avLst/>
          </a:prstGeom>
          <a:noFill/>
          <a:ln w="9525">
            <a:noFill/>
            <a:miter lim="800000"/>
            <a:headEnd/>
            <a:tailEnd/>
          </a:ln>
          <a:effectLst/>
        </p:spPr>
        <p:txBody>
          <a:bodyPr vert="horz" wrap="square" lIns="92439" tIns="46219" rIns="92439" bIns="46219" numCol="1" anchor="b" anchorCtr="0" compatLnSpc="1">
            <a:prstTxWarp prst="textNoShape">
              <a:avLst/>
            </a:prstTxWarp>
          </a:bodyPr>
          <a:lstStyle>
            <a:lvl1pPr defTabSz="923021" eaLnBrk="1" hangingPunct="1">
              <a:defRPr sz="1100">
                <a:latin typeface="Times New Roman" pitchFamily="18" charset="0"/>
              </a:defRPr>
            </a:lvl1pPr>
          </a:lstStyle>
          <a:p>
            <a:endParaRPr lang="en-US"/>
          </a:p>
        </p:txBody>
      </p:sp>
      <p:sp>
        <p:nvSpPr>
          <p:cNvPr id="9223" name="Rectangle 7"/>
          <p:cNvSpPr>
            <a:spLocks noGrp="1" noChangeArrowheads="1"/>
          </p:cNvSpPr>
          <p:nvPr>
            <p:ph type="sldNum" sz="quarter" idx="5"/>
          </p:nvPr>
        </p:nvSpPr>
        <p:spPr bwMode="auto">
          <a:xfrm>
            <a:off x="3897902" y="8829121"/>
            <a:ext cx="2982418" cy="465743"/>
          </a:xfrm>
          <a:prstGeom prst="rect">
            <a:avLst/>
          </a:prstGeom>
          <a:noFill/>
          <a:ln w="9525">
            <a:noFill/>
            <a:miter lim="800000"/>
            <a:headEnd/>
            <a:tailEnd/>
          </a:ln>
          <a:effectLst/>
        </p:spPr>
        <p:txBody>
          <a:bodyPr vert="horz" wrap="square" lIns="92439" tIns="46219" rIns="92439" bIns="46219" numCol="1" anchor="b" anchorCtr="0" compatLnSpc="1">
            <a:prstTxWarp prst="textNoShape">
              <a:avLst/>
            </a:prstTxWarp>
          </a:bodyPr>
          <a:lstStyle>
            <a:lvl1pPr algn="r" defTabSz="923021" eaLnBrk="1" hangingPunct="1">
              <a:defRPr sz="1100">
                <a:latin typeface="Times New Roman" pitchFamily="18" charset="0"/>
              </a:defRPr>
            </a:lvl1pPr>
          </a:lstStyle>
          <a:p>
            <a:fld id="{31E492A1-ED16-442B-AACB-2EBC1DD4B429}" type="slidenum">
              <a:rPr lang="en-US"/>
              <a:pPr/>
              <a:t>‹#›</a:t>
            </a:fld>
            <a:endParaRPr lang="en-US"/>
          </a:p>
        </p:txBody>
      </p:sp>
    </p:spTree>
    <p:extLst>
      <p:ext uri="{BB962C8B-B14F-4D97-AF65-F5344CB8AC3E}">
        <p14:creationId xmlns:p14="http://schemas.microsoft.com/office/powerpoint/2010/main" val="11564948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C262437-5D9D-4D96-85FF-0FA6231E66D3}" type="slidenum">
              <a:rPr lang="en-US" smtClean="0">
                <a:latin typeface="Arial" pitchFamily="34" charset="0"/>
              </a:rPr>
              <a:pPr/>
              <a:t>1</a:t>
            </a:fld>
            <a:endParaRPr lang="en-US" smtClean="0">
              <a:latin typeface="Arial" pitchFamily="34" charset="0"/>
            </a:endParaRPr>
          </a:p>
        </p:txBody>
      </p:sp>
      <p:sp>
        <p:nvSpPr>
          <p:cNvPr id="43011" name="Rectangle 2"/>
          <p:cNvSpPr>
            <a:spLocks noGrp="1" noRot="1" noChangeAspect="1" noChangeArrowheads="1" noTextEdit="1"/>
          </p:cNvSpPr>
          <p:nvPr>
            <p:ph type="sldImg"/>
          </p:nvPr>
        </p:nvSpPr>
        <p:spPr>
          <a:xfrm>
            <a:off x="1117600" y="696913"/>
            <a:ext cx="4649788" cy="3486150"/>
          </a:xfrm>
          <a:ln/>
        </p:spPr>
      </p:sp>
      <p:sp>
        <p:nvSpPr>
          <p:cNvPr id="43012" name="Rectangle 3"/>
          <p:cNvSpPr>
            <a:spLocks noGrp="1" noChangeArrowheads="1"/>
          </p:cNvSpPr>
          <p:nvPr>
            <p:ph type="body" idx="1"/>
          </p:nvPr>
        </p:nvSpPr>
        <p:spPr>
          <a:xfrm>
            <a:off x="686335" y="4415322"/>
            <a:ext cx="5509144" cy="4186048"/>
          </a:xfrm>
          <a:noFill/>
          <a:ln/>
        </p:spPr>
        <p:txBody>
          <a:bodyPr/>
          <a:lstStyle/>
          <a:p>
            <a:pPr eaLnBrk="1" hangingPunct="1"/>
            <a:r>
              <a:rPr lang="en-US" dirty="0" smtClean="0">
                <a:latin typeface="Arial" pitchFamily="34" charset="0"/>
              </a:rPr>
              <a:t>Need to teach real</a:t>
            </a:r>
            <a:r>
              <a:rPr lang="en-US" baseline="0" dirty="0" smtClean="0">
                <a:latin typeface="Arial" pitchFamily="34" charset="0"/>
              </a:rPr>
              <a:t> life, beyond the textbook.  I planned a complete story, anything less would have lost the point.  You all experience that all the time.  What we have to decide is what part of this helps the student educate themselves.  If you got the points I was able to make during the time allowed, you could get the rest from reading in my book.</a:t>
            </a:r>
          </a:p>
          <a:p>
            <a:pPr eaLnBrk="1" hangingPunct="1"/>
            <a:endParaRPr lang="en-US" baseline="0" dirty="0" smtClean="0">
              <a:latin typeface="Arial" pitchFamily="34" charset="0"/>
            </a:endParaRPr>
          </a:p>
          <a:p>
            <a:pPr eaLnBrk="1" hangingPunct="1"/>
            <a:r>
              <a:rPr lang="en-US" baseline="0" dirty="0" smtClean="0">
                <a:latin typeface="Arial" pitchFamily="34" charset="0"/>
              </a:rPr>
              <a:t>How many followed up?  </a:t>
            </a:r>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746A34-8B45-4C89-8892-606E123E9E52}" type="slidenum">
              <a:rPr lang="en-US"/>
              <a:pPr/>
              <a:t>13</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25C7F-1AEA-4C6E-A8D1-AA047209737A}" type="slidenum">
              <a:rPr lang="en-US"/>
              <a:pPr/>
              <a:t>14</a:t>
            </a:fld>
            <a:endParaRPr lang="en-US"/>
          </a:p>
        </p:txBody>
      </p:sp>
      <p:sp>
        <p:nvSpPr>
          <p:cNvPr id="144386" name="Rectangle 2"/>
          <p:cNvSpPr>
            <a:spLocks noGrp="1" noRot="1" noChangeAspect="1" noChangeArrowheads="1" noTextEdit="1"/>
          </p:cNvSpPr>
          <p:nvPr>
            <p:ph type="sldImg"/>
          </p:nvPr>
        </p:nvSpPr>
        <p:spPr>
          <a:xfrm>
            <a:off x="1117600" y="698500"/>
            <a:ext cx="4646613" cy="3486150"/>
          </a:xfrm>
          <a:ln/>
        </p:spPr>
      </p:sp>
      <p:sp>
        <p:nvSpPr>
          <p:cNvPr id="144387" name="Rectangle 3"/>
          <p:cNvSpPr>
            <a:spLocks noGrp="1" noChangeArrowheads="1"/>
          </p:cNvSpPr>
          <p:nvPr>
            <p:ph type="body" idx="1"/>
          </p:nvPr>
        </p:nvSpPr>
        <p:spPr>
          <a:xfrm>
            <a:off x="916978" y="4416099"/>
            <a:ext cx="5047858" cy="4182457"/>
          </a:xfrm>
        </p:spPr>
        <p:txBody>
          <a:bodyPr/>
          <a:lstStyle/>
          <a:p>
            <a:r>
              <a:rPr lang="en-US" u="sng" dirty="0"/>
              <a:t>Recall</a:t>
            </a:r>
            <a:r>
              <a:rPr lang="en-US" dirty="0"/>
              <a:t>: Remembering or recognizing key facts, definitions, concepts, etc. </a:t>
            </a:r>
            <a:r>
              <a:rPr lang="en-US" u="sng" dirty="0"/>
              <a:t>Analysis</a:t>
            </a:r>
            <a:r>
              <a:rPr lang="en-US" dirty="0"/>
              <a:t>: Understanding relationships between the whole and its component parts and between cause and effect. More than rote repetition; instead it involves reflectively structuring knowledge in new ways. E.g. granulomas in </a:t>
            </a:r>
            <a:r>
              <a:rPr lang="en-US" dirty="0" err="1"/>
              <a:t>Chrons</a:t>
            </a:r>
            <a:r>
              <a:rPr lang="en-US" dirty="0"/>
              <a:t> but not ulcerative colitis</a:t>
            </a:r>
          </a:p>
          <a:p>
            <a:r>
              <a:rPr lang="en-US" u="sng" dirty="0"/>
              <a:t>Comparison</a:t>
            </a:r>
            <a:r>
              <a:rPr lang="en-US" dirty="0"/>
              <a:t>: Explaining how relationships are similar and how they are different. Comparisons may be either simple or complex. </a:t>
            </a:r>
            <a:r>
              <a:rPr lang="en-US" u="sng" dirty="0"/>
              <a:t>Inference</a:t>
            </a:r>
            <a:r>
              <a:rPr lang="en-US" dirty="0"/>
              <a:t>: Reasoning inductively or deductively. Asked to recognize or explain the evidence. Required to relate and integrate the information to come up with the generalization. </a:t>
            </a:r>
            <a:r>
              <a:rPr lang="en-US" u="sng" dirty="0"/>
              <a:t>Evaluation</a:t>
            </a:r>
            <a:r>
              <a:rPr lang="en-US" dirty="0"/>
              <a:t>: Expressing and defending an opinion. Judges quality, credibility, worth, or practicality using established criteria and explain how the criteria area met or not met.</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648B4D-E16F-4E7C-9A14-007561B1AEEE}" type="slidenum">
              <a:rPr lang="en-US"/>
              <a:pPr/>
              <a:t>15</a:t>
            </a:fld>
            <a:endParaRPr lang="en-US"/>
          </a:p>
        </p:txBody>
      </p:sp>
      <p:sp>
        <p:nvSpPr>
          <p:cNvPr id="146434" name="Rectangle 2"/>
          <p:cNvSpPr>
            <a:spLocks noGrp="1" noRot="1" noChangeAspect="1" noChangeArrowheads="1" noTextEdit="1"/>
          </p:cNvSpPr>
          <p:nvPr>
            <p:ph type="sldImg"/>
          </p:nvPr>
        </p:nvSpPr>
        <p:spPr>
          <a:xfrm>
            <a:off x="1117600" y="698500"/>
            <a:ext cx="4646613" cy="3486150"/>
          </a:xfrm>
          <a:ln/>
        </p:spPr>
      </p:sp>
      <p:sp>
        <p:nvSpPr>
          <p:cNvPr id="146435" name="Rectangle 3"/>
          <p:cNvSpPr>
            <a:spLocks noGrp="1" noChangeArrowheads="1"/>
          </p:cNvSpPr>
          <p:nvPr>
            <p:ph type="body" idx="1"/>
          </p:nvPr>
        </p:nvSpPr>
        <p:spPr>
          <a:xfrm>
            <a:off x="916978" y="4416099"/>
            <a:ext cx="5047858" cy="4182457"/>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4F228-765C-4B8D-8DF0-2BBAA09F24FC}" type="slidenum">
              <a:rPr lang="en-US"/>
              <a:pPr/>
              <a:t>16</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US" dirty="0" smtClean="0"/>
              <a:t>It</a:t>
            </a:r>
            <a:r>
              <a:rPr lang="en-US" baseline="0" dirty="0" smtClean="0"/>
              <a:t> depends on the situation.  </a:t>
            </a:r>
          </a:p>
          <a:p>
            <a:r>
              <a:rPr lang="en-US" dirty="0" smtClean="0"/>
              <a:t>Evaluation </a:t>
            </a:r>
            <a:r>
              <a:rPr lang="en-US" dirty="0"/>
              <a:t>uses all the </a:t>
            </a:r>
            <a:r>
              <a:rPr lang="en-US" dirty="0" smtClean="0"/>
              <a:t>others,</a:t>
            </a:r>
            <a:r>
              <a:rPr lang="en-US" baseline="0" dirty="0" smtClean="0"/>
              <a:t> but it may be too advanced for the stage of the student.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301FFE-3B0A-4856-9248-D9CDB28C8EF9}" type="slidenum">
              <a:rPr lang="en-US"/>
              <a:pPr/>
              <a:t>17</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B0845C-BD06-4628-AF4A-FF9099972CD4}" type="slidenum">
              <a:rPr lang="en-US"/>
              <a:pPr/>
              <a:t>19</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a:xfrm>
            <a:off x="916978" y="4414561"/>
            <a:ext cx="5047858" cy="4185532"/>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smtClean="0">
                <a:solidFill>
                  <a:schemeClr val="tx1"/>
                </a:solidFill>
                <a:latin typeface="Times New Roman" pitchFamily="18" charset="0"/>
                <a:ea typeface="+mn-ea"/>
                <a:cs typeface="Arial" charset="0"/>
              </a:rPr>
              <a:t>Writing Course and Clerkship Objectives</a:t>
            </a:r>
            <a:endParaRPr lang="en-US" sz="1200" kern="1200" smtClean="0">
              <a:solidFill>
                <a:schemeClr val="tx1"/>
              </a:solidFill>
              <a:latin typeface="Times New Roman" pitchFamily="18" charset="0"/>
              <a:ea typeface="+mn-ea"/>
              <a:cs typeface="Arial" charset="0"/>
            </a:endParaRPr>
          </a:p>
          <a:p>
            <a:r>
              <a:rPr lang="en-US" sz="1200" kern="1200" smtClean="0">
                <a:solidFill>
                  <a:schemeClr val="tx1"/>
                </a:solidFill>
                <a:latin typeface="Times New Roman" pitchFamily="18" charset="0"/>
                <a:ea typeface="+mn-ea"/>
                <a:cs typeface="Arial" charset="0"/>
              </a:rPr>
              <a:t>The purpose of this session is to teach participants about the relationship between learning objectives and test questions.   At the end of the session, the participants will be able to:</a:t>
            </a:r>
          </a:p>
          <a:p>
            <a:pPr lvl="0"/>
            <a:r>
              <a:rPr lang="en-US" sz="1200" kern="1200" smtClean="0">
                <a:solidFill>
                  <a:schemeClr val="tx1"/>
                </a:solidFill>
                <a:latin typeface="Times New Roman" pitchFamily="18" charset="0"/>
                <a:ea typeface="+mn-ea"/>
                <a:cs typeface="Arial" charset="0"/>
              </a:rPr>
              <a:t>Compose objectives that address specific levels of complexity in learning.</a:t>
            </a:r>
          </a:p>
          <a:p>
            <a:pPr lvl="0"/>
            <a:r>
              <a:rPr lang="en-US" sz="1200" kern="1200" smtClean="0">
                <a:solidFill>
                  <a:schemeClr val="tx1"/>
                </a:solidFill>
                <a:latin typeface="Times New Roman" pitchFamily="18" charset="0"/>
                <a:ea typeface="+mn-ea"/>
                <a:cs typeface="Arial" charset="0"/>
              </a:rPr>
              <a:t>Utilize available templates for easier objective writing</a:t>
            </a:r>
          </a:p>
          <a:p>
            <a:pPr lvl="0"/>
            <a:r>
              <a:rPr lang="en-US" sz="1200" kern="1200" smtClean="0">
                <a:solidFill>
                  <a:schemeClr val="tx1"/>
                </a:solidFill>
                <a:latin typeface="Times New Roman" pitchFamily="18" charset="0"/>
                <a:ea typeface="+mn-ea"/>
                <a:cs typeface="Arial" charset="0"/>
              </a:rPr>
              <a:t>Use objectives to write test questions.</a:t>
            </a:r>
          </a:p>
          <a:p>
            <a:r>
              <a:rPr lang="en-US" sz="1200" kern="1200" smtClean="0">
                <a:solidFill>
                  <a:schemeClr val="tx1"/>
                </a:solidFill>
                <a:latin typeface="Times New Roman" pitchFamily="18" charset="0"/>
                <a:ea typeface="+mn-ea"/>
                <a:cs typeface="Arial" charset="0"/>
              </a:rPr>
              <a:t>Note: This session will have a brief pre-class </a:t>
            </a:r>
            <a:r>
              <a:rPr lang="en-US" sz="1200" kern="1200" err="1" smtClean="0">
                <a:solidFill>
                  <a:schemeClr val="tx1"/>
                </a:solidFill>
                <a:latin typeface="Times New Roman" pitchFamily="18" charset="0"/>
                <a:ea typeface="+mn-ea"/>
                <a:cs typeface="Arial" charset="0"/>
              </a:rPr>
              <a:t>exercise</a:t>
            </a:r>
            <a:r>
              <a:rPr lang="en-US" err="1" smtClean="0"/>
              <a:t>Writing</a:t>
            </a:r>
            <a:r>
              <a:rPr lang="en-US" smtClean="0"/>
              <a:t> objectives is difficult because</a:t>
            </a:r>
            <a:r>
              <a:rPr lang="en-US" baseline="0" smtClean="0"/>
              <a:t> we usually start with someone else’s organization of content and we focus on content and not what it is used for.</a:t>
            </a:r>
            <a:endParaRPr lang="en-US"/>
          </a:p>
        </p:txBody>
      </p:sp>
      <p:sp>
        <p:nvSpPr>
          <p:cNvPr id="4" name="Slide Number Placeholder 3"/>
          <p:cNvSpPr>
            <a:spLocks noGrp="1"/>
          </p:cNvSpPr>
          <p:nvPr>
            <p:ph type="sldNum" sz="quarter" idx="10"/>
          </p:nvPr>
        </p:nvSpPr>
        <p:spPr/>
        <p:txBody>
          <a:bodyPr/>
          <a:lstStyle/>
          <a:p>
            <a:fld id="{31E492A1-ED16-442B-AACB-2EBC1DD4B42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22063"/>
            <a:fld id="{64E26063-4B62-4FFC-A420-8EE369AB8071}" type="slidenum">
              <a:rPr lang="en-US" smtClean="0"/>
              <a:pPr defTabSz="922063"/>
              <a:t>4</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baseline="0" dirty="0" smtClean="0"/>
              <a:t>Thinking and memory skills are what we evaluate on written tests.  We think that if students remember information that they can think with it.</a:t>
            </a:r>
          </a:p>
          <a:p>
            <a:pPr eaLnBrk="1" hangingPunct="1"/>
            <a:r>
              <a:rPr lang="en-US" baseline="0" dirty="0" smtClean="0"/>
              <a:t>Motor and sensory are also learned skills. </a:t>
            </a:r>
          </a:p>
          <a:p>
            <a:pPr eaLnBrk="1" hangingPunct="1"/>
            <a:r>
              <a:rPr lang="en-US" baseline="0" dirty="0" smtClean="0"/>
              <a:t>Active testing eventually becomes an exam, usually MCQ.  </a:t>
            </a:r>
          </a:p>
          <a:p>
            <a:pPr eaLnBrk="1" hangingPunct="1"/>
            <a:r>
              <a:rPr lang="en-US" baseline="0" dirty="0" smtClean="0"/>
              <a:t>The results of the exam become concrete experience.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mtClean="0"/>
              <a:t>We expect 100 on every exam</a:t>
            </a:r>
            <a:r>
              <a:rPr lang="en-US" baseline="0" smtClean="0"/>
              <a:t>.  </a:t>
            </a:r>
            <a:r>
              <a:rPr lang="en-US" baseline="0" dirty="0" smtClean="0"/>
              <a:t>How could they have not known that?  I told them about it, they should have learned it the way I told them and they would have gotten it right.  Experience shows that they didn’t make 100.  what does it mean?  Are they defective? Or, is my teaching defective?  My teaching is clear to me, therefore, they must be defective.</a:t>
            </a:r>
            <a:endParaRPr lang="en-US" dirty="0" smtClean="0"/>
          </a:p>
        </p:txBody>
      </p:sp>
      <p:sp>
        <p:nvSpPr>
          <p:cNvPr id="4" name="Slide Number Placeholder 3"/>
          <p:cNvSpPr>
            <a:spLocks noGrp="1"/>
          </p:cNvSpPr>
          <p:nvPr>
            <p:ph type="sldNum" sz="quarter" idx="10"/>
          </p:nvPr>
        </p:nvSpPr>
        <p:spPr/>
        <p:txBody>
          <a:bodyPr/>
          <a:lstStyle/>
          <a:p>
            <a:fld id="{31E492A1-ED16-442B-AACB-2EBC1DD4B42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does effective mean here?  Reliability and validity</a:t>
            </a:r>
            <a:endParaRPr lang="en-US" dirty="0"/>
          </a:p>
        </p:txBody>
      </p:sp>
      <p:sp>
        <p:nvSpPr>
          <p:cNvPr id="4" name="Slide Number Placeholder 3"/>
          <p:cNvSpPr>
            <a:spLocks noGrp="1"/>
          </p:cNvSpPr>
          <p:nvPr>
            <p:ph type="sldNum" sz="quarter" idx="10"/>
          </p:nvPr>
        </p:nvSpPr>
        <p:spPr/>
        <p:txBody>
          <a:bodyPr/>
          <a:lstStyle/>
          <a:p>
            <a:fld id="{31E492A1-ED16-442B-AACB-2EBC1DD4B42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31258-4593-46D0-A284-3B965CFC60D3}" type="slidenum">
              <a:rPr lang="en-US"/>
              <a:pPr/>
              <a:t>8</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3D3DAE-88E2-462B-A80D-4EF9BEE5A289}" type="slidenum">
              <a:rPr lang="en-US"/>
              <a:pPr/>
              <a:t>9</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US" dirty="0"/>
              <a:t>You might think this objective is OK </a:t>
            </a:r>
            <a:r>
              <a:rPr lang="en-US" dirty="0" smtClean="0"/>
              <a:t>because it </a:t>
            </a:r>
            <a:r>
              <a:rPr lang="en-US" dirty="0"/>
              <a:t>means something to you. </a:t>
            </a:r>
            <a:r>
              <a:rPr lang="en-US" dirty="0" smtClean="0"/>
              <a:t>But it is ambiguous.</a:t>
            </a:r>
            <a:endParaRPr lang="en-US" dirty="0"/>
          </a:p>
          <a:p>
            <a:r>
              <a:rPr lang="en-US" dirty="0"/>
              <a:t>It has to mean the same thing to everybody.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B8208-6EAF-4934-B353-F3601353DCE3}" type="slidenum">
              <a:rPr lang="en-US"/>
              <a:pPr/>
              <a:t>10</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a:t>These objectives allow you to be yourself; to exercise your own judgment.</a:t>
            </a:r>
          </a:p>
          <a:p>
            <a:r>
              <a:rPr lang="en-US"/>
              <a:t>These could still be made more specific but objectives can be stated at different levels of specificity depending on how you want to prepare the audience.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9845AC4E-DA4D-412F-A7BD-B14D76792042}" type="slidenum">
              <a:rPr lang="en-US">
                <a:cs typeface="Arial" charset="0"/>
              </a:rPr>
              <a:pPr/>
              <a:t>12</a:t>
            </a:fld>
            <a:endParaRPr lang="en-US">
              <a:cs typeface="Arial"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C7124-3A59-4669-8BBB-E5ADC33EA24F}"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EB3F3-C399-4395-8792-588B0D83547A}"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0C951-D67F-4CF9-8232-FEBF21A968AA}"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89848-93A4-4ED2-9673-47E884973FF3}"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7BB4D-F07D-4D33-A560-CC7CB3252940}"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06636-0335-4115-8702-7FD7704A871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8C7C6-61E9-4D43-9233-34019945254B}"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752774-34D7-4C0A-B3A7-D779657DA751}"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7BA65-1A91-40EC-9C16-D810055100C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3735D-79B4-4CC4-BBDC-070AFFC01BFB}"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A34A6-405D-412E-810E-03967B724EBD}"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C11A8-122D-41B2-83E3-0AB74269AC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spd="med">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0" y="304800"/>
            <a:ext cx="8915400" cy="6096000"/>
          </a:xfrm>
        </p:spPr>
        <p:txBody>
          <a:bodyPr/>
          <a:lstStyle/>
          <a:p>
            <a:pPr algn="ctr">
              <a:lnSpc>
                <a:spcPct val="90000"/>
              </a:lnSpc>
              <a:buFont typeface="Wingdings" pitchFamily="2" charset="2"/>
              <a:buNone/>
            </a:pPr>
            <a:r>
              <a:rPr lang="en-US" sz="3600" dirty="0" smtClean="0"/>
              <a:t>“The purpose of an educational institution is to lead the students, who initially believe the educational institution is there to educate them, to the realization that they must </a:t>
            </a:r>
            <a:r>
              <a:rPr lang="en-US" sz="3600" u="sng" dirty="0" smtClean="0"/>
              <a:t>educate themselves</a:t>
            </a:r>
            <a:r>
              <a:rPr lang="en-US" sz="3600" dirty="0" smtClean="0"/>
              <a:t>.”</a:t>
            </a:r>
          </a:p>
          <a:p>
            <a:pPr algn="ctr">
              <a:lnSpc>
                <a:spcPct val="90000"/>
              </a:lnSpc>
              <a:buFont typeface="Wingdings" pitchFamily="2" charset="2"/>
              <a:buNone/>
            </a:pPr>
            <a:endParaRPr lang="en-US" sz="3400" dirty="0" smtClean="0"/>
          </a:p>
          <a:p>
            <a:pPr algn="ctr">
              <a:lnSpc>
                <a:spcPct val="90000"/>
              </a:lnSpc>
              <a:buFont typeface="Wingdings" pitchFamily="2" charset="2"/>
              <a:buNone/>
            </a:pPr>
            <a:r>
              <a:rPr lang="en-US" sz="3400" dirty="0" smtClean="0"/>
              <a:t>“They must …learn how to learn [</a:t>
            </a:r>
            <a:r>
              <a:rPr lang="en-US" sz="3400" i="1" dirty="0" smtClean="0"/>
              <a:t>integratively</a:t>
            </a:r>
            <a:r>
              <a:rPr lang="en-US" sz="3400" dirty="0" smtClean="0"/>
              <a:t>]…”</a:t>
            </a:r>
          </a:p>
          <a:p>
            <a:pPr algn="ctr">
              <a:lnSpc>
                <a:spcPct val="90000"/>
              </a:lnSpc>
              <a:buFont typeface="Wingdings" pitchFamily="2" charset="2"/>
              <a:buNone/>
            </a:pPr>
            <a:endParaRPr lang="en-US" sz="1700" dirty="0" smtClean="0"/>
          </a:p>
          <a:p>
            <a:pPr algn="r">
              <a:lnSpc>
                <a:spcPct val="90000"/>
              </a:lnSpc>
              <a:buFont typeface="Wingdings" pitchFamily="2" charset="2"/>
              <a:buNone/>
            </a:pPr>
            <a:r>
              <a:rPr lang="en-US" sz="2100" dirty="0" smtClean="0"/>
              <a:t>From Willis Hurst, MD, Medscape</a:t>
            </a:r>
          </a:p>
          <a:p>
            <a:pPr algn="r">
              <a:lnSpc>
                <a:spcPct val="90000"/>
              </a:lnSpc>
              <a:buFont typeface="Wingdings" pitchFamily="2" charset="2"/>
              <a:buNone/>
            </a:pPr>
            <a:r>
              <a:rPr lang="en-US" sz="2100" dirty="0" smtClean="0"/>
              <a:t>[</a:t>
            </a:r>
            <a:r>
              <a:rPr lang="en-US" sz="2100" i="1" dirty="0" smtClean="0"/>
              <a:t>and Pelley</a:t>
            </a:r>
            <a:r>
              <a:rPr lang="en-US" sz="2100" dirty="0" smtClean="0"/>
              <a:t>]</a:t>
            </a:r>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0"/>
            <a:ext cx="8229600" cy="1371600"/>
          </a:xfrm>
        </p:spPr>
        <p:txBody>
          <a:bodyPr/>
          <a:lstStyle/>
          <a:p>
            <a:pPr algn="ctr"/>
            <a:r>
              <a:rPr lang="en-US" dirty="0"/>
              <a:t>Better </a:t>
            </a:r>
            <a:r>
              <a:rPr lang="en-US" dirty="0" smtClean="0"/>
              <a:t>Learning Objective</a:t>
            </a:r>
            <a:endParaRPr lang="en-US" dirty="0"/>
          </a:p>
        </p:txBody>
      </p:sp>
      <p:sp>
        <p:nvSpPr>
          <p:cNvPr id="140291" name="Rectangle 3"/>
          <p:cNvSpPr>
            <a:spLocks noGrp="1" noChangeArrowheads="1"/>
          </p:cNvSpPr>
          <p:nvPr>
            <p:ph idx="1"/>
          </p:nvPr>
        </p:nvSpPr>
        <p:spPr>
          <a:xfrm>
            <a:off x="381000" y="1600200"/>
            <a:ext cx="8534400" cy="4724400"/>
          </a:xfrm>
        </p:spPr>
        <p:txBody>
          <a:bodyPr/>
          <a:lstStyle/>
          <a:p>
            <a:pPr>
              <a:buFont typeface="Wingdings" pitchFamily="2" charset="2"/>
              <a:buNone/>
            </a:pPr>
            <a:r>
              <a:rPr lang="en-US"/>
              <a:t>For a given </a:t>
            </a:r>
            <a:r>
              <a:rPr lang="en-US" smtClean="0"/>
              <a:t>topic, </a:t>
            </a:r>
            <a:r>
              <a:rPr lang="en-US"/>
              <a:t>participants will be able to…</a:t>
            </a:r>
          </a:p>
          <a:p>
            <a:r>
              <a:rPr lang="en-US"/>
              <a:t>determine the appropriate </a:t>
            </a:r>
            <a:r>
              <a:rPr lang="en-US" u="sng"/>
              <a:t>content</a:t>
            </a:r>
            <a:r>
              <a:rPr lang="en-US"/>
              <a:t> to be learned.</a:t>
            </a:r>
          </a:p>
          <a:p>
            <a:r>
              <a:rPr lang="en-US"/>
              <a:t>determine the appropriate level of </a:t>
            </a:r>
            <a:r>
              <a:rPr lang="en-US" u="sng"/>
              <a:t>complexity</a:t>
            </a:r>
            <a:r>
              <a:rPr lang="en-US"/>
              <a:t> to be learned.</a:t>
            </a:r>
          </a:p>
          <a:p>
            <a:r>
              <a:rPr lang="en-US"/>
              <a:t>compose a written objective that </a:t>
            </a:r>
            <a:r>
              <a:rPr lang="en-US" u="sng"/>
              <a:t>specifies</a:t>
            </a:r>
            <a:r>
              <a:rPr lang="en-US"/>
              <a:t> a mental or physical </a:t>
            </a:r>
            <a:r>
              <a:rPr lang="en-US" u="sng"/>
              <a:t>behavior</a:t>
            </a:r>
            <a:r>
              <a:rPr lang="en-US"/>
              <a:t>.</a:t>
            </a: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57200" y="228600"/>
            <a:ext cx="8229600" cy="1524000"/>
          </a:xfrm>
        </p:spPr>
        <p:txBody>
          <a:bodyPr>
            <a:normAutofit/>
          </a:bodyPr>
          <a:lstStyle/>
          <a:p>
            <a:pPr algn="ctr"/>
            <a:r>
              <a:rPr lang="en-US"/>
              <a:t>Restated As </a:t>
            </a:r>
            <a:r>
              <a:rPr lang="en-US" smtClean="0"/>
              <a:t>Essay Questions – “Learning Objectives”</a:t>
            </a:r>
            <a:endParaRPr lang="en-US"/>
          </a:p>
        </p:txBody>
      </p:sp>
      <p:sp>
        <p:nvSpPr>
          <p:cNvPr id="185347" name="Rectangle 3"/>
          <p:cNvSpPr>
            <a:spLocks noGrp="1" noChangeArrowheads="1"/>
          </p:cNvSpPr>
          <p:nvPr>
            <p:ph idx="1"/>
          </p:nvPr>
        </p:nvSpPr>
        <p:spPr>
          <a:xfrm>
            <a:off x="381000" y="1981200"/>
            <a:ext cx="8229600" cy="4221163"/>
          </a:xfrm>
        </p:spPr>
        <p:txBody>
          <a:bodyPr/>
          <a:lstStyle/>
          <a:p>
            <a:pPr>
              <a:buFont typeface="Wingdings" pitchFamily="2" charset="2"/>
              <a:buNone/>
            </a:pPr>
            <a:r>
              <a:rPr lang="en-US"/>
              <a:t>For a given </a:t>
            </a:r>
            <a:r>
              <a:rPr lang="en-US" smtClean="0"/>
              <a:t>topic…</a:t>
            </a:r>
            <a:endParaRPr lang="en-US"/>
          </a:p>
          <a:p>
            <a:r>
              <a:rPr lang="en-US"/>
              <a:t>describe the appropriate </a:t>
            </a:r>
            <a:r>
              <a:rPr lang="en-US" u="sng"/>
              <a:t>content</a:t>
            </a:r>
            <a:r>
              <a:rPr lang="en-US"/>
              <a:t> to be learned.</a:t>
            </a:r>
          </a:p>
          <a:p>
            <a:r>
              <a:rPr lang="en-US"/>
              <a:t>describe the appropriate level of </a:t>
            </a:r>
            <a:r>
              <a:rPr lang="en-US" u="sng"/>
              <a:t>complexity</a:t>
            </a:r>
            <a:r>
              <a:rPr lang="en-US"/>
              <a:t> to be learned.</a:t>
            </a:r>
          </a:p>
          <a:p>
            <a:r>
              <a:rPr lang="en-US"/>
              <a:t>compose a written objective that </a:t>
            </a:r>
            <a:r>
              <a:rPr lang="en-US" u="sng"/>
              <a:t>specifies</a:t>
            </a:r>
            <a:r>
              <a:rPr lang="en-US"/>
              <a:t> a mental or physical </a:t>
            </a:r>
            <a:r>
              <a:rPr lang="en-US" u="sng"/>
              <a:t>behavior</a:t>
            </a:r>
            <a:r>
              <a:rPr lang="en-US"/>
              <a:t>.</a:t>
            </a:r>
          </a:p>
          <a:p>
            <a:endParaRPr lang="en-US"/>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0" y="152400"/>
            <a:ext cx="9144000" cy="1219200"/>
          </a:xfrm>
        </p:spPr>
        <p:txBody>
          <a:bodyPr>
            <a:normAutofit/>
          </a:bodyPr>
          <a:lstStyle/>
          <a:p>
            <a:pPr>
              <a:defRPr/>
            </a:pPr>
            <a:r>
              <a:rPr lang="en-US" sz="4000" smtClean="0"/>
              <a:t>GRIPE Objectives – Sample </a:t>
            </a:r>
            <a:endParaRPr lang="en-US" sz="2800" smtClean="0"/>
          </a:p>
        </p:txBody>
      </p:sp>
      <p:sp>
        <p:nvSpPr>
          <p:cNvPr id="545795" name="Rectangle 3"/>
          <p:cNvSpPr>
            <a:spLocks noGrp="1" noChangeArrowheads="1"/>
          </p:cNvSpPr>
          <p:nvPr>
            <p:ph idx="1"/>
          </p:nvPr>
        </p:nvSpPr>
        <p:spPr>
          <a:xfrm>
            <a:off x="609600" y="1295400"/>
            <a:ext cx="8534400" cy="5562600"/>
          </a:xfrm>
        </p:spPr>
        <p:txBody>
          <a:bodyPr>
            <a:normAutofit/>
          </a:bodyPr>
          <a:lstStyle/>
          <a:p>
            <a:pPr marL="609600" indent="-609600" eaLnBrk="1" hangingPunct="1">
              <a:lnSpc>
                <a:spcPct val="90000"/>
              </a:lnSpc>
              <a:buFont typeface="Wingdings" pitchFamily="2" charset="2"/>
              <a:buNone/>
              <a:defRPr/>
            </a:pPr>
            <a:r>
              <a:rPr lang="en-US" dirty="0" smtClean="0"/>
              <a:t>Compare: coagulative necrosis; liquefactive necrosis; gangrenous necrosis; caseous necrosis; fat necrosis; fibrinoid necrosis; and apoptosis in terms of: </a:t>
            </a:r>
          </a:p>
          <a:p>
            <a:pPr marL="609600" indent="-609600" eaLnBrk="1" hangingPunct="1">
              <a:lnSpc>
                <a:spcPct val="90000"/>
              </a:lnSpc>
              <a:buFont typeface="Wingdings" pitchFamily="2" charset="2"/>
              <a:buAutoNum type="arabicPeriod"/>
              <a:defRPr/>
            </a:pPr>
            <a:r>
              <a:rPr lang="en-US" dirty="0" smtClean="0"/>
              <a:t>common sites or tissues involved and reasons for this </a:t>
            </a:r>
          </a:p>
          <a:p>
            <a:pPr marL="609600" indent="-609600" eaLnBrk="1" hangingPunct="1">
              <a:lnSpc>
                <a:spcPct val="90000"/>
              </a:lnSpc>
              <a:buFont typeface="Wingdings" pitchFamily="2" charset="2"/>
              <a:buAutoNum type="arabicPeriod"/>
              <a:defRPr/>
            </a:pPr>
            <a:r>
              <a:rPr lang="en-US" dirty="0" smtClean="0"/>
              <a:t>common causes or causative mechanisms </a:t>
            </a:r>
          </a:p>
          <a:p>
            <a:pPr marL="609600" indent="-609600" eaLnBrk="1" hangingPunct="1">
              <a:lnSpc>
                <a:spcPct val="90000"/>
              </a:lnSpc>
              <a:buFont typeface="Wingdings" pitchFamily="2" charset="2"/>
              <a:buAutoNum type="arabicPeriod"/>
              <a:defRPr/>
            </a:pPr>
            <a:r>
              <a:rPr lang="en-US" dirty="0" smtClean="0"/>
              <a:t>gross and microscopic appearance </a:t>
            </a:r>
          </a:p>
          <a:p>
            <a:pPr marL="609600" indent="-609600" eaLnBrk="1" hangingPunct="1">
              <a:lnSpc>
                <a:spcPct val="90000"/>
              </a:lnSpc>
              <a:buFont typeface="Wingdings" pitchFamily="2" charset="2"/>
              <a:buAutoNum type="arabicPeriod"/>
              <a:defRPr/>
            </a:pPr>
            <a:r>
              <a:rPr lang="en-US" dirty="0" smtClean="0"/>
              <a:t>types and extent of healing </a:t>
            </a:r>
          </a:p>
          <a:p>
            <a:pPr marL="609600" indent="-609600" eaLnBrk="1" hangingPunct="1">
              <a:lnSpc>
                <a:spcPct val="90000"/>
              </a:lnSpc>
              <a:buFont typeface="Wingdings" pitchFamily="2" charset="2"/>
              <a:buAutoNum type="arabicPeriod"/>
              <a:defRPr/>
            </a:pPr>
            <a:endParaRPr lang="en-US" dirty="0" smtClean="0"/>
          </a:p>
          <a:p>
            <a:pPr marL="609600" indent="-609600" eaLnBrk="1" hangingPunct="1">
              <a:lnSpc>
                <a:spcPct val="90000"/>
              </a:lnSpc>
              <a:buNone/>
              <a:defRPr/>
            </a:pPr>
            <a:r>
              <a:rPr lang="en-US" sz="2400" dirty="0" smtClean="0"/>
              <a:t>(GRIPE = Group for Research in Pathology Education)</a:t>
            </a:r>
          </a:p>
        </p:txBody>
      </p:sp>
      <p:sp>
        <p:nvSpPr>
          <p:cNvPr id="4" name="Slide Number Placeholder 5"/>
          <p:cNvSpPr>
            <a:spLocks noGrp="1"/>
          </p:cNvSpPr>
          <p:nvPr>
            <p:ph type="sldNum" sz="quarter" idx="12"/>
          </p:nvPr>
        </p:nvSpPr>
        <p:spPr/>
        <p:txBody>
          <a:bodyPr/>
          <a:lstStyle/>
          <a:p>
            <a:pPr>
              <a:defRPr/>
            </a:pPr>
            <a:fld id="{62DC05CD-4DF3-4F76-8D56-F389D4D29400}" type="slidenum">
              <a:rPr lang="en-US"/>
              <a:pPr>
                <a:defRPr/>
              </a:pPr>
              <a:t>12</a:t>
            </a:fld>
            <a:endParaRPr lang="en-US"/>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0"/>
            <a:ext cx="8229600" cy="1676400"/>
          </a:xfrm>
        </p:spPr>
        <p:txBody>
          <a:bodyPr/>
          <a:lstStyle/>
          <a:p>
            <a:r>
              <a:rPr lang="en-US"/>
              <a:t>Learning Objectives Produce Teaching Objectives</a:t>
            </a:r>
          </a:p>
        </p:txBody>
      </p:sp>
      <p:sp>
        <p:nvSpPr>
          <p:cNvPr id="141315" name="Rectangle 3"/>
          <p:cNvSpPr>
            <a:spLocks noGrp="1" noChangeArrowheads="1"/>
          </p:cNvSpPr>
          <p:nvPr>
            <p:ph idx="1"/>
          </p:nvPr>
        </p:nvSpPr>
        <p:spPr>
          <a:xfrm>
            <a:off x="381000" y="1828800"/>
            <a:ext cx="8382000" cy="4648200"/>
          </a:xfrm>
        </p:spPr>
        <p:txBody>
          <a:bodyPr/>
          <a:lstStyle/>
          <a:p>
            <a:r>
              <a:rPr lang="en-US" dirty="0"/>
              <a:t>If you think about the </a:t>
            </a:r>
            <a:r>
              <a:rPr lang="en-US" dirty="0" smtClean="0"/>
              <a:t>outcome (learning objectives), the </a:t>
            </a:r>
            <a:r>
              <a:rPr lang="en-US" dirty="0"/>
              <a:t>teaching process will automatically follow.</a:t>
            </a:r>
          </a:p>
          <a:p>
            <a:r>
              <a:rPr lang="en-US" dirty="0" smtClean="0"/>
              <a:t>Learning </a:t>
            </a:r>
            <a:r>
              <a:rPr lang="en-US" dirty="0"/>
              <a:t>objectives help us</a:t>
            </a:r>
          </a:p>
          <a:p>
            <a:pPr lvl="1"/>
            <a:r>
              <a:rPr lang="en-US" dirty="0"/>
              <a:t>teach “thinking.”</a:t>
            </a:r>
          </a:p>
          <a:p>
            <a:pPr lvl="1"/>
            <a:r>
              <a:rPr lang="en-US" dirty="0"/>
              <a:t>write better test questions.</a:t>
            </a: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0"/>
            <a:ext cx="9144000" cy="1143000"/>
          </a:xfrm>
        </p:spPr>
        <p:txBody>
          <a:bodyPr/>
          <a:lstStyle/>
          <a:p>
            <a:pPr>
              <a:lnSpc>
                <a:spcPct val="80000"/>
              </a:lnSpc>
            </a:pPr>
            <a:r>
              <a:rPr lang="en-US"/>
              <a:t>Levels Of </a:t>
            </a:r>
            <a:r>
              <a:rPr lang="en-US" smtClean="0"/>
              <a:t>Learning (Complexity)</a:t>
            </a:r>
            <a:endParaRPr lang="en-US"/>
          </a:p>
        </p:txBody>
      </p:sp>
      <p:sp>
        <p:nvSpPr>
          <p:cNvPr id="143363" name="Rectangle 3"/>
          <p:cNvSpPr>
            <a:spLocks noGrp="1" noChangeArrowheads="1"/>
          </p:cNvSpPr>
          <p:nvPr>
            <p:ph idx="1"/>
          </p:nvPr>
        </p:nvSpPr>
        <p:spPr>
          <a:xfrm>
            <a:off x="0" y="1219200"/>
            <a:ext cx="9144000" cy="5638800"/>
          </a:xfrm>
        </p:spPr>
        <p:txBody>
          <a:bodyPr>
            <a:normAutofit/>
          </a:bodyPr>
          <a:lstStyle/>
          <a:p>
            <a:pPr>
              <a:spcBef>
                <a:spcPct val="30000"/>
              </a:spcBef>
              <a:buFont typeface="Wingdings" pitchFamily="2" charset="2"/>
              <a:buNone/>
            </a:pPr>
            <a:r>
              <a:rPr lang="en-US" sz="3600" u="sng">
                <a:effectLst/>
              </a:rPr>
              <a:t>Memorization skills</a:t>
            </a:r>
          </a:p>
          <a:p>
            <a:pPr>
              <a:spcBef>
                <a:spcPct val="30000"/>
              </a:spcBef>
            </a:pPr>
            <a:r>
              <a:rPr lang="en-US" sz="2800"/>
              <a:t>Recall (linear thinking) – “Just the facts ma’am”</a:t>
            </a:r>
          </a:p>
          <a:p>
            <a:pPr>
              <a:spcBef>
                <a:spcPct val="30000"/>
              </a:spcBef>
              <a:buFont typeface="Wingdings" pitchFamily="2" charset="2"/>
              <a:buNone/>
            </a:pPr>
            <a:r>
              <a:rPr lang="en-US" sz="3600" u="sng" smtClean="0">
                <a:effectLst/>
              </a:rPr>
              <a:t>HOTS (Higher Order Thinking Skills)</a:t>
            </a:r>
            <a:endParaRPr lang="en-US" sz="3600" u="sng">
              <a:effectLst/>
            </a:endParaRPr>
          </a:p>
          <a:p>
            <a:pPr>
              <a:spcBef>
                <a:spcPct val="30000"/>
              </a:spcBef>
            </a:pPr>
            <a:r>
              <a:rPr lang="en-US" sz="2800"/>
              <a:t>Analysis (grouping, indexing) – How are facts grouped into patterns?</a:t>
            </a:r>
          </a:p>
          <a:p>
            <a:pPr>
              <a:spcBef>
                <a:spcPct val="30000"/>
              </a:spcBef>
            </a:pPr>
            <a:r>
              <a:rPr lang="en-US" sz="2800"/>
              <a:t>Comparison (patterns) – How are patterns related?</a:t>
            </a:r>
          </a:p>
          <a:p>
            <a:pPr>
              <a:spcBef>
                <a:spcPct val="30000"/>
              </a:spcBef>
            </a:pPr>
            <a:r>
              <a:rPr lang="en-US" sz="2800"/>
              <a:t>Inference (concluding) – What is deduced? [diagnosis]</a:t>
            </a:r>
          </a:p>
          <a:p>
            <a:r>
              <a:rPr lang="en-US" sz="2800"/>
              <a:t>Evaluation (future vision) – What is predicted? [clinical treatment and management]</a:t>
            </a: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152400"/>
            <a:ext cx="9144000" cy="838200"/>
          </a:xfrm>
        </p:spPr>
        <p:txBody>
          <a:bodyPr/>
          <a:lstStyle/>
          <a:p>
            <a:pPr>
              <a:lnSpc>
                <a:spcPct val="80000"/>
              </a:lnSpc>
            </a:pPr>
            <a:r>
              <a:rPr lang="en-US" smtClean="0"/>
              <a:t>Learning Objective Examples</a:t>
            </a:r>
            <a:endParaRPr lang="en-US"/>
          </a:p>
        </p:txBody>
      </p:sp>
      <p:sp>
        <p:nvSpPr>
          <p:cNvPr id="145411" name="Rectangle 3"/>
          <p:cNvSpPr>
            <a:spLocks noGrp="1" noChangeArrowheads="1"/>
          </p:cNvSpPr>
          <p:nvPr>
            <p:ph idx="1"/>
          </p:nvPr>
        </p:nvSpPr>
        <p:spPr>
          <a:xfrm>
            <a:off x="0" y="1219200"/>
            <a:ext cx="8839200" cy="5410200"/>
          </a:xfrm>
        </p:spPr>
        <p:txBody>
          <a:bodyPr/>
          <a:lstStyle/>
          <a:p>
            <a:pPr>
              <a:lnSpc>
                <a:spcPct val="90000"/>
              </a:lnSpc>
              <a:spcBef>
                <a:spcPct val="30000"/>
              </a:spcBef>
            </a:pPr>
            <a:r>
              <a:rPr lang="en-US" u="sng" dirty="0"/>
              <a:t>Recall</a:t>
            </a:r>
            <a:r>
              <a:rPr lang="en-US" dirty="0"/>
              <a:t> – Define hyperglycemia, ketoacidosis, glycosylation</a:t>
            </a:r>
          </a:p>
          <a:p>
            <a:pPr>
              <a:lnSpc>
                <a:spcPct val="90000"/>
              </a:lnSpc>
              <a:spcBef>
                <a:spcPct val="30000"/>
              </a:spcBef>
            </a:pPr>
            <a:r>
              <a:rPr lang="en-US" u="sng" dirty="0"/>
              <a:t>Analysis</a:t>
            </a:r>
            <a:r>
              <a:rPr lang="en-US" dirty="0"/>
              <a:t> – Give the characteristics of type 1 diabetes.</a:t>
            </a:r>
          </a:p>
          <a:p>
            <a:pPr>
              <a:lnSpc>
                <a:spcPct val="90000"/>
              </a:lnSpc>
              <a:spcBef>
                <a:spcPct val="30000"/>
              </a:spcBef>
            </a:pPr>
            <a:r>
              <a:rPr lang="en-US" u="sng" dirty="0"/>
              <a:t>Comparison</a:t>
            </a:r>
            <a:r>
              <a:rPr lang="en-US" dirty="0"/>
              <a:t> – Explain how type 1 and type 2 diabetes are both similar and different.</a:t>
            </a:r>
          </a:p>
          <a:p>
            <a:pPr>
              <a:lnSpc>
                <a:spcPct val="90000"/>
              </a:lnSpc>
              <a:spcBef>
                <a:spcPct val="30000"/>
              </a:spcBef>
            </a:pPr>
            <a:r>
              <a:rPr lang="en-US" u="sng" dirty="0"/>
              <a:t>Inference</a:t>
            </a:r>
            <a:r>
              <a:rPr lang="en-US" dirty="0"/>
              <a:t> – Explain your diagnosis of type 2 diabetes.</a:t>
            </a:r>
          </a:p>
          <a:p>
            <a:pPr>
              <a:lnSpc>
                <a:spcPct val="90000"/>
              </a:lnSpc>
            </a:pPr>
            <a:r>
              <a:rPr lang="en-US" u="sng" dirty="0"/>
              <a:t>Evaluation</a:t>
            </a:r>
            <a:r>
              <a:rPr lang="en-US" dirty="0"/>
              <a:t> – Justify a treatment plan for a type 2 diabetic.</a:t>
            </a: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a:bodyPr>
          <a:lstStyle/>
          <a:p>
            <a:r>
              <a:rPr lang="en-US" smtClean="0"/>
              <a:t>Pre-frontal Pause</a:t>
            </a:r>
            <a:endParaRPr lang="en-US"/>
          </a:p>
        </p:txBody>
      </p:sp>
      <p:sp>
        <p:nvSpPr>
          <p:cNvPr id="161795" name="Rectangle 3"/>
          <p:cNvSpPr>
            <a:spLocks noGrp="1" noChangeArrowheads="1"/>
          </p:cNvSpPr>
          <p:nvPr>
            <p:ph idx="1"/>
          </p:nvPr>
        </p:nvSpPr>
        <p:spPr>
          <a:xfrm>
            <a:off x="457200" y="2057400"/>
            <a:ext cx="8229600" cy="4267200"/>
          </a:xfrm>
        </p:spPr>
        <p:txBody>
          <a:bodyPr>
            <a:normAutofit/>
          </a:bodyPr>
          <a:lstStyle/>
          <a:p>
            <a:r>
              <a:rPr lang="en-US" dirty="0" smtClean="0"/>
              <a:t>Which level is most important?</a:t>
            </a:r>
            <a:endParaRPr lang="en-US" dirty="0" smtClean="0">
              <a:solidFill>
                <a:schemeClr val="tx2"/>
              </a:solidFill>
              <a:effectLst/>
            </a:endParaRPr>
          </a:p>
          <a:p>
            <a:pPr lvl="1"/>
            <a:r>
              <a:rPr lang="en-US" dirty="0" smtClean="0">
                <a:solidFill>
                  <a:schemeClr val="tx2"/>
                </a:solidFill>
                <a:effectLst/>
              </a:rPr>
              <a:t>Recall</a:t>
            </a:r>
          </a:p>
          <a:p>
            <a:pPr lvl="1"/>
            <a:r>
              <a:rPr lang="en-US" dirty="0" smtClean="0">
                <a:solidFill>
                  <a:schemeClr val="tx2"/>
                </a:solidFill>
              </a:rPr>
              <a:t>Analysis</a:t>
            </a:r>
          </a:p>
          <a:p>
            <a:pPr lvl="1"/>
            <a:r>
              <a:rPr lang="en-US" dirty="0" smtClean="0">
                <a:solidFill>
                  <a:schemeClr val="tx2"/>
                </a:solidFill>
              </a:rPr>
              <a:t>Comparison</a:t>
            </a:r>
          </a:p>
          <a:p>
            <a:pPr lvl="1"/>
            <a:r>
              <a:rPr lang="en-US" dirty="0" smtClean="0">
                <a:solidFill>
                  <a:schemeClr val="tx2"/>
                </a:solidFill>
              </a:rPr>
              <a:t>Inference</a:t>
            </a:r>
            <a:endParaRPr lang="en-US" dirty="0">
              <a:effectLst/>
            </a:endParaRPr>
          </a:p>
          <a:p>
            <a:pPr lvl="1">
              <a:spcBef>
                <a:spcPct val="30000"/>
              </a:spcBef>
            </a:pPr>
            <a:r>
              <a:rPr lang="en-US" dirty="0" smtClean="0">
                <a:solidFill>
                  <a:schemeClr val="tx2"/>
                </a:solidFill>
                <a:effectLst/>
              </a:rPr>
              <a:t>Evaluation</a:t>
            </a:r>
          </a:p>
          <a:p>
            <a:pPr>
              <a:spcBef>
                <a:spcPct val="30000"/>
              </a:spcBef>
            </a:pPr>
            <a:r>
              <a:rPr lang="en-US" dirty="0" smtClean="0">
                <a:solidFill>
                  <a:schemeClr val="tx2"/>
                </a:solidFill>
              </a:rPr>
              <a:t>Talk with a neighbor for 1 minute to decide.</a:t>
            </a:r>
            <a:endParaRPr lang="en-US" dirty="0">
              <a:solidFill>
                <a:schemeClr val="tx2"/>
              </a:solidFill>
              <a:effectLst/>
            </a:endParaRP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457200" y="639763"/>
            <a:ext cx="7813675" cy="777875"/>
          </a:xfrm>
        </p:spPr>
        <p:txBody>
          <a:bodyPr/>
          <a:lstStyle/>
          <a:p>
            <a:r>
              <a:rPr lang="en-US"/>
              <a:t>Recall </a:t>
            </a:r>
            <a:r>
              <a:rPr lang="en-US" smtClean="0"/>
              <a:t>Level Objectives</a:t>
            </a:r>
            <a:endParaRPr lang="en-US"/>
          </a:p>
        </p:txBody>
      </p:sp>
      <p:sp>
        <p:nvSpPr>
          <p:cNvPr id="189443" name="Rectangle 3"/>
          <p:cNvSpPr>
            <a:spLocks noGrp="1" noChangeArrowheads="1"/>
          </p:cNvSpPr>
          <p:nvPr>
            <p:ph idx="1"/>
          </p:nvPr>
        </p:nvSpPr>
        <p:spPr>
          <a:xfrm>
            <a:off x="381000" y="2133600"/>
            <a:ext cx="8305800" cy="3352800"/>
          </a:xfrm>
        </p:spPr>
        <p:txBody>
          <a:bodyPr/>
          <a:lstStyle/>
          <a:p>
            <a:r>
              <a:rPr lang="en-US"/>
              <a:t>List the ________ .</a:t>
            </a:r>
          </a:p>
          <a:p>
            <a:r>
              <a:rPr lang="en-US"/>
              <a:t>Describe ________.</a:t>
            </a:r>
          </a:p>
          <a:p>
            <a:r>
              <a:rPr lang="en-US"/>
              <a:t>Define the term ________.</a:t>
            </a:r>
          </a:p>
          <a:p>
            <a:r>
              <a:rPr lang="en-US"/>
              <a:t>Name ________.</a:t>
            </a: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HOTS </a:t>
            </a:r>
            <a:r>
              <a:rPr lang="en-US" smtClean="0"/>
              <a:t>Objectives</a:t>
            </a:r>
            <a:endParaRPr lang="en-US"/>
          </a:p>
        </p:txBody>
      </p:sp>
      <p:sp>
        <p:nvSpPr>
          <p:cNvPr id="159747" name="Rectangle 3"/>
          <p:cNvSpPr>
            <a:spLocks noGrp="1" noChangeArrowheads="1"/>
          </p:cNvSpPr>
          <p:nvPr>
            <p:ph idx="1"/>
          </p:nvPr>
        </p:nvSpPr>
        <p:spPr>
          <a:xfrm>
            <a:off x="457200" y="1600200"/>
            <a:ext cx="8534400" cy="4953000"/>
          </a:xfrm>
        </p:spPr>
        <p:txBody>
          <a:bodyPr/>
          <a:lstStyle/>
          <a:p>
            <a:r>
              <a:rPr lang="en-US" dirty="0"/>
              <a:t>Explain how the conclusions are supported by the </a:t>
            </a:r>
            <a:r>
              <a:rPr lang="en-US" dirty="0" smtClean="0"/>
              <a:t>data/facts/evidence</a:t>
            </a:r>
            <a:r>
              <a:rPr lang="en-US" dirty="0"/>
              <a:t>.</a:t>
            </a:r>
          </a:p>
          <a:p>
            <a:r>
              <a:rPr lang="en-US" dirty="0"/>
              <a:t>Compare (</a:t>
            </a:r>
            <a:r>
              <a:rPr lang="en-US" i="1" dirty="0"/>
              <a:t>symptoms</a:t>
            </a:r>
            <a:r>
              <a:rPr lang="en-US" dirty="0"/>
              <a:t>) before and after (</a:t>
            </a:r>
            <a:r>
              <a:rPr lang="en-US" i="1" dirty="0"/>
              <a:t>procedure</a:t>
            </a:r>
            <a:r>
              <a:rPr lang="en-US" dirty="0"/>
              <a:t>) . </a:t>
            </a:r>
          </a:p>
          <a:p>
            <a:r>
              <a:rPr lang="en-US" dirty="0"/>
              <a:t>Classify ________ according to ________ .</a:t>
            </a:r>
          </a:p>
          <a:p>
            <a:r>
              <a:rPr lang="en-US" dirty="0"/>
              <a:t>Distinguish ________ from ________.</a:t>
            </a:r>
          </a:p>
          <a:p>
            <a:r>
              <a:rPr lang="en-US" dirty="0"/>
              <a:t>Explain how ________ works.</a:t>
            </a:r>
          </a:p>
          <a:p>
            <a:r>
              <a:rPr lang="en-US" dirty="0"/>
              <a:t>Predict what will happen if (</a:t>
            </a:r>
            <a:r>
              <a:rPr lang="en-US" i="1" dirty="0"/>
              <a:t>treatment</a:t>
            </a:r>
            <a:r>
              <a:rPr lang="en-US" dirty="0"/>
              <a:t>).</a:t>
            </a: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457200" y="277813"/>
            <a:ext cx="8229600" cy="1703387"/>
          </a:xfrm>
        </p:spPr>
        <p:txBody>
          <a:bodyPr/>
          <a:lstStyle/>
          <a:p>
            <a:r>
              <a:rPr lang="en-US" dirty="0"/>
              <a:t>Easier </a:t>
            </a:r>
            <a:r>
              <a:rPr lang="en-US" dirty="0" smtClean="0"/>
              <a:t>Objective Writing </a:t>
            </a:r>
            <a:r>
              <a:rPr lang="en-US" dirty="0"/>
              <a:t>From</a:t>
            </a:r>
            <a:br>
              <a:rPr lang="en-US" dirty="0"/>
            </a:br>
            <a:r>
              <a:rPr lang="en-US" dirty="0"/>
              <a:t>NBME </a:t>
            </a:r>
            <a:r>
              <a:rPr lang="en-US" dirty="0" smtClean="0"/>
              <a:t>Question Templates</a:t>
            </a:r>
            <a:endParaRPr lang="en-US" dirty="0"/>
          </a:p>
        </p:txBody>
      </p:sp>
      <p:sp>
        <p:nvSpPr>
          <p:cNvPr id="195587" name="Rectangle 3"/>
          <p:cNvSpPr>
            <a:spLocks noGrp="1" noChangeArrowheads="1"/>
          </p:cNvSpPr>
          <p:nvPr>
            <p:ph idx="1"/>
          </p:nvPr>
        </p:nvSpPr>
        <p:spPr>
          <a:xfrm>
            <a:off x="457200" y="2438400"/>
            <a:ext cx="8229600" cy="3687763"/>
          </a:xfrm>
        </p:spPr>
        <p:txBody>
          <a:bodyPr/>
          <a:lstStyle/>
          <a:p>
            <a:r>
              <a:rPr lang="en-US"/>
              <a:t>Use the NBME </a:t>
            </a:r>
            <a:r>
              <a:rPr lang="en-US" smtClean="0"/>
              <a:t>question templates in </a:t>
            </a:r>
            <a:r>
              <a:rPr lang="en-US"/>
              <a:t>the handout materials “Creating Effective Learning Objectives and Test Questions .”</a:t>
            </a:r>
          </a:p>
          <a:p>
            <a:pPr lvl="1"/>
            <a:r>
              <a:rPr lang="en-US"/>
              <a:t>www.nbme.org</a:t>
            </a:r>
          </a:p>
          <a:p>
            <a:pPr lvl="1"/>
            <a:r>
              <a:rPr lang="en-US"/>
              <a:t>Item writers guide contains question templates</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228600"/>
            <a:ext cx="7772400" cy="2209800"/>
          </a:xfrm>
        </p:spPr>
        <p:txBody>
          <a:bodyPr/>
          <a:lstStyle/>
          <a:p>
            <a:r>
              <a:rPr lang="en-US" sz="6000">
                <a:effectLst/>
              </a:rPr>
              <a:t>Writing Course and Clerkship Objectives</a:t>
            </a:r>
          </a:p>
        </p:txBody>
      </p:sp>
      <p:sp>
        <p:nvSpPr>
          <p:cNvPr id="89091" name="Rectangle 3"/>
          <p:cNvSpPr>
            <a:spLocks noGrp="1" noChangeArrowheads="1"/>
          </p:cNvSpPr>
          <p:nvPr>
            <p:ph type="subTitle" idx="1"/>
          </p:nvPr>
        </p:nvSpPr>
        <p:spPr>
          <a:xfrm>
            <a:off x="685800" y="3429000"/>
            <a:ext cx="7696200" cy="2133600"/>
          </a:xfrm>
        </p:spPr>
        <p:txBody>
          <a:bodyPr/>
          <a:lstStyle/>
          <a:p>
            <a:r>
              <a:rPr lang="en-US"/>
              <a:t>John W. Pelley, </a:t>
            </a:r>
            <a:r>
              <a:rPr lang="en-US" smtClean="0"/>
              <a:t>PhD</a:t>
            </a:r>
          </a:p>
          <a:p>
            <a:r>
              <a:rPr lang="en-US" smtClean="0"/>
              <a:t>www.ttuhsc.edu/SOM/success</a:t>
            </a:r>
            <a:endParaRPr lang="en-US"/>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57200" y="0"/>
            <a:ext cx="8229600" cy="1143000"/>
          </a:xfrm>
        </p:spPr>
        <p:txBody>
          <a:bodyPr/>
          <a:lstStyle/>
          <a:p>
            <a:r>
              <a:rPr lang="en-US"/>
              <a:t>Sample NBME </a:t>
            </a:r>
            <a:r>
              <a:rPr lang="en-US" smtClean="0"/>
              <a:t>Question Template</a:t>
            </a:r>
            <a:endParaRPr lang="en-US"/>
          </a:p>
        </p:txBody>
      </p:sp>
      <p:sp>
        <p:nvSpPr>
          <p:cNvPr id="201731" name="Rectangle 3"/>
          <p:cNvSpPr>
            <a:spLocks noGrp="1" noChangeArrowheads="1"/>
          </p:cNvSpPr>
          <p:nvPr>
            <p:ph idx="1"/>
          </p:nvPr>
        </p:nvSpPr>
        <p:spPr>
          <a:xfrm>
            <a:off x="457200" y="1143000"/>
            <a:ext cx="8229600" cy="5410200"/>
          </a:xfrm>
        </p:spPr>
        <p:txBody>
          <a:bodyPr>
            <a:normAutofit/>
          </a:bodyPr>
          <a:lstStyle/>
          <a:p>
            <a:r>
              <a:rPr lang="en-US" i="1"/>
              <a:t>Insert patient vignette describing a patient with a problem. </a:t>
            </a:r>
            <a:r>
              <a:rPr lang="en-US"/>
              <a:t>Which of the following is the vessel into which contrast medium should be injected during fluoroscopy to visualize the site of the abnormality? </a:t>
            </a:r>
          </a:p>
          <a:p>
            <a:r>
              <a:rPr lang="en-US"/>
              <a:t>Question form:</a:t>
            </a:r>
          </a:p>
          <a:p>
            <a:pPr lvl="1"/>
            <a:r>
              <a:rPr lang="en-US"/>
              <a:t>“Which of the following is the vessel into which …”</a:t>
            </a:r>
          </a:p>
          <a:p>
            <a:r>
              <a:rPr lang="en-US"/>
              <a:t>Objective form:</a:t>
            </a:r>
          </a:p>
          <a:p>
            <a:pPr lvl="1"/>
            <a:r>
              <a:rPr lang="en-US"/>
              <a:t> “Explain where and why…”</a:t>
            </a: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A word of caution</a:t>
            </a:r>
          </a:p>
        </p:txBody>
      </p:sp>
      <p:sp>
        <p:nvSpPr>
          <p:cNvPr id="153603" name="Rectangle 3"/>
          <p:cNvSpPr>
            <a:spLocks noGrp="1" noChangeArrowheads="1"/>
          </p:cNvSpPr>
          <p:nvPr>
            <p:ph idx="1"/>
          </p:nvPr>
        </p:nvSpPr>
        <p:spPr/>
        <p:txBody>
          <a:bodyPr/>
          <a:lstStyle/>
          <a:p>
            <a:r>
              <a:rPr lang="en-US" dirty="0"/>
              <a:t>If an objective requires a response that has been explicitly taught, it is </a:t>
            </a:r>
            <a:r>
              <a:rPr lang="en-US" dirty="0" smtClean="0"/>
              <a:t>actually testing </a:t>
            </a:r>
            <a:r>
              <a:rPr lang="en-US" dirty="0"/>
              <a:t>only rote memory (recall). </a:t>
            </a:r>
          </a:p>
          <a:p>
            <a:r>
              <a:rPr lang="en-US" dirty="0"/>
              <a:t>A HOTS objective </a:t>
            </a:r>
            <a:r>
              <a:rPr lang="en-US" dirty="0">
                <a:effectLst/>
              </a:rPr>
              <a:t>must</a:t>
            </a:r>
            <a:r>
              <a:rPr lang="en-US" i="1" dirty="0"/>
              <a:t> </a:t>
            </a:r>
            <a:r>
              <a:rPr lang="en-US" dirty="0"/>
              <a:t>require the student to generalize or apply what he or she knows to a </a:t>
            </a:r>
            <a:r>
              <a:rPr lang="en-US" u="sng" dirty="0"/>
              <a:t>new</a:t>
            </a:r>
            <a:r>
              <a:rPr lang="en-US" dirty="0"/>
              <a:t> situation.</a:t>
            </a:r>
          </a:p>
        </p:txBody>
      </p:sp>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r>
              <a:rPr lang="en-US"/>
              <a:t>Recall Sample Questions</a:t>
            </a:r>
          </a:p>
        </p:txBody>
      </p:sp>
      <p:sp>
        <p:nvSpPr>
          <p:cNvPr id="148483" name="Rectangle 3"/>
          <p:cNvSpPr>
            <a:spLocks noGrp="1" noChangeArrowheads="1"/>
          </p:cNvSpPr>
          <p:nvPr>
            <p:ph idx="1"/>
          </p:nvPr>
        </p:nvSpPr>
        <p:spPr>
          <a:xfrm>
            <a:off x="457200" y="1600200"/>
            <a:ext cx="8229600" cy="5029200"/>
          </a:xfrm>
        </p:spPr>
        <p:txBody>
          <a:bodyPr/>
          <a:lstStyle/>
          <a:p>
            <a:r>
              <a:rPr lang="en-US">
                <a:effectLst/>
              </a:rPr>
              <a:t>List the ________ .</a:t>
            </a:r>
          </a:p>
          <a:p>
            <a:r>
              <a:rPr lang="en-US">
                <a:effectLst/>
              </a:rPr>
              <a:t>Define the term ________.</a:t>
            </a:r>
          </a:p>
          <a:p>
            <a:r>
              <a:rPr lang="en-US">
                <a:effectLst/>
              </a:rPr>
              <a:t>What is a ________?</a:t>
            </a:r>
          </a:p>
          <a:p>
            <a:r>
              <a:rPr lang="en-US">
                <a:effectLst/>
              </a:rPr>
              <a:t>Who did ________?</a:t>
            </a:r>
          </a:p>
          <a:p>
            <a:r>
              <a:rPr lang="en-US">
                <a:effectLst/>
              </a:rPr>
              <a:t>Name ________.</a:t>
            </a:r>
          </a:p>
          <a:p>
            <a:pPr lvl="1"/>
            <a:r>
              <a:rPr lang="en-US">
                <a:effectLst/>
              </a:rPr>
              <a:t>Note: Any question becomes a recall question if the answer has already been explicitly provided to the student in class or in the text.</a:t>
            </a: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r>
              <a:rPr lang="en-US"/>
              <a:t>Recall Trigger Words</a:t>
            </a:r>
          </a:p>
        </p:txBody>
      </p:sp>
      <p:sp>
        <p:nvSpPr>
          <p:cNvPr id="154627" name="Rectangle 3"/>
          <p:cNvSpPr>
            <a:spLocks noGrp="1" noChangeArrowheads="1"/>
          </p:cNvSpPr>
          <p:nvPr>
            <p:ph idx="1"/>
          </p:nvPr>
        </p:nvSpPr>
        <p:spPr>
          <a:xfrm>
            <a:off x="457200" y="1600200"/>
            <a:ext cx="8229600" cy="4953000"/>
          </a:xfrm>
        </p:spPr>
        <p:txBody>
          <a:bodyPr/>
          <a:lstStyle/>
          <a:p>
            <a:r>
              <a:rPr lang="en-US"/>
              <a:t>define</a:t>
            </a:r>
          </a:p>
          <a:p>
            <a:r>
              <a:rPr lang="en-US"/>
              <a:t>list</a:t>
            </a:r>
          </a:p>
          <a:p>
            <a:r>
              <a:rPr lang="en-US"/>
              <a:t>name</a:t>
            </a:r>
          </a:p>
          <a:p>
            <a:r>
              <a:rPr lang="en-US"/>
              <a:t>identify</a:t>
            </a:r>
          </a:p>
          <a:p>
            <a:r>
              <a:rPr lang="en-US"/>
              <a:t>who</a:t>
            </a:r>
          </a:p>
          <a:p>
            <a:r>
              <a:rPr lang="en-US"/>
              <a:t>what</a:t>
            </a:r>
          </a:p>
          <a:p>
            <a:r>
              <a:rPr lang="en-US"/>
              <a:t>when</a:t>
            </a:r>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r>
              <a:rPr lang="en-US"/>
              <a:t>Analysis Sample Questions</a:t>
            </a:r>
          </a:p>
        </p:txBody>
      </p:sp>
      <p:sp>
        <p:nvSpPr>
          <p:cNvPr id="159747" name="Rectangle 3"/>
          <p:cNvSpPr>
            <a:spLocks noGrp="1" noChangeArrowheads="1"/>
          </p:cNvSpPr>
          <p:nvPr>
            <p:ph idx="1"/>
          </p:nvPr>
        </p:nvSpPr>
        <p:spPr>
          <a:xfrm>
            <a:off x="457200" y="1600200"/>
            <a:ext cx="8534400" cy="4953000"/>
          </a:xfrm>
        </p:spPr>
        <p:txBody>
          <a:bodyPr/>
          <a:lstStyle/>
          <a:p>
            <a:r>
              <a:rPr lang="en-US"/>
              <a:t>Classify ________ according to ________ .</a:t>
            </a:r>
          </a:p>
          <a:p>
            <a:r>
              <a:rPr lang="en-US" smtClean="0"/>
              <a:t>Explain </a:t>
            </a:r>
            <a:r>
              <a:rPr lang="en-US"/>
              <a:t>how ________ works.</a:t>
            </a:r>
          </a:p>
          <a:p>
            <a:r>
              <a:rPr lang="en-US" smtClean="0"/>
              <a:t>What </a:t>
            </a:r>
            <a:r>
              <a:rPr lang="en-US"/>
              <a:t>kind of a ________ is this?</a:t>
            </a:r>
          </a:p>
          <a:p>
            <a:r>
              <a:rPr lang="en-US"/>
              <a:t>What is the function of ________ ?</a:t>
            </a:r>
          </a:p>
          <a:p>
            <a:r>
              <a:rPr lang="en-US"/>
              <a:t>What is the relationship between ____ and ____ </a:t>
            </a:r>
            <a:r>
              <a:rPr lang="en-US" smtClean="0"/>
              <a:t>? (classification/grouping relationships)</a:t>
            </a:r>
            <a:endParaRPr lang="en-US"/>
          </a:p>
        </p:txBody>
      </p:sp>
    </p:spTree>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r>
              <a:rPr lang="en-US"/>
              <a:t>Analysis Trigger Words</a:t>
            </a:r>
          </a:p>
        </p:txBody>
      </p:sp>
      <p:sp>
        <p:nvSpPr>
          <p:cNvPr id="155651" name="Rectangle 3"/>
          <p:cNvSpPr>
            <a:spLocks noGrp="1" noChangeArrowheads="1"/>
          </p:cNvSpPr>
          <p:nvPr>
            <p:ph idx="1"/>
          </p:nvPr>
        </p:nvSpPr>
        <p:spPr/>
        <p:txBody>
          <a:bodyPr/>
          <a:lstStyle/>
          <a:p>
            <a:r>
              <a:rPr lang="en-US"/>
              <a:t>break down</a:t>
            </a:r>
          </a:p>
          <a:p>
            <a:r>
              <a:rPr lang="en-US"/>
              <a:t>relationship</a:t>
            </a:r>
          </a:p>
          <a:p>
            <a:r>
              <a:rPr lang="en-US"/>
              <a:t>how it works</a:t>
            </a:r>
          </a:p>
          <a:p>
            <a:r>
              <a:rPr lang="en-US"/>
              <a:t>how it's used</a:t>
            </a:r>
          </a:p>
          <a:p>
            <a:r>
              <a:rPr lang="en-US"/>
              <a:t>give an example</a:t>
            </a:r>
          </a:p>
        </p:txBody>
      </p:sp>
    </p:spTree>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normAutofit/>
          </a:bodyPr>
          <a:lstStyle/>
          <a:p>
            <a:r>
              <a:rPr lang="en-US"/>
              <a:t>Comparison Sample Questions</a:t>
            </a:r>
          </a:p>
        </p:txBody>
      </p:sp>
      <p:sp>
        <p:nvSpPr>
          <p:cNvPr id="150531" name="Rectangle 3"/>
          <p:cNvSpPr>
            <a:spLocks noGrp="1" noChangeArrowheads="1"/>
          </p:cNvSpPr>
          <p:nvPr>
            <p:ph idx="1"/>
          </p:nvPr>
        </p:nvSpPr>
        <p:spPr/>
        <p:txBody>
          <a:bodyPr>
            <a:normAutofit/>
          </a:bodyPr>
          <a:lstStyle/>
          <a:p>
            <a:r>
              <a:rPr lang="en-US">
                <a:effectLst/>
              </a:rPr>
              <a:t>How is ________ like ________ ?</a:t>
            </a:r>
          </a:p>
          <a:p>
            <a:r>
              <a:rPr lang="en-US">
                <a:effectLst/>
              </a:rPr>
              <a:t>How are ________ and ________ different?</a:t>
            </a:r>
          </a:p>
          <a:p>
            <a:r>
              <a:rPr lang="en-US">
                <a:effectLst/>
              </a:rPr>
              <a:t>Compare the </a:t>
            </a:r>
            <a:r>
              <a:rPr lang="en-US" smtClean="0">
                <a:effectLst/>
              </a:rPr>
              <a:t>_____ </a:t>
            </a:r>
            <a:r>
              <a:rPr lang="en-US">
                <a:effectLst/>
              </a:rPr>
              <a:t>before and after </a:t>
            </a:r>
            <a:r>
              <a:rPr lang="en-US" smtClean="0">
                <a:effectLst/>
              </a:rPr>
              <a:t>______ </a:t>
            </a:r>
            <a:r>
              <a:rPr lang="en-US">
                <a:effectLst/>
              </a:rPr>
              <a:t>.</a:t>
            </a:r>
          </a:p>
          <a:p>
            <a:r>
              <a:rPr lang="en-US">
                <a:effectLst/>
              </a:rPr>
              <a:t>Distinguish between </a:t>
            </a:r>
            <a:r>
              <a:rPr lang="en-US" smtClean="0">
                <a:effectLst/>
              </a:rPr>
              <a:t>_______ </a:t>
            </a:r>
            <a:r>
              <a:rPr lang="en-US">
                <a:effectLst/>
              </a:rPr>
              <a:t>and ________ .</a:t>
            </a:r>
          </a:p>
          <a:p>
            <a:r>
              <a:rPr lang="en-US">
                <a:effectLst/>
              </a:rPr>
              <a:t>Compare ________ with ________ .</a:t>
            </a:r>
          </a:p>
          <a:p>
            <a:r>
              <a:rPr lang="en-US">
                <a:effectLst/>
              </a:rPr>
              <a:t>Which one is the </a:t>
            </a:r>
            <a:r>
              <a:rPr lang="en-US" smtClean="0">
                <a:effectLst/>
              </a:rPr>
              <a:t>best/worst?</a:t>
            </a:r>
            <a:endParaRPr lang="en-US">
              <a:effectLst/>
            </a:endParaRPr>
          </a:p>
          <a:p>
            <a:endParaRPr lang="en-US"/>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p:txBody>
          <a:bodyPr/>
          <a:lstStyle/>
          <a:p>
            <a:r>
              <a:rPr lang="en-US"/>
              <a:t>Comparison Trigger Words</a:t>
            </a:r>
          </a:p>
        </p:txBody>
      </p:sp>
      <p:sp>
        <p:nvSpPr>
          <p:cNvPr id="156675" name="Rectangle 3"/>
          <p:cNvSpPr>
            <a:spLocks noGrp="1" noChangeArrowheads="1"/>
          </p:cNvSpPr>
          <p:nvPr>
            <p:ph idx="1"/>
          </p:nvPr>
        </p:nvSpPr>
        <p:spPr/>
        <p:txBody>
          <a:bodyPr/>
          <a:lstStyle/>
          <a:p>
            <a:r>
              <a:rPr lang="en-US"/>
              <a:t>compare</a:t>
            </a:r>
          </a:p>
          <a:p>
            <a:r>
              <a:rPr lang="en-US"/>
              <a:t>contrast</a:t>
            </a:r>
          </a:p>
          <a:p>
            <a:r>
              <a:rPr lang="en-US"/>
              <a:t>distinguish</a:t>
            </a:r>
          </a:p>
          <a:p>
            <a:r>
              <a:rPr lang="en-US"/>
              <a:t>alike</a:t>
            </a:r>
          </a:p>
          <a:p>
            <a:r>
              <a:rPr lang="en-US"/>
              <a:t>different</a:t>
            </a:r>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r>
              <a:rPr lang="en-US"/>
              <a:t>Inference Sample Questions</a:t>
            </a:r>
          </a:p>
        </p:txBody>
      </p:sp>
      <p:sp>
        <p:nvSpPr>
          <p:cNvPr id="151555" name="Rectangle 3"/>
          <p:cNvSpPr>
            <a:spLocks noGrp="1" noChangeArrowheads="1"/>
          </p:cNvSpPr>
          <p:nvPr>
            <p:ph idx="1"/>
          </p:nvPr>
        </p:nvSpPr>
        <p:spPr/>
        <p:txBody>
          <a:bodyPr/>
          <a:lstStyle/>
          <a:p>
            <a:r>
              <a:rPr lang="en-US"/>
              <a:t>Hypothesize what will happen if ________ .</a:t>
            </a:r>
          </a:p>
          <a:p>
            <a:r>
              <a:rPr lang="en-US"/>
              <a:t>Predict what will happen if ________ .</a:t>
            </a:r>
          </a:p>
          <a:p>
            <a:r>
              <a:rPr lang="en-US"/>
              <a:t>Solve the problem ________ .</a:t>
            </a:r>
          </a:p>
          <a:p>
            <a:r>
              <a:rPr lang="en-US"/>
              <a:t>What if ________ ?</a:t>
            </a:r>
          </a:p>
          <a:p>
            <a:r>
              <a:rPr lang="en-US"/>
              <a:t>What rule applies here?</a:t>
            </a:r>
          </a:p>
          <a:p>
            <a:r>
              <a:rPr lang="en-US"/>
              <a:t>What generalization can you make from this information?</a:t>
            </a:r>
          </a:p>
        </p:txBody>
      </p: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r>
              <a:rPr lang="en-US"/>
              <a:t>Inference Trigger Words</a:t>
            </a:r>
          </a:p>
        </p:txBody>
      </p:sp>
      <p:sp>
        <p:nvSpPr>
          <p:cNvPr id="157699" name="Rectangle 3"/>
          <p:cNvSpPr>
            <a:spLocks noGrp="1" noChangeArrowheads="1"/>
          </p:cNvSpPr>
          <p:nvPr>
            <p:ph idx="1"/>
          </p:nvPr>
        </p:nvSpPr>
        <p:spPr>
          <a:xfrm>
            <a:off x="457200" y="1600200"/>
            <a:ext cx="8229600" cy="4800600"/>
          </a:xfrm>
        </p:spPr>
        <p:txBody>
          <a:bodyPr/>
          <a:lstStyle/>
          <a:p>
            <a:r>
              <a:rPr lang="en-US" dirty="0"/>
              <a:t>hypothesize</a:t>
            </a:r>
          </a:p>
          <a:p>
            <a:r>
              <a:rPr lang="en-US" dirty="0"/>
              <a:t>synthesize</a:t>
            </a:r>
          </a:p>
          <a:p>
            <a:r>
              <a:rPr lang="en-US" dirty="0"/>
              <a:t>use </a:t>
            </a:r>
            <a:r>
              <a:rPr lang="en-US" dirty="0" smtClean="0"/>
              <a:t>(</a:t>
            </a:r>
            <a:r>
              <a:rPr lang="en-US" i="1" dirty="0" smtClean="0"/>
              <a:t>provide evidence found</a:t>
            </a:r>
            <a:r>
              <a:rPr lang="en-US" dirty="0" smtClean="0"/>
              <a:t>…)</a:t>
            </a:r>
            <a:endParaRPr lang="en-US" dirty="0"/>
          </a:p>
          <a:p>
            <a:r>
              <a:rPr lang="en-US" dirty="0"/>
              <a:t>apply </a:t>
            </a:r>
            <a:r>
              <a:rPr lang="en-US" dirty="0" smtClean="0"/>
              <a:t>(</a:t>
            </a:r>
            <a:r>
              <a:rPr lang="en-US" i="1" dirty="0" smtClean="0"/>
              <a:t>state a rule</a:t>
            </a:r>
            <a:r>
              <a:rPr lang="en-US" dirty="0" smtClean="0"/>
              <a:t>…)</a:t>
            </a:r>
            <a:endParaRPr lang="en-US" dirty="0"/>
          </a:p>
          <a:p>
            <a:r>
              <a:rPr lang="en-US" dirty="0"/>
              <a:t>generalize</a:t>
            </a:r>
          </a:p>
          <a:p>
            <a:r>
              <a:rPr lang="en-US" dirty="0"/>
              <a:t>what if</a:t>
            </a:r>
          </a:p>
          <a:p>
            <a:r>
              <a:rPr lang="en-US" dirty="0"/>
              <a:t>conclude</a:t>
            </a:r>
          </a:p>
          <a:p>
            <a:r>
              <a:rPr lang="en-US" dirty="0"/>
              <a:t>solve</a:t>
            </a:r>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mtClean="0"/>
              <a:t>“Mind Bender”</a:t>
            </a:r>
            <a:endParaRPr lang="en-US"/>
          </a:p>
        </p:txBody>
      </p:sp>
      <p:sp>
        <p:nvSpPr>
          <p:cNvPr id="2" name="Content Placeholder 1"/>
          <p:cNvSpPr>
            <a:spLocks noGrp="1"/>
          </p:cNvSpPr>
          <p:nvPr>
            <p:ph idx="1"/>
          </p:nvPr>
        </p:nvSpPr>
        <p:spPr/>
        <p:txBody>
          <a:bodyPr>
            <a:normAutofit/>
          </a:bodyPr>
          <a:lstStyle/>
          <a:p>
            <a:r>
              <a:rPr lang="en-US" smtClean="0"/>
              <a:t>Talk to a neighbor to answer,</a:t>
            </a:r>
          </a:p>
          <a:p>
            <a:endParaRPr lang="en-US" smtClean="0"/>
          </a:p>
          <a:p>
            <a:r>
              <a:rPr lang="en-US" smtClean="0"/>
              <a:t>“Is a test question an expectation or an outcome?”</a:t>
            </a:r>
          </a:p>
          <a:p>
            <a:endParaRPr lang="en-US" smtClean="0"/>
          </a:p>
          <a:p>
            <a:r>
              <a:rPr lang="en-US" smtClean="0"/>
              <a:t>And, “Are testing and evaluation the same thing?”</a:t>
            </a:r>
          </a:p>
          <a:p>
            <a:endParaRPr lang="en-US" smtClean="0"/>
          </a:p>
          <a:p>
            <a:endParaRPr lang="en-US"/>
          </a:p>
        </p:txBody>
      </p: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r>
              <a:rPr lang="en-US"/>
              <a:t>Evaluation Sample Questions</a:t>
            </a:r>
          </a:p>
        </p:txBody>
      </p:sp>
      <p:sp>
        <p:nvSpPr>
          <p:cNvPr id="152579" name="Rectangle 3"/>
          <p:cNvSpPr>
            <a:spLocks noGrp="1" noChangeArrowheads="1"/>
          </p:cNvSpPr>
          <p:nvPr>
            <p:ph idx="1"/>
          </p:nvPr>
        </p:nvSpPr>
        <p:spPr>
          <a:xfrm>
            <a:off x="457200" y="1600200"/>
            <a:ext cx="8229600" cy="4953000"/>
          </a:xfrm>
        </p:spPr>
        <p:txBody>
          <a:bodyPr>
            <a:normAutofit/>
          </a:bodyPr>
          <a:lstStyle/>
          <a:p>
            <a:r>
              <a:rPr lang="en-US" sz="2800"/>
              <a:t>Why was the argument convincing? </a:t>
            </a:r>
          </a:p>
          <a:p>
            <a:r>
              <a:rPr lang="en-US" sz="2800"/>
              <a:t>Did ________ </a:t>
            </a:r>
            <a:r>
              <a:rPr lang="en-US" sz="2800" smtClean="0"/>
              <a:t>behave/respond </a:t>
            </a:r>
            <a:r>
              <a:rPr lang="en-US" sz="2800"/>
              <a:t>appropriately? Why?</a:t>
            </a:r>
          </a:p>
          <a:p>
            <a:r>
              <a:rPr lang="en-US" sz="2800"/>
              <a:t>What would you have done in this situation? Why?</a:t>
            </a:r>
          </a:p>
          <a:p>
            <a:r>
              <a:rPr lang="en-US" sz="2800"/>
              <a:t>Was this experiment well designed? Defend your answer.</a:t>
            </a:r>
          </a:p>
          <a:p>
            <a:r>
              <a:rPr lang="en-US" sz="2800"/>
              <a:t>Judge which is the best solution to the problem. Why do you think so?</a:t>
            </a:r>
          </a:p>
          <a:p>
            <a:r>
              <a:rPr lang="en-US" sz="2800"/>
              <a:t>How well are the conclusions supported by the data/ facts/evidence? Explain.</a:t>
            </a:r>
          </a:p>
          <a:p>
            <a:r>
              <a:rPr lang="en-US" sz="2800"/>
              <a:t>Which ________ is the best? Why do you think so?</a:t>
            </a:r>
          </a:p>
        </p:txBody>
      </p:sp>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r>
              <a:rPr lang="en-US"/>
              <a:t>Evaluation Trigger Words</a:t>
            </a:r>
          </a:p>
        </p:txBody>
      </p:sp>
      <p:sp>
        <p:nvSpPr>
          <p:cNvPr id="158723" name="Rectangle 3"/>
          <p:cNvSpPr>
            <a:spLocks noGrp="1" noChangeArrowheads="1"/>
          </p:cNvSpPr>
          <p:nvPr>
            <p:ph idx="1"/>
          </p:nvPr>
        </p:nvSpPr>
        <p:spPr/>
        <p:txBody>
          <a:bodyPr/>
          <a:lstStyle/>
          <a:p>
            <a:r>
              <a:rPr lang="en-US"/>
              <a:t>judge</a:t>
            </a:r>
          </a:p>
          <a:p>
            <a:r>
              <a:rPr lang="en-US"/>
              <a:t>evaluate</a:t>
            </a:r>
          </a:p>
          <a:p>
            <a:r>
              <a:rPr lang="en-US"/>
              <a:t>best solution</a:t>
            </a:r>
          </a:p>
          <a:p>
            <a:r>
              <a:rPr lang="en-US"/>
              <a:t>justify</a:t>
            </a:r>
          </a:p>
          <a:p>
            <a:r>
              <a:rPr lang="en-US"/>
              <a:t>defend</a:t>
            </a:r>
          </a:p>
          <a:p>
            <a:r>
              <a:rPr lang="en-US"/>
              <a:t>critique</a:t>
            </a:r>
          </a:p>
          <a:p>
            <a:r>
              <a:rPr lang="en-US"/>
              <a:t>defend</a:t>
            </a: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381000" y="152400"/>
            <a:ext cx="8229600" cy="941388"/>
          </a:xfrm>
        </p:spPr>
        <p:txBody>
          <a:bodyPr/>
          <a:lstStyle/>
          <a:p>
            <a:pPr algn="ctr" eaLnBrk="1" hangingPunct="1">
              <a:defRPr/>
            </a:pPr>
            <a:r>
              <a:rPr lang="en-US" sz="4800" smtClean="0">
                <a:effectLst/>
              </a:rPr>
              <a:t>The Learning Cycle</a:t>
            </a:r>
          </a:p>
        </p:txBody>
      </p:sp>
      <p:sp>
        <p:nvSpPr>
          <p:cNvPr id="5" name="Slide Number Placeholder 5"/>
          <p:cNvSpPr>
            <a:spLocks noGrp="1"/>
          </p:cNvSpPr>
          <p:nvPr>
            <p:ph type="sldNum" sz="quarter" idx="12"/>
          </p:nvPr>
        </p:nvSpPr>
        <p:spPr/>
        <p:txBody>
          <a:bodyPr/>
          <a:lstStyle/>
          <a:p>
            <a:pPr>
              <a:defRPr/>
            </a:pPr>
            <a:fld id="{9251BF74-AF60-4CCD-8462-87E61D956FA9}" type="slidenum">
              <a:rPr lang="en-US"/>
              <a:pPr>
                <a:defRPr/>
              </a:pPr>
              <a:t>4</a:t>
            </a:fld>
            <a:endParaRPr lang="en-US"/>
          </a:p>
        </p:txBody>
      </p:sp>
      <p:pic>
        <p:nvPicPr>
          <p:cNvPr id="27652" name="Picture 3" descr="Zull-brain"/>
          <p:cNvPicPr>
            <a:picLocks noChangeAspect="1" noChangeArrowheads="1"/>
          </p:cNvPicPr>
          <p:nvPr/>
        </p:nvPicPr>
        <p:blipFill>
          <a:blip r:embed="rId3" cstate="print"/>
          <a:srcRect l="6422" t="6419" r="6422" b="6419"/>
          <a:stretch>
            <a:fillRect/>
          </a:stretch>
        </p:blipFill>
        <p:spPr bwMode="auto">
          <a:xfrm>
            <a:off x="381000" y="1066800"/>
            <a:ext cx="8610600" cy="5359400"/>
          </a:xfrm>
          <a:prstGeom prst="rect">
            <a:avLst/>
          </a:prstGeom>
          <a:noFill/>
          <a:ln w="9525">
            <a:noFill/>
            <a:miter lim="800000"/>
            <a:headEnd/>
            <a:tailEnd/>
          </a:ln>
        </p:spPr>
      </p:pic>
      <p:sp>
        <p:nvSpPr>
          <p:cNvPr id="27653" name="Rectangle 4"/>
          <p:cNvSpPr>
            <a:spLocks noChangeArrowheads="1"/>
          </p:cNvSpPr>
          <p:nvPr/>
        </p:nvSpPr>
        <p:spPr bwMode="auto">
          <a:xfrm>
            <a:off x="3962400" y="6521450"/>
            <a:ext cx="3876675" cy="336550"/>
          </a:xfrm>
          <a:prstGeom prst="rect">
            <a:avLst/>
          </a:prstGeom>
          <a:noFill/>
          <a:ln w="9525">
            <a:noFill/>
            <a:miter lim="800000"/>
            <a:headEnd/>
            <a:tailEnd/>
          </a:ln>
        </p:spPr>
        <p:txBody>
          <a:bodyPr wrap="none">
            <a:spAutoFit/>
          </a:bodyPr>
          <a:lstStyle/>
          <a:p>
            <a:pPr eaLnBrk="1" hangingPunct="1">
              <a:spcBef>
                <a:spcPct val="30000"/>
              </a:spcBef>
            </a:pPr>
            <a:r>
              <a:rPr lang="en-US" sz="1600">
                <a:solidFill>
                  <a:srgbClr val="000000"/>
                </a:solidFill>
              </a:rPr>
              <a:t>Zull, 2002, The Art of Changing the Brain</a:t>
            </a:r>
          </a:p>
        </p:txBody>
      </p:sp>
      <p:pic>
        <p:nvPicPr>
          <p:cNvPr id="6" name="Picture 4" descr="zull-small"/>
          <p:cNvPicPr>
            <a:picLocks noChangeAspect="1" noChangeArrowheads="1"/>
          </p:cNvPicPr>
          <p:nvPr/>
        </p:nvPicPr>
        <p:blipFill>
          <a:blip r:embed="rId4" cstate="print"/>
          <a:srcRect/>
          <a:stretch>
            <a:fillRect/>
          </a:stretch>
        </p:blipFill>
        <p:spPr bwMode="auto">
          <a:xfrm>
            <a:off x="7893050" y="5029200"/>
            <a:ext cx="1241425" cy="1828800"/>
          </a:xfrm>
          <a:prstGeom prst="rect">
            <a:avLst/>
          </a:prstGeom>
          <a:noFill/>
          <a:ln w="9525">
            <a:noFill/>
            <a:miter lim="800000"/>
            <a:headEnd/>
            <a:tailEnd/>
          </a:ln>
        </p:spPr>
      </p:pic>
      <p:sp>
        <p:nvSpPr>
          <p:cNvPr id="7" name="Rectangle 6"/>
          <p:cNvSpPr/>
          <p:nvPr/>
        </p:nvSpPr>
        <p:spPr>
          <a:xfrm>
            <a:off x="304800" y="1524000"/>
            <a:ext cx="2895600" cy="523220"/>
          </a:xfrm>
          <a:prstGeom prst="rect">
            <a:avLst/>
          </a:prstGeom>
          <a:noFill/>
        </p:spPr>
        <p:txBody>
          <a:bodyPr wrap="square" lIns="91440" tIns="45720" rIns="91440" bIns="45720">
            <a:spAutoFit/>
          </a:bodyPr>
          <a:lstStyle/>
          <a:p>
            <a:pPr algn="ctr"/>
            <a:r>
              <a:rPr lang="en-US" sz="2800" b="1" cap="none" spc="0" smtClean="0">
                <a:ln w="1905"/>
                <a:solidFill>
                  <a:srgbClr val="0070C0"/>
                </a:solidFill>
                <a:effectLst>
                  <a:innerShdw blurRad="69850" dist="43180" dir="5400000">
                    <a:srgbClr val="000000">
                      <a:alpha val="65000"/>
                    </a:srgbClr>
                  </a:innerShdw>
                </a:effectLst>
              </a:rPr>
              <a:t>Thinking</a:t>
            </a:r>
            <a:r>
              <a:rPr lang="en-US" sz="2800" b="1" cap="none" spc="0" smtClean="0">
                <a:ln w="1905"/>
                <a:solidFill>
                  <a:srgbClr val="00B0F0"/>
                </a:solidFill>
                <a:effectLst>
                  <a:innerShdw blurRad="69850" dist="43180" dir="5400000">
                    <a:srgbClr val="000000">
                      <a:alpha val="65000"/>
                    </a:srgbClr>
                  </a:innerShdw>
                </a:effectLst>
              </a:rPr>
              <a:t> </a:t>
            </a:r>
            <a:r>
              <a:rPr lang="en-US" sz="2800" b="1" cap="none" spc="0" smtClean="0">
                <a:ln w="1905"/>
                <a:solidFill>
                  <a:srgbClr val="0070C0"/>
                </a:solidFill>
                <a:effectLst>
                  <a:innerShdw blurRad="69850" dist="43180" dir="5400000">
                    <a:srgbClr val="000000">
                      <a:alpha val="65000"/>
                    </a:srgbClr>
                  </a:innerShdw>
                </a:effectLst>
              </a:rPr>
              <a:t>Skills</a:t>
            </a:r>
            <a:endParaRPr lang="en-US" sz="2800" b="1" cap="none" spc="0">
              <a:ln w="1905"/>
              <a:solidFill>
                <a:srgbClr val="0070C0"/>
              </a:solidFill>
              <a:effectLst>
                <a:innerShdw blurRad="69850" dist="43180" dir="5400000">
                  <a:srgbClr val="000000">
                    <a:alpha val="65000"/>
                  </a:srgbClr>
                </a:innerShdw>
              </a:effectLst>
            </a:endParaRPr>
          </a:p>
        </p:txBody>
      </p:sp>
      <p:sp>
        <p:nvSpPr>
          <p:cNvPr id="8" name="Right Arrow 7"/>
          <p:cNvSpPr/>
          <p:nvPr/>
        </p:nvSpPr>
        <p:spPr>
          <a:xfrm rot="3100654">
            <a:off x="1485540" y="2460454"/>
            <a:ext cx="1157352" cy="268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 y="5715000"/>
            <a:ext cx="2600391" cy="523220"/>
          </a:xfrm>
          <a:prstGeom prst="rect">
            <a:avLst/>
          </a:prstGeom>
          <a:noFill/>
        </p:spPr>
        <p:txBody>
          <a:bodyPr wrap="none" lIns="91440" tIns="45720" rIns="91440" bIns="45720">
            <a:spAutoFit/>
          </a:bodyPr>
          <a:lstStyle/>
          <a:p>
            <a:pPr algn="ctr"/>
            <a:r>
              <a:rPr lang="en-US" sz="2800" b="1" cap="none" spc="0" smtClean="0">
                <a:ln w="1905"/>
                <a:solidFill>
                  <a:srgbClr val="0070C0"/>
                </a:solidFill>
                <a:effectLst>
                  <a:innerShdw blurRad="69850" dist="43180" dir="5400000">
                    <a:srgbClr val="000000">
                      <a:alpha val="65000"/>
                    </a:srgbClr>
                  </a:innerShdw>
                </a:effectLst>
              </a:rPr>
              <a:t>Memory Skills</a:t>
            </a:r>
            <a:endParaRPr lang="en-US" sz="2800" b="1" cap="none" spc="0">
              <a:ln w="1905"/>
              <a:solidFill>
                <a:srgbClr val="0070C0"/>
              </a:solidFill>
              <a:effectLst>
                <a:innerShdw blurRad="69850" dist="43180" dir="5400000">
                  <a:srgbClr val="000000">
                    <a:alpha val="65000"/>
                  </a:srgbClr>
                </a:innerShdw>
              </a:effectLst>
            </a:endParaRPr>
          </a:p>
        </p:txBody>
      </p:sp>
      <p:sp>
        <p:nvSpPr>
          <p:cNvPr id="11" name="Right Arrow 10"/>
          <p:cNvSpPr/>
          <p:nvPr/>
        </p:nvSpPr>
        <p:spPr>
          <a:xfrm rot="19199549">
            <a:off x="2780940" y="5356054"/>
            <a:ext cx="1157352" cy="268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324600" y="1295400"/>
            <a:ext cx="2640467" cy="523220"/>
          </a:xfrm>
          <a:prstGeom prst="rect">
            <a:avLst/>
          </a:prstGeom>
          <a:noFill/>
        </p:spPr>
        <p:txBody>
          <a:bodyPr wrap="none" lIns="91440" tIns="45720" rIns="91440" bIns="45720">
            <a:spAutoFit/>
          </a:bodyPr>
          <a:lstStyle/>
          <a:p>
            <a:pPr algn="ctr"/>
            <a:r>
              <a:rPr lang="en-US" sz="2800" b="1" cap="none" spc="0" smtClean="0">
                <a:ln w="1905"/>
                <a:solidFill>
                  <a:srgbClr val="0070C0"/>
                </a:solidFill>
                <a:effectLst>
                  <a:innerShdw blurRad="69850" dist="43180" dir="5400000">
                    <a:srgbClr val="000000">
                      <a:alpha val="65000"/>
                    </a:srgbClr>
                  </a:innerShdw>
                </a:effectLst>
              </a:rPr>
              <a:t>Sensory Skills</a:t>
            </a:r>
            <a:endParaRPr lang="en-US" sz="2800" b="1" cap="none" spc="0">
              <a:ln w="1905"/>
              <a:solidFill>
                <a:srgbClr val="0070C0"/>
              </a:solidFill>
              <a:effectLst>
                <a:innerShdw blurRad="69850" dist="43180" dir="5400000">
                  <a:srgbClr val="000000">
                    <a:alpha val="65000"/>
                  </a:srgbClr>
                </a:innerShdw>
              </a:effectLst>
            </a:endParaRPr>
          </a:p>
        </p:txBody>
      </p:sp>
      <p:sp>
        <p:nvSpPr>
          <p:cNvPr id="13" name="Rectangle 12"/>
          <p:cNvSpPr/>
          <p:nvPr/>
        </p:nvSpPr>
        <p:spPr>
          <a:xfrm>
            <a:off x="2585593" y="838200"/>
            <a:ext cx="3297699" cy="523220"/>
          </a:xfrm>
          <a:prstGeom prst="rect">
            <a:avLst/>
          </a:prstGeom>
          <a:noFill/>
        </p:spPr>
        <p:txBody>
          <a:bodyPr wrap="none" lIns="91440" tIns="45720" rIns="91440" bIns="45720">
            <a:spAutoFit/>
          </a:bodyPr>
          <a:lstStyle/>
          <a:p>
            <a:pPr algn="ctr"/>
            <a:r>
              <a:rPr lang="en-US" sz="2800" b="1" cap="none" spc="0" dirty="0" smtClean="0">
                <a:ln w="1905"/>
                <a:solidFill>
                  <a:srgbClr val="0070C0"/>
                </a:solidFill>
                <a:effectLst>
                  <a:innerShdw blurRad="69850" dist="43180" dir="5400000">
                    <a:srgbClr val="000000">
                      <a:alpha val="65000"/>
                    </a:srgbClr>
                  </a:innerShdw>
                </a:effectLst>
              </a:rPr>
              <a:t>Some Motor Skills</a:t>
            </a:r>
            <a:endParaRPr lang="en-US" sz="2800" b="1" cap="none" spc="0" dirty="0">
              <a:ln w="1905"/>
              <a:solidFill>
                <a:srgbClr val="0070C0"/>
              </a:solidFill>
              <a:effectLst>
                <a:innerShdw blurRad="69850" dist="43180" dir="5400000">
                  <a:srgbClr val="000000">
                    <a:alpha val="65000"/>
                  </a:srgbClr>
                </a:innerShdw>
              </a:effectLst>
            </a:endParaRPr>
          </a:p>
        </p:txBody>
      </p:sp>
      <p:sp>
        <p:nvSpPr>
          <p:cNvPr id="14" name="Right Arrow 13"/>
          <p:cNvSpPr/>
          <p:nvPr/>
        </p:nvSpPr>
        <p:spPr>
          <a:xfrm rot="7665935">
            <a:off x="6122962" y="2169444"/>
            <a:ext cx="1157352" cy="268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3925335">
            <a:off x="3289138" y="1819537"/>
            <a:ext cx="1157352" cy="2681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smtClean="0"/>
              <a:t>Expectations vs. Outcomes</a:t>
            </a:r>
            <a:endParaRPr lang="en-US"/>
          </a:p>
        </p:txBody>
      </p:sp>
      <p:sp>
        <p:nvSpPr>
          <p:cNvPr id="2" name="Content Placeholder 1"/>
          <p:cNvSpPr>
            <a:spLocks noGrp="1"/>
          </p:cNvSpPr>
          <p:nvPr>
            <p:ph idx="1"/>
          </p:nvPr>
        </p:nvSpPr>
        <p:spPr>
          <a:xfrm>
            <a:off x="381000" y="1066800"/>
            <a:ext cx="8458200" cy="4940491"/>
          </a:xfrm>
        </p:spPr>
        <p:txBody>
          <a:bodyPr>
            <a:normAutofit lnSpcReduction="10000"/>
          </a:bodyPr>
          <a:lstStyle/>
          <a:p>
            <a:r>
              <a:rPr lang="en-US" dirty="0" smtClean="0"/>
              <a:t>Objectives state learning </a:t>
            </a:r>
            <a:r>
              <a:rPr lang="en-US" u="sng" dirty="0" smtClean="0"/>
              <a:t>expectations</a:t>
            </a:r>
          </a:p>
          <a:p>
            <a:pPr lvl="1"/>
            <a:r>
              <a:rPr lang="en-US" dirty="0" smtClean="0"/>
              <a:t>How well have the students used their brains?</a:t>
            </a:r>
          </a:p>
          <a:p>
            <a:r>
              <a:rPr lang="en-US" dirty="0" smtClean="0"/>
              <a:t>Testing measures learning </a:t>
            </a:r>
            <a:r>
              <a:rPr lang="en-US" u="sng" dirty="0" smtClean="0"/>
              <a:t>outcomes</a:t>
            </a:r>
          </a:p>
          <a:p>
            <a:r>
              <a:rPr lang="en-US" dirty="0" smtClean="0"/>
              <a:t>Evaluation compares expectations vs. outcomes</a:t>
            </a:r>
          </a:p>
          <a:p>
            <a:r>
              <a:rPr lang="en-US" dirty="0" smtClean="0"/>
              <a:t>Applies to teacher and students</a:t>
            </a:r>
          </a:p>
          <a:p>
            <a:r>
              <a:rPr lang="en-US" dirty="0" smtClean="0"/>
              <a:t>Therefore,</a:t>
            </a:r>
          </a:p>
          <a:p>
            <a:pPr lvl="1"/>
            <a:r>
              <a:rPr lang="en-US" dirty="0" smtClean="0"/>
              <a:t>Testing is what happened</a:t>
            </a:r>
          </a:p>
          <a:p>
            <a:pPr lvl="1"/>
            <a:r>
              <a:rPr lang="en-US" dirty="0" smtClean="0"/>
              <a:t>Evaluation is what it means</a:t>
            </a:r>
          </a:p>
          <a:p>
            <a:pPr lvl="1"/>
            <a:r>
              <a:rPr lang="en-US" dirty="0" smtClean="0"/>
              <a:t>Objectives help evaluation</a:t>
            </a: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610600" cy="1401762"/>
          </a:xfrm>
        </p:spPr>
        <p:txBody>
          <a:bodyPr>
            <a:normAutofit fontScale="90000"/>
          </a:bodyPr>
          <a:lstStyle/>
          <a:p>
            <a:pPr algn="ctr"/>
            <a:r>
              <a:rPr lang="en-US" sz="4400" smtClean="0"/>
              <a:t>Test Questions Are Outcomes – After The Test </a:t>
            </a:r>
            <a:endParaRPr lang="en-US"/>
          </a:p>
        </p:txBody>
      </p:sp>
      <p:sp>
        <p:nvSpPr>
          <p:cNvPr id="2" name="Content Placeholder 1"/>
          <p:cNvSpPr>
            <a:spLocks noGrp="1"/>
          </p:cNvSpPr>
          <p:nvPr>
            <p:ph idx="1"/>
          </p:nvPr>
        </p:nvSpPr>
        <p:spPr>
          <a:xfrm>
            <a:off x="457200" y="2209800"/>
            <a:ext cx="8229600" cy="3962400"/>
          </a:xfrm>
        </p:spPr>
        <p:txBody>
          <a:bodyPr>
            <a:normAutofit/>
          </a:bodyPr>
          <a:lstStyle/>
          <a:p>
            <a:r>
              <a:rPr lang="en-US" dirty="0" smtClean="0"/>
              <a:t>Reliable and valid measure of:</a:t>
            </a:r>
          </a:p>
          <a:p>
            <a:pPr lvl="1">
              <a:buFont typeface="Wingdings" pitchFamily="2" charset="2"/>
              <a:buChar char="Ø"/>
            </a:pPr>
            <a:r>
              <a:rPr lang="en-US" dirty="0" smtClean="0"/>
              <a:t>teaching effectiveness</a:t>
            </a:r>
          </a:p>
          <a:p>
            <a:pPr lvl="1">
              <a:buFont typeface="Wingdings" pitchFamily="2" charset="2"/>
              <a:buChar char="Ø"/>
            </a:pPr>
            <a:r>
              <a:rPr lang="en-US" dirty="0" smtClean="0"/>
              <a:t>learning effectiveness</a:t>
            </a:r>
          </a:p>
          <a:p>
            <a:pPr lvl="2"/>
            <a:r>
              <a:rPr lang="en-US" sz="2800" dirty="0" smtClean="0"/>
              <a:t>memory skills</a:t>
            </a:r>
          </a:p>
          <a:p>
            <a:pPr lvl="2"/>
            <a:r>
              <a:rPr lang="en-US" sz="2800" dirty="0" smtClean="0"/>
              <a:t>thinking skills</a:t>
            </a:r>
          </a:p>
          <a:p>
            <a:r>
              <a:rPr lang="en-US" dirty="0" smtClean="0"/>
              <a:t>Ambiguity in objectives affects reliability and validity.</a:t>
            </a: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610600" cy="1401762"/>
          </a:xfrm>
        </p:spPr>
        <p:txBody>
          <a:bodyPr>
            <a:normAutofit fontScale="90000"/>
          </a:bodyPr>
          <a:lstStyle/>
          <a:p>
            <a:pPr algn="ctr"/>
            <a:r>
              <a:rPr lang="en-US" sz="4400" smtClean="0"/>
              <a:t>Test Questions Are Expectations – Before The Test </a:t>
            </a:r>
            <a:endParaRPr lang="en-US"/>
          </a:p>
        </p:txBody>
      </p:sp>
      <p:sp>
        <p:nvSpPr>
          <p:cNvPr id="2" name="Content Placeholder 1"/>
          <p:cNvSpPr>
            <a:spLocks noGrp="1"/>
          </p:cNvSpPr>
          <p:nvPr>
            <p:ph idx="1"/>
          </p:nvPr>
        </p:nvSpPr>
        <p:spPr>
          <a:xfrm>
            <a:off x="457200" y="2209800"/>
            <a:ext cx="8229600" cy="3797491"/>
          </a:xfrm>
        </p:spPr>
        <p:txBody>
          <a:bodyPr/>
          <a:lstStyle/>
          <a:p>
            <a:r>
              <a:rPr lang="en-US" dirty="0" smtClean="0"/>
              <a:t>Test questions are also learning objectives.</a:t>
            </a:r>
          </a:p>
          <a:p>
            <a:r>
              <a:rPr lang="en-US" dirty="0" smtClean="0"/>
              <a:t>Learning objectives are most easily written as </a:t>
            </a:r>
            <a:r>
              <a:rPr lang="en-US" u="sng" dirty="0" smtClean="0"/>
              <a:t>short essay </a:t>
            </a:r>
            <a:r>
              <a:rPr lang="en-US" dirty="0" smtClean="0"/>
              <a:t>test questions. </a:t>
            </a:r>
          </a:p>
          <a:p>
            <a:pPr lvl="1"/>
            <a:r>
              <a:rPr lang="en-US" dirty="0" smtClean="0"/>
              <a:t>Long essay questions are too vague.</a:t>
            </a:r>
          </a:p>
          <a:p>
            <a:r>
              <a:rPr lang="en-US" i="1" dirty="0" smtClean="0"/>
              <a:t>Effective</a:t>
            </a:r>
            <a:r>
              <a:rPr lang="en-US" dirty="0" smtClean="0"/>
              <a:t> objectives help in writing </a:t>
            </a:r>
            <a:r>
              <a:rPr lang="en-US" i="1" dirty="0" smtClean="0"/>
              <a:t>effective</a:t>
            </a:r>
            <a:r>
              <a:rPr lang="en-US" dirty="0" smtClean="0"/>
              <a:t> test questions!</a:t>
            </a: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457200" y="277813"/>
            <a:ext cx="8305800" cy="1550987"/>
          </a:xfrm>
        </p:spPr>
        <p:txBody>
          <a:bodyPr/>
          <a:lstStyle/>
          <a:p>
            <a:r>
              <a:rPr lang="en-US" sz="4000" smtClean="0"/>
              <a:t>Objectives For Different Kinds Of Learning</a:t>
            </a:r>
            <a:endParaRPr lang="en-US" sz="4000"/>
          </a:p>
        </p:txBody>
      </p:sp>
      <p:sp>
        <p:nvSpPr>
          <p:cNvPr id="187395" name="Rectangle 3"/>
          <p:cNvSpPr>
            <a:spLocks noGrp="1" noChangeArrowheads="1"/>
          </p:cNvSpPr>
          <p:nvPr>
            <p:ph idx="1"/>
          </p:nvPr>
        </p:nvSpPr>
        <p:spPr>
          <a:xfrm>
            <a:off x="457200" y="1981200"/>
            <a:ext cx="8229600" cy="3916363"/>
          </a:xfrm>
        </p:spPr>
        <p:txBody>
          <a:bodyPr/>
          <a:lstStyle/>
          <a:p>
            <a:pPr marL="609600" indent="-609600"/>
            <a:r>
              <a:rPr lang="en-US" dirty="0"/>
              <a:t>State what you want the student to be able to do in an essay question format. </a:t>
            </a:r>
            <a:r>
              <a:rPr lang="en-US" dirty="0" smtClean="0"/>
              <a:t> Ask </a:t>
            </a:r>
            <a:r>
              <a:rPr lang="en-US" dirty="0"/>
              <a:t>for </a:t>
            </a:r>
          </a:p>
          <a:p>
            <a:pPr marL="990600" lvl="1" indent="-533400"/>
            <a:r>
              <a:rPr lang="en-US" dirty="0" smtClean="0"/>
              <a:t>Written skills </a:t>
            </a:r>
            <a:r>
              <a:rPr lang="en-US" dirty="0"/>
              <a:t>(e.g. typical study notes), </a:t>
            </a:r>
          </a:p>
          <a:p>
            <a:pPr marL="990600" lvl="1" indent="-533400"/>
            <a:r>
              <a:rPr lang="en-US" dirty="0" smtClean="0"/>
              <a:t>Oral skills </a:t>
            </a:r>
            <a:r>
              <a:rPr lang="en-US" dirty="0"/>
              <a:t>(e.g. interviewing), </a:t>
            </a:r>
          </a:p>
          <a:p>
            <a:pPr marL="990600" lvl="1" indent="-533400"/>
            <a:r>
              <a:rPr lang="en-US" dirty="0"/>
              <a:t>or </a:t>
            </a:r>
            <a:r>
              <a:rPr lang="en-US" dirty="0" smtClean="0"/>
              <a:t>Psychomotor skills </a:t>
            </a:r>
            <a:r>
              <a:rPr lang="en-US" dirty="0"/>
              <a:t>(e.g. physical examination).</a:t>
            </a: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304800" y="0"/>
            <a:ext cx="8610600" cy="1524000"/>
          </a:xfrm>
        </p:spPr>
        <p:txBody>
          <a:bodyPr>
            <a:normAutofit/>
          </a:bodyPr>
          <a:lstStyle/>
          <a:p>
            <a:r>
              <a:rPr lang="en-US" dirty="0" smtClean="0"/>
              <a:t>Example of Ambiguous</a:t>
            </a:r>
            <a:br>
              <a:rPr lang="en-US" dirty="0" smtClean="0"/>
            </a:br>
            <a:r>
              <a:rPr lang="en-US" dirty="0" smtClean="0"/>
              <a:t> Learning Objective</a:t>
            </a:r>
            <a:endParaRPr lang="en-US" dirty="0"/>
          </a:p>
        </p:txBody>
      </p:sp>
      <p:sp>
        <p:nvSpPr>
          <p:cNvPr id="136195" name="Rectangle 3"/>
          <p:cNvSpPr>
            <a:spLocks noGrp="1" noChangeArrowheads="1"/>
          </p:cNvSpPr>
          <p:nvPr>
            <p:ph idx="1"/>
          </p:nvPr>
        </p:nvSpPr>
        <p:spPr>
          <a:xfrm>
            <a:off x="228600" y="1524000"/>
            <a:ext cx="8610600" cy="4876800"/>
          </a:xfrm>
        </p:spPr>
        <p:txBody>
          <a:bodyPr>
            <a:normAutofit lnSpcReduction="10000"/>
          </a:bodyPr>
          <a:lstStyle/>
          <a:p>
            <a:r>
              <a:rPr lang="en-US" smtClean="0"/>
              <a:t>“Faculty </a:t>
            </a:r>
            <a:r>
              <a:rPr lang="en-US"/>
              <a:t>will be able to modify course goals and objectives based on the principles taught at this session</a:t>
            </a:r>
            <a:r>
              <a:rPr lang="en-US" smtClean="0"/>
              <a:t>.”</a:t>
            </a:r>
            <a:endParaRPr lang="en-US"/>
          </a:p>
          <a:p>
            <a:pPr lvl="1"/>
            <a:r>
              <a:rPr lang="en-US" smtClean="0"/>
              <a:t>But, why would </a:t>
            </a:r>
            <a:r>
              <a:rPr lang="en-US"/>
              <a:t>I need to modify my objectives?</a:t>
            </a:r>
          </a:p>
          <a:p>
            <a:pPr lvl="1"/>
            <a:r>
              <a:rPr lang="en-US" smtClean="0"/>
              <a:t>Also, what kind </a:t>
            </a:r>
            <a:r>
              <a:rPr lang="en-US"/>
              <a:t>of objectives am I writing – teaching </a:t>
            </a:r>
            <a:r>
              <a:rPr lang="en-US" smtClean="0"/>
              <a:t>objectives or learning objectives?</a:t>
            </a:r>
            <a:endParaRPr lang="en-US"/>
          </a:p>
          <a:p>
            <a:pPr lvl="1"/>
            <a:r>
              <a:rPr lang="en-US" smtClean="0"/>
              <a:t>And, will the modifications </a:t>
            </a:r>
            <a:r>
              <a:rPr lang="en-US"/>
              <a:t>be an improvement? </a:t>
            </a:r>
            <a:r>
              <a:rPr lang="en-US" smtClean="0"/>
              <a:t> For </a:t>
            </a:r>
            <a:r>
              <a:rPr lang="en-US"/>
              <a:t>who?</a:t>
            </a:r>
          </a:p>
          <a:p>
            <a:r>
              <a:rPr lang="en-US"/>
              <a:t>Conclusion: This </a:t>
            </a:r>
            <a:r>
              <a:rPr lang="en-US" smtClean="0"/>
              <a:t>objective doesn’t mean the same thing to everybody.</a:t>
            </a:r>
            <a:endParaRPr lang="en-US"/>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4746</TotalTime>
  <Words>1791</Words>
  <Application>Microsoft Office PowerPoint</Application>
  <PresentationFormat>On-screen Show (4:3)</PresentationFormat>
  <Paragraphs>236</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Writing Course and Clerkship Objectives</vt:lpstr>
      <vt:lpstr>“Mind Bender”</vt:lpstr>
      <vt:lpstr>The Learning Cycle</vt:lpstr>
      <vt:lpstr>Expectations vs. Outcomes</vt:lpstr>
      <vt:lpstr>Test Questions Are Outcomes – After The Test </vt:lpstr>
      <vt:lpstr>Test Questions Are Expectations – Before The Test </vt:lpstr>
      <vt:lpstr>Objectives For Different Kinds Of Learning</vt:lpstr>
      <vt:lpstr>Example of Ambiguous  Learning Objective</vt:lpstr>
      <vt:lpstr>Better Learning Objective</vt:lpstr>
      <vt:lpstr>Restated As Essay Questions – “Learning Objectives”</vt:lpstr>
      <vt:lpstr>GRIPE Objectives – Sample </vt:lpstr>
      <vt:lpstr>Learning Objectives Produce Teaching Objectives</vt:lpstr>
      <vt:lpstr>Levels Of Learning (Complexity)</vt:lpstr>
      <vt:lpstr>Learning Objective Examples</vt:lpstr>
      <vt:lpstr>Pre-frontal Pause</vt:lpstr>
      <vt:lpstr>Recall Level Objectives</vt:lpstr>
      <vt:lpstr>HOTS Objectives</vt:lpstr>
      <vt:lpstr>Easier Objective Writing From NBME Question Templates</vt:lpstr>
      <vt:lpstr>Sample NBME Question Template</vt:lpstr>
      <vt:lpstr>A word of caution</vt:lpstr>
      <vt:lpstr>Recall Sample Questions</vt:lpstr>
      <vt:lpstr>Recall Trigger Words</vt:lpstr>
      <vt:lpstr>Analysis Sample Questions</vt:lpstr>
      <vt:lpstr>Analysis Trigger Words</vt:lpstr>
      <vt:lpstr>Comparison Sample Questions</vt:lpstr>
      <vt:lpstr>Comparison Trigger Words</vt:lpstr>
      <vt:lpstr>Inference Sample Questions</vt:lpstr>
      <vt:lpstr>Inference Trigger Words</vt:lpstr>
      <vt:lpstr>Evaluation Sample Questions</vt:lpstr>
      <vt:lpstr>Evaluation Trigger Words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directed integrative teaching in large group settings: Lecture strategies</dc:title>
  <dc:creator>john</dc:creator>
  <cp:lastModifiedBy>Christian Castro</cp:lastModifiedBy>
  <cp:revision>259</cp:revision>
  <dcterms:created xsi:type="dcterms:W3CDTF">2002-11-02T22:52:02Z</dcterms:created>
  <dcterms:modified xsi:type="dcterms:W3CDTF">2013-08-27T17:58:03Z</dcterms:modified>
</cp:coreProperties>
</file>