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35"/>
  </p:notesMasterIdLst>
  <p:sldIdLst>
    <p:sldId id="256" r:id="rId2"/>
    <p:sldId id="257" r:id="rId3"/>
    <p:sldId id="265" r:id="rId4"/>
    <p:sldId id="260" r:id="rId5"/>
    <p:sldId id="273" r:id="rId6"/>
    <p:sldId id="278" r:id="rId7"/>
    <p:sldId id="268" r:id="rId8"/>
    <p:sldId id="279" r:id="rId9"/>
    <p:sldId id="281" r:id="rId10"/>
    <p:sldId id="282" r:id="rId11"/>
    <p:sldId id="267" r:id="rId12"/>
    <p:sldId id="275" r:id="rId13"/>
    <p:sldId id="269" r:id="rId14"/>
    <p:sldId id="261" r:id="rId15"/>
    <p:sldId id="263" r:id="rId16"/>
    <p:sldId id="262" r:id="rId17"/>
    <p:sldId id="293" r:id="rId18"/>
    <p:sldId id="295" r:id="rId19"/>
    <p:sldId id="264" r:id="rId20"/>
    <p:sldId id="283" r:id="rId21"/>
    <p:sldId id="280" r:id="rId22"/>
    <p:sldId id="286" r:id="rId23"/>
    <p:sldId id="259" r:id="rId24"/>
    <p:sldId id="284" r:id="rId25"/>
    <p:sldId id="285" r:id="rId26"/>
    <p:sldId id="271" r:id="rId27"/>
    <p:sldId id="294" r:id="rId28"/>
    <p:sldId id="292" r:id="rId29"/>
    <p:sldId id="288" r:id="rId30"/>
    <p:sldId id="289" r:id="rId31"/>
    <p:sldId id="290" r:id="rId32"/>
    <p:sldId id="291" r:id="rId33"/>
    <p:sldId id="287"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36" autoAdjust="0"/>
    <p:restoredTop sz="76616" autoAdjust="0"/>
  </p:normalViewPr>
  <p:slideViewPr>
    <p:cSldViewPr snapToGrid="0" snapToObjects="1">
      <p:cViewPr varScale="1">
        <p:scale>
          <a:sx n="87" d="100"/>
          <a:sy n="87" d="100"/>
        </p:scale>
        <p:origin x="2088" y="90"/>
      </p:cViewPr>
      <p:guideLst>
        <p:guide orient="horz" pos="2160"/>
        <p:guide pos="2880"/>
      </p:guideLst>
    </p:cSldViewPr>
  </p:slideViewPr>
  <p:notesTextViewPr>
    <p:cViewPr>
      <p:scale>
        <a:sx n="100" d="100"/>
        <a:sy n="100" d="100"/>
      </p:scale>
      <p:origin x="0" y="0"/>
    </p:cViewPr>
  </p:notesTextViewPr>
  <p:sorterViewPr>
    <p:cViewPr>
      <p:scale>
        <a:sx n="84" d="100"/>
        <a:sy n="8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A56DBE-303A-48AA-822B-AECE68624C6D}" type="doc">
      <dgm:prSet loTypeId="urn:microsoft.com/office/officeart/2005/8/layout/venn1" loCatId="relationship" qsTypeId="urn:microsoft.com/office/officeart/2005/8/quickstyle/simple1" qsCatId="simple" csTypeId="urn:microsoft.com/office/officeart/2005/8/colors/accent1_2" csCatId="accent1" phldr="1"/>
      <dgm:spPr/>
    </dgm:pt>
    <dgm:pt modelId="{A24617B1-4390-4ACB-B1F3-AABF5CEB881C}">
      <dgm:prSet phldrT="[Text]"/>
      <dgm:spPr/>
      <dgm:t>
        <a:bodyPr/>
        <a:lstStyle/>
        <a:p>
          <a:r>
            <a:rPr lang="en-US" b="1" dirty="0">
              <a:solidFill>
                <a:schemeClr val="bg1"/>
              </a:solidFill>
              <a:latin typeface="+mj-lt"/>
            </a:rPr>
            <a:t>Agency</a:t>
          </a:r>
        </a:p>
      </dgm:t>
    </dgm:pt>
    <dgm:pt modelId="{04746872-A7EA-4683-974E-69606B19DF78}" type="parTrans" cxnId="{30861122-AE3B-400E-A08D-2349EEE9028F}">
      <dgm:prSet/>
      <dgm:spPr/>
      <dgm:t>
        <a:bodyPr/>
        <a:lstStyle/>
        <a:p>
          <a:endParaRPr lang="en-US"/>
        </a:p>
      </dgm:t>
    </dgm:pt>
    <dgm:pt modelId="{07AF92C0-BF01-4118-816C-38A235E5A9D6}" type="sibTrans" cxnId="{30861122-AE3B-400E-A08D-2349EEE9028F}">
      <dgm:prSet/>
      <dgm:spPr/>
      <dgm:t>
        <a:bodyPr/>
        <a:lstStyle/>
        <a:p>
          <a:endParaRPr lang="en-US"/>
        </a:p>
      </dgm:t>
    </dgm:pt>
    <dgm:pt modelId="{46B46F23-ECC6-4A20-ADEB-D4A57F518E6C}">
      <dgm:prSet phldrT="[Text]"/>
      <dgm:spPr/>
      <dgm:t>
        <a:bodyPr/>
        <a:lstStyle/>
        <a:p>
          <a:r>
            <a:rPr lang="en-US" b="1" dirty="0">
              <a:solidFill>
                <a:schemeClr val="bg1"/>
              </a:solidFill>
              <a:latin typeface="+mj-lt"/>
            </a:rPr>
            <a:t>Attitude</a:t>
          </a:r>
        </a:p>
      </dgm:t>
    </dgm:pt>
    <dgm:pt modelId="{6B4E2B91-4444-4951-9FCC-118FF2839A3E}" type="parTrans" cxnId="{596EC5D9-ED81-4E41-B7A5-028090BE15DD}">
      <dgm:prSet/>
      <dgm:spPr/>
      <dgm:t>
        <a:bodyPr/>
        <a:lstStyle/>
        <a:p>
          <a:endParaRPr lang="en-US"/>
        </a:p>
      </dgm:t>
    </dgm:pt>
    <dgm:pt modelId="{30F08E09-E99C-44EC-AE3C-F3F5631C66DA}" type="sibTrans" cxnId="{596EC5D9-ED81-4E41-B7A5-028090BE15DD}">
      <dgm:prSet/>
      <dgm:spPr/>
      <dgm:t>
        <a:bodyPr/>
        <a:lstStyle/>
        <a:p>
          <a:endParaRPr lang="en-US"/>
        </a:p>
      </dgm:t>
    </dgm:pt>
    <dgm:pt modelId="{6C5044BA-9B0E-4249-BA0D-CB312B2FCA8B}">
      <dgm:prSet phldrT="[Text]"/>
      <dgm:spPr/>
      <dgm:t>
        <a:bodyPr/>
        <a:lstStyle/>
        <a:p>
          <a:r>
            <a:rPr lang="en-US" b="1" dirty="0">
              <a:solidFill>
                <a:schemeClr val="bg1"/>
              </a:solidFill>
              <a:latin typeface="+mj-lt"/>
            </a:rPr>
            <a:t>Agility</a:t>
          </a:r>
        </a:p>
      </dgm:t>
    </dgm:pt>
    <dgm:pt modelId="{7440F942-4654-4AD5-8149-059B4BCF43D1}" type="parTrans" cxnId="{E3C92AA9-95BF-4668-BDB0-FFDE7AF1D545}">
      <dgm:prSet/>
      <dgm:spPr/>
      <dgm:t>
        <a:bodyPr/>
        <a:lstStyle/>
        <a:p>
          <a:endParaRPr lang="en-US"/>
        </a:p>
      </dgm:t>
    </dgm:pt>
    <dgm:pt modelId="{CB1B0EA9-5F0D-4B9A-8656-612F8E8027B0}" type="sibTrans" cxnId="{E3C92AA9-95BF-4668-BDB0-FFDE7AF1D545}">
      <dgm:prSet/>
      <dgm:spPr/>
      <dgm:t>
        <a:bodyPr/>
        <a:lstStyle/>
        <a:p>
          <a:endParaRPr lang="en-US"/>
        </a:p>
      </dgm:t>
    </dgm:pt>
    <dgm:pt modelId="{F79F2ACE-0B72-4B11-A7B8-A2466F33D4B5}" type="pres">
      <dgm:prSet presAssocID="{D4A56DBE-303A-48AA-822B-AECE68624C6D}" presName="compositeShape" presStyleCnt="0">
        <dgm:presLayoutVars>
          <dgm:chMax val="7"/>
          <dgm:dir/>
          <dgm:resizeHandles val="exact"/>
        </dgm:presLayoutVars>
      </dgm:prSet>
      <dgm:spPr/>
    </dgm:pt>
    <dgm:pt modelId="{2FF2B12F-2BE2-42EB-ABE1-9AE681960110}" type="pres">
      <dgm:prSet presAssocID="{A24617B1-4390-4ACB-B1F3-AABF5CEB881C}" presName="circ1" presStyleLbl="vennNode1" presStyleIdx="0" presStyleCnt="3" custLinFactNeighborX="-5591" custLinFactNeighborY="-2083"/>
      <dgm:spPr/>
    </dgm:pt>
    <dgm:pt modelId="{CA128327-FB4B-4E13-BFFF-C0468CE05C9F}" type="pres">
      <dgm:prSet presAssocID="{A24617B1-4390-4ACB-B1F3-AABF5CEB881C}" presName="circ1Tx" presStyleLbl="revTx" presStyleIdx="0" presStyleCnt="0">
        <dgm:presLayoutVars>
          <dgm:chMax val="0"/>
          <dgm:chPref val="0"/>
          <dgm:bulletEnabled val="1"/>
        </dgm:presLayoutVars>
      </dgm:prSet>
      <dgm:spPr/>
    </dgm:pt>
    <dgm:pt modelId="{E527FFFB-AE9E-4B45-AEFA-52204251EA9D}" type="pres">
      <dgm:prSet presAssocID="{46B46F23-ECC6-4A20-ADEB-D4A57F518E6C}" presName="circ2" presStyleLbl="vennNode1" presStyleIdx="1" presStyleCnt="3"/>
      <dgm:spPr/>
    </dgm:pt>
    <dgm:pt modelId="{2B8292C4-192E-40FE-83B7-FDB1E1CB75AA}" type="pres">
      <dgm:prSet presAssocID="{46B46F23-ECC6-4A20-ADEB-D4A57F518E6C}" presName="circ2Tx" presStyleLbl="revTx" presStyleIdx="0" presStyleCnt="0">
        <dgm:presLayoutVars>
          <dgm:chMax val="0"/>
          <dgm:chPref val="0"/>
          <dgm:bulletEnabled val="1"/>
        </dgm:presLayoutVars>
      </dgm:prSet>
      <dgm:spPr/>
    </dgm:pt>
    <dgm:pt modelId="{8A7E6C00-9184-4E23-9D8A-88BC57428424}" type="pres">
      <dgm:prSet presAssocID="{6C5044BA-9B0E-4249-BA0D-CB312B2FCA8B}" presName="circ3" presStyleLbl="vennNode1" presStyleIdx="2" presStyleCnt="3"/>
      <dgm:spPr/>
    </dgm:pt>
    <dgm:pt modelId="{F57E6055-5CE1-4648-A705-5C31BF285405}" type="pres">
      <dgm:prSet presAssocID="{6C5044BA-9B0E-4249-BA0D-CB312B2FCA8B}" presName="circ3Tx" presStyleLbl="revTx" presStyleIdx="0" presStyleCnt="0">
        <dgm:presLayoutVars>
          <dgm:chMax val="0"/>
          <dgm:chPref val="0"/>
          <dgm:bulletEnabled val="1"/>
        </dgm:presLayoutVars>
      </dgm:prSet>
      <dgm:spPr/>
    </dgm:pt>
  </dgm:ptLst>
  <dgm:cxnLst>
    <dgm:cxn modelId="{A7BFCA16-B04B-45AB-8DC0-63CF46A327A3}" type="presOf" srcId="{46B46F23-ECC6-4A20-ADEB-D4A57F518E6C}" destId="{E527FFFB-AE9E-4B45-AEFA-52204251EA9D}" srcOrd="0" destOrd="0" presId="urn:microsoft.com/office/officeart/2005/8/layout/venn1"/>
    <dgm:cxn modelId="{30861122-AE3B-400E-A08D-2349EEE9028F}" srcId="{D4A56DBE-303A-48AA-822B-AECE68624C6D}" destId="{A24617B1-4390-4ACB-B1F3-AABF5CEB881C}" srcOrd="0" destOrd="0" parTransId="{04746872-A7EA-4683-974E-69606B19DF78}" sibTransId="{07AF92C0-BF01-4118-816C-38A235E5A9D6}"/>
    <dgm:cxn modelId="{4B3A1C6B-5859-4239-B808-F5EB1E318215}" type="presOf" srcId="{46B46F23-ECC6-4A20-ADEB-D4A57F518E6C}" destId="{2B8292C4-192E-40FE-83B7-FDB1E1CB75AA}" srcOrd="1" destOrd="0" presId="urn:microsoft.com/office/officeart/2005/8/layout/venn1"/>
    <dgm:cxn modelId="{7B95437E-D894-4758-8F32-4FFDB366369B}" type="presOf" srcId="{6C5044BA-9B0E-4249-BA0D-CB312B2FCA8B}" destId="{F57E6055-5CE1-4648-A705-5C31BF285405}" srcOrd="1" destOrd="0" presId="urn:microsoft.com/office/officeart/2005/8/layout/venn1"/>
    <dgm:cxn modelId="{FC699BA5-9A90-45A8-BBF5-19D658F42E9A}" type="presOf" srcId="{D4A56DBE-303A-48AA-822B-AECE68624C6D}" destId="{F79F2ACE-0B72-4B11-A7B8-A2466F33D4B5}" srcOrd="0" destOrd="0" presId="urn:microsoft.com/office/officeart/2005/8/layout/venn1"/>
    <dgm:cxn modelId="{E3C92AA9-95BF-4668-BDB0-FFDE7AF1D545}" srcId="{D4A56DBE-303A-48AA-822B-AECE68624C6D}" destId="{6C5044BA-9B0E-4249-BA0D-CB312B2FCA8B}" srcOrd="2" destOrd="0" parTransId="{7440F942-4654-4AD5-8149-059B4BCF43D1}" sibTransId="{CB1B0EA9-5F0D-4B9A-8656-612F8E8027B0}"/>
    <dgm:cxn modelId="{495F20AC-6107-4B4B-AB87-C4E573F06785}" type="presOf" srcId="{A24617B1-4390-4ACB-B1F3-AABF5CEB881C}" destId="{CA128327-FB4B-4E13-BFFF-C0468CE05C9F}" srcOrd="1" destOrd="0" presId="urn:microsoft.com/office/officeart/2005/8/layout/venn1"/>
    <dgm:cxn modelId="{989BD7BE-957E-43D9-AD41-EC25581C4D5D}" type="presOf" srcId="{6C5044BA-9B0E-4249-BA0D-CB312B2FCA8B}" destId="{8A7E6C00-9184-4E23-9D8A-88BC57428424}" srcOrd="0" destOrd="0" presId="urn:microsoft.com/office/officeart/2005/8/layout/venn1"/>
    <dgm:cxn modelId="{D84598CB-46D7-4CBF-B88D-7F3AF7C3FD2B}" type="presOf" srcId="{A24617B1-4390-4ACB-B1F3-AABF5CEB881C}" destId="{2FF2B12F-2BE2-42EB-ABE1-9AE681960110}" srcOrd="0" destOrd="0" presId="urn:microsoft.com/office/officeart/2005/8/layout/venn1"/>
    <dgm:cxn modelId="{596EC5D9-ED81-4E41-B7A5-028090BE15DD}" srcId="{D4A56DBE-303A-48AA-822B-AECE68624C6D}" destId="{46B46F23-ECC6-4A20-ADEB-D4A57F518E6C}" srcOrd="1" destOrd="0" parTransId="{6B4E2B91-4444-4951-9FCC-118FF2839A3E}" sibTransId="{30F08E09-E99C-44EC-AE3C-F3F5631C66DA}"/>
    <dgm:cxn modelId="{19146003-3E7A-4EEE-AD96-1B92264DCEBA}" type="presParOf" srcId="{F79F2ACE-0B72-4B11-A7B8-A2466F33D4B5}" destId="{2FF2B12F-2BE2-42EB-ABE1-9AE681960110}" srcOrd="0" destOrd="0" presId="urn:microsoft.com/office/officeart/2005/8/layout/venn1"/>
    <dgm:cxn modelId="{BB412B85-C7B0-4C9B-A452-BB396E9D4205}" type="presParOf" srcId="{F79F2ACE-0B72-4B11-A7B8-A2466F33D4B5}" destId="{CA128327-FB4B-4E13-BFFF-C0468CE05C9F}" srcOrd="1" destOrd="0" presId="urn:microsoft.com/office/officeart/2005/8/layout/venn1"/>
    <dgm:cxn modelId="{FEB9547F-9139-4498-858C-97B315D4A93E}" type="presParOf" srcId="{F79F2ACE-0B72-4B11-A7B8-A2466F33D4B5}" destId="{E527FFFB-AE9E-4B45-AEFA-52204251EA9D}" srcOrd="2" destOrd="0" presId="urn:microsoft.com/office/officeart/2005/8/layout/venn1"/>
    <dgm:cxn modelId="{FDC2492C-8CDB-4F99-A2CE-E2E924BCD2FB}" type="presParOf" srcId="{F79F2ACE-0B72-4B11-A7B8-A2466F33D4B5}" destId="{2B8292C4-192E-40FE-83B7-FDB1E1CB75AA}" srcOrd="3" destOrd="0" presId="urn:microsoft.com/office/officeart/2005/8/layout/venn1"/>
    <dgm:cxn modelId="{04525A0B-BAFB-4784-90E2-C04DF2DEAE91}" type="presParOf" srcId="{F79F2ACE-0B72-4B11-A7B8-A2466F33D4B5}" destId="{8A7E6C00-9184-4E23-9D8A-88BC57428424}" srcOrd="4" destOrd="0" presId="urn:microsoft.com/office/officeart/2005/8/layout/venn1"/>
    <dgm:cxn modelId="{25199B13-8BC6-42ED-95D6-294254D7D5F1}" type="presParOf" srcId="{F79F2ACE-0B72-4B11-A7B8-A2466F33D4B5}" destId="{F57E6055-5CE1-4648-A705-5C31BF28540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2B12F-2BE2-42EB-ABE1-9AE681960110}">
      <dsp:nvSpPr>
        <dsp:cNvPr id="0" name=""/>
        <dsp:cNvSpPr/>
      </dsp:nvSpPr>
      <dsp:spPr>
        <a:xfrm>
          <a:off x="2134034" y="8"/>
          <a:ext cx="2536165" cy="2536165"/>
        </a:xfrm>
        <a:prstGeom prst="ellipse">
          <a:avLst/>
        </a:prstGeom>
        <a:solidFill>
          <a:schemeClr val="accent1">
            <a:alpha val="50000"/>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bg1"/>
              </a:solidFill>
              <a:latin typeface="+mj-lt"/>
            </a:rPr>
            <a:t>Agency</a:t>
          </a:r>
        </a:p>
      </dsp:txBody>
      <dsp:txXfrm>
        <a:off x="2472189" y="443837"/>
        <a:ext cx="1859854" cy="1141274"/>
      </dsp:txXfrm>
    </dsp:sp>
    <dsp:sp modelId="{E527FFFB-AE9E-4B45-AEFA-52204251EA9D}">
      <dsp:nvSpPr>
        <dsp:cNvPr id="0" name=""/>
        <dsp:cNvSpPr/>
      </dsp:nvSpPr>
      <dsp:spPr>
        <a:xfrm>
          <a:off x="3190964" y="1637940"/>
          <a:ext cx="2536165" cy="2536165"/>
        </a:xfrm>
        <a:prstGeom prst="ellipse">
          <a:avLst/>
        </a:prstGeom>
        <a:solidFill>
          <a:schemeClr val="accent1">
            <a:alpha val="50000"/>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bg1"/>
              </a:solidFill>
              <a:latin typeface="+mj-lt"/>
            </a:rPr>
            <a:t>Attitude</a:t>
          </a:r>
        </a:p>
      </dsp:txBody>
      <dsp:txXfrm>
        <a:off x="3966608" y="2293116"/>
        <a:ext cx="1521699" cy="1394891"/>
      </dsp:txXfrm>
    </dsp:sp>
    <dsp:sp modelId="{8A7E6C00-9184-4E23-9D8A-88BC57428424}">
      <dsp:nvSpPr>
        <dsp:cNvPr id="0" name=""/>
        <dsp:cNvSpPr/>
      </dsp:nvSpPr>
      <dsp:spPr>
        <a:xfrm>
          <a:off x="1360697" y="1637940"/>
          <a:ext cx="2536165" cy="2536165"/>
        </a:xfrm>
        <a:prstGeom prst="ellipse">
          <a:avLst/>
        </a:prstGeom>
        <a:solidFill>
          <a:schemeClr val="accent1">
            <a:alpha val="50000"/>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bg1"/>
              </a:solidFill>
              <a:latin typeface="+mj-lt"/>
            </a:rPr>
            <a:t>Agility</a:t>
          </a:r>
        </a:p>
      </dsp:txBody>
      <dsp:txXfrm>
        <a:off x="1599520" y="2293116"/>
        <a:ext cx="1521699" cy="139489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A6DB3C0-67B2-483B-BB77-5AD9ACB5743A}" type="datetimeFigureOut">
              <a:rPr lang="en-US" smtClean="0"/>
              <a:t>12/4/2018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AE0B1DE-D417-422A-9858-F6EF0100FB51}" type="slidenum">
              <a:rPr lang="en-US" smtClean="0"/>
              <a:t>‹#›</a:t>
            </a:fld>
            <a:endParaRPr lang="en-US" dirty="0"/>
          </a:p>
        </p:txBody>
      </p:sp>
    </p:spTree>
    <p:extLst>
      <p:ext uri="{BB962C8B-B14F-4D97-AF65-F5344CB8AC3E}">
        <p14:creationId xmlns:p14="http://schemas.microsoft.com/office/powerpoint/2010/main" val="316447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E0B1DE-D417-422A-9858-F6EF0100FB51}" type="slidenum">
              <a:rPr lang="en-US" smtClean="0"/>
              <a:t>1</a:t>
            </a:fld>
            <a:endParaRPr lang="en-US" dirty="0"/>
          </a:p>
        </p:txBody>
      </p:sp>
    </p:spTree>
    <p:extLst>
      <p:ext uri="{BB962C8B-B14F-4D97-AF65-F5344CB8AC3E}">
        <p14:creationId xmlns:p14="http://schemas.microsoft.com/office/powerpoint/2010/main" val="1659933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E0B1DE-D417-422A-9858-F6EF0100FB51}" type="slidenum">
              <a:rPr lang="en-US" smtClean="0"/>
              <a:t>10</a:t>
            </a:fld>
            <a:endParaRPr lang="en-US" dirty="0"/>
          </a:p>
        </p:txBody>
      </p:sp>
    </p:spTree>
    <p:extLst>
      <p:ext uri="{BB962C8B-B14F-4D97-AF65-F5344CB8AC3E}">
        <p14:creationId xmlns:p14="http://schemas.microsoft.com/office/powerpoint/2010/main" val="3596089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E0B1DE-D417-422A-9858-F6EF0100FB51}" type="slidenum">
              <a:rPr lang="en-US" smtClean="0"/>
              <a:t>11</a:t>
            </a:fld>
            <a:endParaRPr lang="en-US" dirty="0"/>
          </a:p>
        </p:txBody>
      </p:sp>
    </p:spTree>
    <p:extLst>
      <p:ext uri="{BB962C8B-B14F-4D97-AF65-F5344CB8AC3E}">
        <p14:creationId xmlns:p14="http://schemas.microsoft.com/office/powerpoint/2010/main" val="291527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obviously the proportion of our distress is directly related to the amount of importance something has for us and the degree to wish we know very little about what will happen. </a:t>
            </a:r>
          </a:p>
          <a:p>
            <a:endParaRPr lang="en-US" dirty="0"/>
          </a:p>
          <a:p>
            <a:r>
              <a:rPr lang="en-US" dirty="0"/>
              <a:t>These are important contributing factors. Don’t forget them. This will play a role on developing coping strategies later. </a:t>
            </a:r>
          </a:p>
        </p:txBody>
      </p:sp>
      <p:sp>
        <p:nvSpPr>
          <p:cNvPr id="4" name="Slide Number Placeholder 3"/>
          <p:cNvSpPr>
            <a:spLocks noGrp="1"/>
          </p:cNvSpPr>
          <p:nvPr>
            <p:ph type="sldNum" sz="quarter" idx="5"/>
          </p:nvPr>
        </p:nvSpPr>
        <p:spPr/>
        <p:txBody>
          <a:bodyPr/>
          <a:lstStyle/>
          <a:p>
            <a:fld id="{1AE0B1DE-D417-422A-9858-F6EF0100FB51}" type="slidenum">
              <a:rPr lang="en-US" smtClean="0"/>
              <a:t>12</a:t>
            </a:fld>
            <a:endParaRPr lang="en-US" dirty="0"/>
          </a:p>
        </p:txBody>
      </p:sp>
    </p:spTree>
    <p:extLst>
      <p:ext uri="{BB962C8B-B14F-4D97-AF65-F5344CB8AC3E}">
        <p14:creationId xmlns:p14="http://schemas.microsoft.com/office/powerpoint/2010/main" val="279163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1AE0B1DE-D417-422A-9858-F6EF0100FB51}" type="slidenum">
              <a:rPr lang="en-US" smtClean="0"/>
              <a:t>13</a:t>
            </a:fld>
            <a:endParaRPr lang="en-US" dirty="0"/>
          </a:p>
        </p:txBody>
      </p:sp>
    </p:spTree>
    <p:extLst>
      <p:ext uri="{BB962C8B-B14F-4D97-AF65-F5344CB8AC3E}">
        <p14:creationId xmlns:p14="http://schemas.microsoft.com/office/powerpoint/2010/main" val="982674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1AE0B1DE-D417-422A-9858-F6EF0100FB51}" type="slidenum">
              <a:rPr lang="en-US" smtClean="0"/>
              <a:t>14</a:t>
            </a:fld>
            <a:endParaRPr lang="en-US" dirty="0"/>
          </a:p>
        </p:txBody>
      </p:sp>
    </p:spTree>
    <p:extLst>
      <p:ext uri="{BB962C8B-B14F-4D97-AF65-F5344CB8AC3E}">
        <p14:creationId xmlns:p14="http://schemas.microsoft.com/office/powerpoint/2010/main" val="2655123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E0B1DE-D417-422A-9858-F6EF0100FB51}" type="slidenum">
              <a:rPr lang="en-US" smtClean="0"/>
              <a:t>15</a:t>
            </a:fld>
            <a:endParaRPr lang="en-US" dirty="0"/>
          </a:p>
        </p:txBody>
      </p:sp>
    </p:spTree>
    <p:extLst>
      <p:ext uri="{BB962C8B-B14F-4D97-AF65-F5344CB8AC3E}">
        <p14:creationId xmlns:p14="http://schemas.microsoft.com/office/powerpoint/2010/main" val="1132995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E0B1DE-D417-422A-9858-F6EF0100FB51}" type="slidenum">
              <a:rPr lang="en-US" smtClean="0"/>
              <a:t>16</a:t>
            </a:fld>
            <a:endParaRPr lang="en-US" dirty="0"/>
          </a:p>
        </p:txBody>
      </p:sp>
    </p:spTree>
    <p:extLst>
      <p:ext uri="{BB962C8B-B14F-4D97-AF65-F5344CB8AC3E}">
        <p14:creationId xmlns:p14="http://schemas.microsoft.com/office/powerpoint/2010/main" val="3416527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E0B1DE-D417-422A-9858-F6EF0100FB51}" type="slidenum">
              <a:rPr lang="en-US" smtClean="0"/>
              <a:t>18</a:t>
            </a:fld>
            <a:endParaRPr lang="en-US" dirty="0"/>
          </a:p>
        </p:txBody>
      </p:sp>
    </p:spTree>
    <p:extLst>
      <p:ext uri="{BB962C8B-B14F-4D97-AF65-F5344CB8AC3E}">
        <p14:creationId xmlns:p14="http://schemas.microsoft.com/office/powerpoint/2010/main" val="2978230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E0B1DE-D417-422A-9858-F6EF0100FB51}" type="slidenum">
              <a:rPr lang="en-US" smtClean="0"/>
              <a:t>19</a:t>
            </a:fld>
            <a:endParaRPr lang="en-US" dirty="0"/>
          </a:p>
        </p:txBody>
      </p:sp>
    </p:spTree>
    <p:extLst>
      <p:ext uri="{BB962C8B-B14F-4D97-AF65-F5344CB8AC3E}">
        <p14:creationId xmlns:p14="http://schemas.microsoft.com/office/powerpoint/2010/main" val="2802762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AE0B1DE-D417-422A-9858-F6EF0100FB51}" type="slidenum">
              <a:rPr lang="en-US" smtClean="0"/>
              <a:t>20</a:t>
            </a:fld>
            <a:endParaRPr lang="en-US" dirty="0"/>
          </a:p>
        </p:txBody>
      </p:sp>
    </p:spTree>
    <p:extLst>
      <p:ext uri="{BB962C8B-B14F-4D97-AF65-F5344CB8AC3E}">
        <p14:creationId xmlns:p14="http://schemas.microsoft.com/office/powerpoint/2010/main" val="1876151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E0B1DE-D417-422A-9858-F6EF0100FB51}" type="slidenum">
              <a:rPr lang="en-US" smtClean="0"/>
              <a:t>2</a:t>
            </a:fld>
            <a:endParaRPr lang="en-US" dirty="0"/>
          </a:p>
        </p:txBody>
      </p:sp>
    </p:spTree>
    <p:extLst>
      <p:ext uri="{BB962C8B-B14F-4D97-AF65-F5344CB8AC3E}">
        <p14:creationId xmlns:p14="http://schemas.microsoft.com/office/powerpoint/2010/main" val="2258517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E0B1DE-D417-422A-9858-F6EF0100FB51}" type="slidenum">
              <a:rPr lang="en-US" smtClean="0"/>
              <a:t>21</a:t>
            </a:fld>
            <a:endParaRPr lang="en-US" dirty="0"/>
          </a:p>
        </p:txBody>
      </p:sp>
    </p:spTree>
    <p:extLst>
      <p:ext uri="{BB962C8B-B14F-4D97-AF65-F5344CB8AC3E}">
        <p14:creationId xmlns:p14="http://schemas.microsoft.com/office/powerpoint/2010/main" val="4090188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AE0B1DE-D417-422A-9858-F6EF0100FB51}" type="slidenum">
              <a:rPr lang="en-US" smtClean="0"/>
              <a:t>22</a:t>
            </a:fld>
            <a:endParaRPr lang="en-US" dirty="0"/>
          </a:p>
        </p:txBody>
      </p:sp>
    </p:spTree>
    <p:extLst>
      <p:ext uri="{BB962C8B-B14F-4D97-AF65-F5344CB8AC3E}">
        <p14:creationId xmlns:p14="http://schemas.microsoft.com/office/powerpoint/2010/main" val="187968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E0B1DE-D417-422A-9858-F6EF0100FB51}" type="slidenum">
              <a:rPr lang="en-US" smtClean="0"/>
              <a:t>23</a:t>
            </a:fld>
            <a:endParaRPr lang="en-US" dirty="0"/>
          </a:p>
        </p:txBody>
      </p:sp>
    </p:spTree>
    <p:extLst>
      <p:ext uri="{BB962C8B-B14F-4D97-AF65-F5344CB8AC3E}">
        <p14:creationId xmlns:p14="http://schemas.microsoft.com/office/powerpoint/2010/main" val="851293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E0B1DE-D417-422A-9858-F6EF0100FB51}" type="slidenum">
              <a:rPr lang="en-US" smtClean="0"/>
              <a:t>24</a:t>
            </a:fld>
            <a:endParaRPr lang="en-US" dirty="0"/>
          </a:p>
        </p:txBody>
      </p:sp>
    </p:spTree>
    <p:extLst>
      <p:ext uri="{BB962C8B-B14F-4D97-AF65-F5344CB8AC3E}">
        <p14:creationId xmlns:p14="http://schemas.microsoft.com/office/powerpoint/2010/main" val="1341473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E0B1DE-D417-422A-9858-F6EF0100FB51}" type="slidenum">
              <a:rPr lang="en-US" smtClean="0"/>
              <a:t>25</a:t>
            </a:fld>
            <a:endParaRPr lang="en-US" dirty="0"/>
          </a:p>
        </p:txBody>
      </p:sp>
    </p:spTree>
    <p:extLst>
      <p:ext uri="{BB962C8B-B14F-4D97-AF65-F5344CB8AC3E}">
        <p14:creationId xmlns:p14="http://schemas.microsoft.com/office/powerpoint/2010/main" val="1072478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E0B1DE-D417-422A-9858-F6EF0100FB51}" type="slidenum">
              <a:rPr lang="en-US" smtClean="0"/>
              <a:t>26</a:t>
            </a:fld>
            <a:endParaRPr lang="en-US" dirty="0"/>
          </a:p>
        </p:txBody>
      </p:sp>
    </p:spTree>
    <p:extLst>
      <p:ext uri="{BB962C8B-B14F-4D97-AF65-F5344CB8AC3E}">
        <p14:creationId xmlns:p14="http://schemas.microsoft.com/office/powerpoint/2010/main" val="1978873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E0B1DE-D417-422A-9858-F6EF0100FB51}" type="slidenum">
              <a:rPr lang="en-US" smtClean="0"/>
              <a:t>28</a:t>
            </a:fld>
            <a:endParaRPr lang="en-US" dirty="0"/>
          </a:p>
        </p:txBody>
      </p:sp>
    </p:spTree>
    <p:extLst>
      <p:ext uri="{BB962C8B-B14F-4D97-AF65-F5344CB8AC3E}">
        <p14:creationId xmlns:p14="http://schemas.microsoft.com/office/powerpoint/2010/main" val="249543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Ruth Bader Ginsberg</a:t>
            </a:r>
          </a:p>
          <a:p>
            <a:endParaRPr lang="en-US" dirty="0"/>
          </a:p>
          <a:p>
            <a:r>
              <a:rPr lang="en-US" dirty="0"/>
              <a:t>Mother Theresa</a:t>
            </a:r>
          </a:p>
          <a:p>
            <a:endParaRPr lang="en-US" dirty="0"/>
          </a:p>
          <a:p>
            <a:r>
              <a:rPr lang="en-US" dirty="0"/>
              <a:t>Mahatma Gandhi</a:t>
            </a:r>
          </a:p>
        </p:txBody>
      </p:sp>
      <p:sp>
        <p:nvSpPr>
          <p:cNvPr id="4" name="Slide Number Placeholder 3"/>
          <p:cNvSpPr>
            <a:spLocks noGrp="1"/>
          </p:cNvSpPr>
          <p:nvPr>
            <p:ph type="sldNum" sz="quarter" idx="5"/>
          </p:nvPr>
        </p:nvSpPr>
        <p:spPr/>
        <p:txBody>
          <a:bodyPr/>
          <a:lstStyle/>
          <a:p>
            <a:fld id="{1AE0B1DE-D417-422A-9858-F6EF0100FB51}" type="slidenum">
              <a:rPr lang="en-US" smtClean="0"/>
              <a:t>29</a:t>
            </a:fld>
            <a:endParaRPr lang="en-US" dirty="0"/>
          </a:p>
        </p:txBody>
      </p:sp>
    </p:spTree>
    <p:extLst>
      <p:ext uri="{BB962C8B-B14F-4D97-AF65-F5344CB8AC3E}">
        <p14:creationId xmlns:p14="http://schemas.microsoft.com/office/powerpoint/2010/main" val="1849729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Rose Parks</a:t>
            </a:r>
          </a:p>
          <a:p>
            <a:endParaRPr lang="en-US" dirty="0"/>
          </a:p>
          <a:p>
            <a:r>
              <a:rPr lang="en-US" dirty="0"/>
              <a:t>Nelson Mandela</a:t>
            </a:r>
          </a:p>
          <a:p>
            <a:endParaRPr lang="en-US" dirty="0"/>
          </a:p>
          <a:p>
            <a:r>
              <a:rPr lang="en-US" dirty="0"/>
              <a:t>Malala</a:t>
            </a:r>
          </a:p>
          <a:p>
            <a:endParaRPr lang="en-US" dirty="0"/>
          </a:p>
          <a:p>
            <a:r>
              <a:rPr lang="en-US" dirty="0"/>
              <a:t>Albert Einstein</a:t>
            </a:r>
          </a:p>
          <a:p>
            <a:endParaRPr lang="en-US" dirty="0"/>
          </a:p>
          <a:p>
            <a:r>
              <a:rPr lang="en-US" dirty="0"/>
              <a:t>Dr. Martin Luther King Jr. </a:t>
            </a:r>
          </a:p>
        </p:txBody>
      </p:sp>
      <p:sp>
        <p:nvSpPr>
          <p:cNvPr id="4" name="Slide Number Placeholder 3"/>
          <p:cNvSpPr>
            <a:spLocks noGrp="1"/>
          </p:cNvSpPr>
          <p:nvPr>
            <p:ph type="sldNum" sz="quarter" idx="5"/>
          </p:nvPr>
        </p:nvSpPr>
        <p:spPr/>
        <p:txBody>
          <a:bodyPr/>
          <a:lstStyle/>
          <a:p>
            <a:fld id="{1AE0B1DE-D417-422A-9858-F6EF0100FB51}" type="slidenum">
              <a:rPr lang="en-US" smtClean="0"/>
              <a:t>30</a:t>
            </a:fld>
            <a:endParaRPr lang="en-US" dirty="0"/>
          </a:p>
        </p:txBody>
      </p:sp>
    </p:spTree>
    <p:extLst>
      <p:ext uri="{BB962C8B-B14F-4D97-AF65-F5344CB8AC3E}">
        <p14:creationId xmlns:p14="http://schemas.microsoft.com/office/powerpoint/2010/main" val="3539117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 Buffett</a:t>
            </a:r>
          </a:p>
          <a:p>
            <a:endParaRPr lang="en-US" dirty="0"/>
          </a:p>
          <a:p>
            <a:r>
              <a:rPr lang="en-US" dirty="0"/>
              <a:t>Bill Gates</a:t>
            </a:r>
          </a:p>
          <a:p>
            <a:endParaRPr lang="en-US" dirty="0"/>
          </a:p>
          <a:p>
            <a:r>
              <a:rPr lang="en-US" dirty="0"/>
              <a:t>Steve Jobs</a:t>
            </a:r>
          </a:p>
          <a:p>
            <a:endParaRPr lang="en-US" dirty="0"/>
          </a:p>
          <a:p>
            <a:r>
              <a:rPr lang="en-US" dirty="0"/>
              <a:t>Larry Page and Sergey Brin</a:t>
            </a:r>
          </a:p>
        </p:txBody>
      </p:sp>
      <p:sp>
        <p:nvSpPr>
          <p:cNvPr id="4" name="Slide Number Placeholder 3"/>
          <p:cNvSpPr>
            <a:spLocks noGrp="1"/>
          </p:cNvSpPr>
          <p:nvPr>
            <p:ph type="sldNum" sz="quarter" idx="5"/>
          </p:nvPr>
        </p:nvSpPr>
        <p:spPr/>
        <p:txBody>
          <a:bodyPr/>
          <a:lstStyle/>
          <a:p>
            <a:fld id="{1AE0B1DE-D417-422A-9858-F6EF0100FB51}" type="slidenum">
              <a:rPr lang="en-US" smtClean="0"/>
              <a:t>31</a:t>
            </a:fld>
            <a:endParaRPr lang="en-US" dirty="0"/>
          </a:p>
        </p:txBody>
      </p:sp>
    </p:spTree>
    <p:extLst>
      <p:ext uri="{BB962C8B-B14F-4D97-AF65-F5344CB8AC3E}">
        <p14:creationId xmlns:p14="http://schemas.microsoft.com/office/powerpoint/2010/main" val="3917781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E0B1DE-D417-422A-9858-F6EF0100FB51}" type="slidenum">
              <a:rPr lang="en-US" smtClean="0"/>
              <a:t>3</a:t>
            </a:fld>
            <a:endParaRPr lang="en-US" dirty="0"/>
          </a:p>
        </p:txBody>
      </p:sp>
    </p:spTree>
    <p:extLst>
      <p:ext uri="{BB962C8B-B14F-4D97-AF65-F5344CB8AC3E}">
        <p14:creationId xmlns:p14="http://schemas.microsoft.com/office/powerpoint/2010/main" val="20700271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Sally Ride</a:t>
            </a:r>
          </a:p>
          <a:p>
            <a:endParaRPr lang="en-US" dirty="0"/>
          </a:p>
          <a:p>
            <a:r>
              <a:rPr lang="en-US" dirty="0"/>
              <a:t>Michelle Obama</a:t>
            </a:r>
          </a:p>
          <a:p>
            <a:endParaRPr lang="en-US" dirty="0"/>
          </a:p>
          <a:p>
            <a:r>
              <a:rPr lang="en-US" dirty="0"/>
              <a:t>Amelia Earhart</a:t>
            </a:r>
          </a:p>
        </p:txBody>
      </p:sp>
      <p:sp>
        <p:nvSpPr>
          <p:cNvPr id="4" name="Slide Number Placeholder 3"/>
          <p:cNvSpPr>
            <a:spLocks noGrp="1"/>
          </p:cNvSpPr>
          <p:nvPr>
            <p:ph type="sldNum" sz="quarter" idx="5"/>
          </p:nvPr>
        </p:nvSpPr>
        <p:spPr/>
        <p:txBody>
          <a:bodyPr/>
          <a:lstStyle/>
          <a:p>
            <a:fld id="{1AE0B1DE-D417-422A-9858-F6EF0100FB51}" type="slidenum">
              <a:rPr lang="en-US" smtClean="0"/>
              <a:t>32</a:t>
            </a:fld>
            <a:endParaRPr lang="en-US" dirty="0"/>
          </a:p>
        </p:txBody>
      </p:sp>
    </p:spTree>
    <p:extLst>
      <p:ext uri="{BB962C8B-B14F-4D97-AF65-F5344CB8AC3E}">
        <p14:creationId xmlns:p14="http://schemas.microsoft.com/office/powerpoint/2010/main" val="3873622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dirty="0"/>
          </a:p>
        </p:txBody>
      </p:sp>
      <p:sp>
        <p:nvSpPr>
          <p:cNvPr id="4" name="Slide Number Placeholder 3"/>
          <p:cNvSpPr>
            <a:spLocks noGrp="1"/>
          </p:cNvSpPr>
          <p:nvPr>
            <p:ph type="sldNum" sz="quarter" idx="5"/>
          </p:nvPr>
        </p:nvSpPr>
        <p:spPr/>
        <p:txBody>
          <a:bodyPr/>
          <a:lstStyle/>
          <a:p>
            <a:fld id="{1AE0B1DE-D417-422A-9858-F6EF0100FB51}" type="slidenum">
              <a:rPr lang="en-US" smtClean="0"/>
              <a:t>33</a:t>
            </a:fld>
            <a:endParaRPr lang="en-US" dirty="0"/>
          </a:p>
        </p:txBody>
      </p:sp>
    </p:spTree>
    <p:extLst>
      <p:ext uri="{BB962C8B-B14F-4D97-AF65-F5344CB8AC3E}">
        <p14:creationId xmlns:p14="http://schemas.microsoft.com/office/powerpoint/2010/main" val="2652294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AE0B1DE-D417-422A-9858-F6EF0100FB51}" type="slidenum">
              <a:rPr lang="en-US" smtClean="0"/>
              <a:t>4</a:t>
            </a:fld>
            <a:endParaRPr lang="en-US" dirty="0"/>
          </a:p>
        </p:txBody>
      </p:sp>
    </p:spTree>
    <p:extLst>
      <p:ext uri="{BB962C8B-B14F-4D97-AF65-F5344CB8AC3E}">
        <p14:creationId xmlns:p14="http://schemas.microsoft.com/office/powerpoint/2010/main" val="318800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E0B1DE-D417-422A-9858-F6EF0100FB51}" type="slidenum">
              <a:rPr lang="en-US" smtClean="0"/>
              <a:t>5</a:t>
            </a:fld>
            <a:endParaRPr lang="en-US" dirty="0"/>
          </a:p>
        </p:txBody>
      </p:sp>
    </p:spTree>
    <p:extLst>
      <p:ext uri="{BB962C8B-B14F-4D97-AF65-F5344CB8AC3E}">
        <p14:creationId xmlns:p14="http://schemas.microsoft.com/office/powerpoint/2010/main" val="1402352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E0B1DE-D417-422A-9858-F6EF0100FB51}" type="slidenum">
              <a:rPr lang="en-US" smtClean="0"/>
              <a:t>6</a:t>
            </a:fld>
            <a:endParaRPr lang="en-US" dirty="0"/>
          </a:p>
        </p:txBody>
      </p:sp>
    </p:spTree>
    <p:extLst>
      <p:ext uri="{BB962C8B-B14F-4D97-AF65-F5344CB8AC3E}">
        <p14:creationId xmlns:p14="http://schemas.microsoft.com/office/powerpoint/2010/main" val="1356824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E0B1DE-D417-422A-9858-F6EF0100FB51}" type="slidenum">
              <a:rPr lang="en-US" smtClean="0"/>
              <a:t>7</a:t>
            </a:fld>
            <a:endParaRPr lang="en-US" dirty="0"/>
          </a:p>
        </p:txBody>
      </p:sp>
    </p:spTree>
    <p:extLst>
      <p:ext uri="{BB962C8B-B14F-4D97-AF65-F5344CB8AC3E}">
        <p14:creationId xmlns:p14="http://schemas.microsoft.com/office/powerpoint/2010/main" val="2299975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which way we see the challenge or opportunity.</a:t>
            </a:r>
          </a:p>
          <a:p>
            <a:endParaRPr lang="en-US" dirty="0"/>
          </a:p>
          <a:p>
            <a:r>
              <a:rPr lang="en-US" dirty="0"/>
              <a:t>Dweck’s work shows the power of our most basic beliefs. Whether conscious or subconscious, they strongly “affect what we want and whether we succeed in getting it.” </a:t>
            </a:r>
          </a:p>
          <a:p>
            <a:endParaRPr lang="en-US" dirty="0"/>
          </a:p>
          <a:p>
            <a:r>
              <a:rPr lang="en-US" dirty="0"/>
              <a:t>Much of what we think we understand of our personality comes from our “mindset.” This both propels us and prevents us from fulfilling our potential.</a:t>
            </a:r>
          </a:p>
          <a:p>
            <a:endParaRPr lang="en-US" dirty="0"/>
          </a:p>
          <a:p>
            <a:r>
              <a:rPr lang="en-US" dirty="0"/>
              <a:t>“Your view of yourself can determine everything”.</a:t>
            </a:r>
          </a:p>
          <a:p>
            <a:endParaRPr lang="en-US" dirty="0"/>
          </a:p>
          <a:p>
            <a:r>
              <a:rPr lang="en-US" dirty="0"/>
              <a:t>Therefore, if you can visualize yourself ABLE to undergo or be part of a change that involves you, YOU WILL, and to the extent that you can anticipate thriving beyond surviving it, your odds are better. </a:t>
            </a:r>
          </a:p>
          <a:p>
            <a:endParaRPr lang="en-US" dirty="0"/>
          </a:p>
        </p:txBody>
      </p:sp>
      <p:sp>
        <p:nvSpPr>
          <p:cNvPr id="4" name="Slide Number Placeholder 3"/>
          <p:cNvSpPr>
            <a:spLocks noGrp="1"/>
          </p:cNvSpPr>
          <p:nvPr>
            <p:ph type="sldNum" sz="quarter" idx="5"/>
          </p:nvPr>
        </p:nvSpPr>
        <p:spPr/>
        <p:txBody>
          <a:bodyPr/>
          <a:lstStyle/>
          <a:p>
            <a:fld id="{1AE0B1DE-D417-422A-9858-F6EF0100FB51}" type="slidenum">
              <a:rPr lang="en-US" smtClean="0"/>
              <a:t>8</a:t>
            </a:fld>
            <a:endParaRPr lang="en-US" dirty="0"/>
          </a:p>
        </p:txBody>
      </p:sp>
    </p:spTree>
    <p:extLst>
      <p:ext uri="{BB962C8B-B14F-4D97-AF65-F5344CB8AC3E}">
        <p14:creationId xmlns:p14="http://schemas.microsoft.com/office/powerpoint/2010/main" val="3359505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E0B1DE-D417-422A-9858-F6EF0100FB51}" type="slidenum">
              <a:rPr lang="en-US" smtClean="0"/>
              <a:t>9</a:t>
            </a:fld>
            <a:endParaRPr lang="en-US" dirty="0"/>
          </a:p>
        </p:txBody>
      </p:sp>
    </p:spTree>
    <p:extLst>
      <p:ext uri="{BB962C8B-B14F-4D97-AF65-F5344CB8AC3E}">
        <p14:creationId xmlns:p14="http://schemas.microsoft.com/office/powerpoint/2010/main" val="3574296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12/4/2018</a:t>
            </a:fld>
            <a:endParaRPr lang="en-US" dirty="0"/>
          </a:p>
        </p:txBody>
      </p:sp>
      <p:sp>
        <p:nvSpPr>
          <p:cNvPr id="5" name="Footer Placeholder 4"/>
          <p:cNvSpPr>
            <a:spLocks noGrp="1"/>
          </p:cNvSpPr>
          <p:nvPr>
            <p:ph type="ftr" sz="quarter" idx="11"/>
          </p:nvPr>
        </p:nvSpPr>
        <p:spPr/>
        <p:txBody>
          <a:bodyPr/>
          <a:lstStyle/>
          <a:p>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12/4/2018</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12/4/2018</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6124" y="6288741"/>
            <a:ext cx="1887537" cy="365125"/>
          </a:xfrm>
        </p:spPr>
        <p:txBody>
          <a:bodyPr/>
          <a:lstStyle/>
          <a:p>
            <a:pPr eaLnBrk="1" latinLnBrk="0" hangingPunct="1"/>
            <a:fld id="{E637BB6B-EE1B-48FB-8575-0D55C373DE88}" type="datetimeFigureOut">
              <a:rPr lang="en-US" smtClean="0"/>
              <a:pPr eaLnBrk="1" latinLnBrk="0" hangingPunct="1"/>
              <a:t>12/4/2018</a:t>
            </a:fld>
            <a:endParaRPr lang="en-US" dirty="0"/>
          </a:p>
        </p:txBody>
      </p:sp>
      <p:sp>
        <p:nvSpPr>
          <p:cNvPr id="6" name="Footer Placeholder 5"/>
          <p:cNvSpPr>
            <a:spLocks noGrp="1"/>
          </p:cNvSpPr>
          <p:nvPr>
            <p:ph type="ftr" sz="quarter" idx="11"/>
          </p:nvPr>
        </p:nvSpPr>
        <p:spPr>
          <a:xfrm>
            <a:off x="5867399" y="6288741"/>
            <a:ext cx="2675965" cy="365125"/>
          </a:xfrm>
        </p:spPr>
        <p:txBody>
          <a:bodyPr/>
          <a:lstStyle/>
          <a:p>
            <a:endParaRPr kumimoji="0" lang="en-US" dirty="0"/>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dirty="0"/>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1000" y="6288741"/>
            <a:ext cx="1865125" cy="365125"/>
          </a:xfrm>
        </p:spPr>
        <p:txBody>
          <a:bodyPr/>
          <a:lstStyle/>
          <a:p>
            <a:pPr eaLnBrk="1" latinLnBrk="0" hangingPunct="1"/>
            <a:fld id="{E637BB6B-EE1B-48FB-8575-0D55C373DE88}" type="datetimeFigureOut">
              <a:rPr lang="en-US" smtClean="0"/>
              <a:pPr eaLnBrk="1" latinLnBrk="0" hangingPunct="1"/>
              <a:t>12/4/2018</a:t>
            </a:fld>
            <a:endParaRPr lang="en-US" sz="1000" dirty="0">
              <a:solidFill>
                <a:schemeClr val="tx2">
                  <a:shade val="50000"/>
                </a:schemeClr>
              </a:solidFill>
            </a:endParaRPr>
          </a:p>
        </p:txBody>
      </p:sp>
      <p:sp>
        <p:nvSpPr>
          <p:cNvPr id="6" name="Footer Placeholder 5"/>
          <p:cNvSpPr>
            <a:spLocks noGrp="1"/>
          </p:cNvSpPr>
          <p:nvPr>
            <p:ph type="ftr" sz="quarter" idx="11"/>
          </p:nvPr>
        </p:nvSpPr>
        <p:spPr>
          <a:xfrm>
            <a:off x="3325813" y="6288741"/>
            <a:ext cx="5217551" cy="365125"/>
          </a:xfrm>
        </p:spPr>
        <p:txBody>
          <a:bodyPr/>
          <a:lstStyle/>
          <a:p>
            <a:pPr algn="ctr" eaLnBrk="1" latinLnBrk="0" hangingPunct="1"/>
            <a:endParaRPr kumimoji="0" lang="en-US" sz="1000" dirty="0">
              <a:solidFill>
                <a:schemeClr val="tx2">
                  <a:shade val="50000"/>
                </a:schemeClr>
              </a:solidFill>
            </a:endParaRPr>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1000" y="6288741"/>
            <a:ext cx="1865125" cy="365125"/>
          </a:xfrm>
        </p:spPr>
        <p:txBody>
          <a:bodyPr/>
          <a:lstStyle/>
          <a:p>
            <a:pPr eaLnBrk="1" latinLnBrk="0" hangingPunct="1"/>
            <a:fld id="{E637BB6B-EE1B-48FB-8575-0D55C373DE88}" type="datetimeFigureOut">
              <a:rPr lang="en-US" smtClean="0"/>
              <a:pPr eaLnBrk="1" latinLnBrk="0" hangingPunct="1"/>
              <a:t>12/4/2018</a:t>
            </a:fld>
            <a:endParaRPr lang="en-US" sz="1000" dirty="0">
              <a:solidFill>
                <a:schemeClr val="tx2">
                  <a:shade val="50000"/>
                </a:schemeClr>
              </a:solidFill>
            </a:endParaRPr>
          </a:p>
        </p:txBody>
      </p:sp>
      <p:sp>
        <p:nvSpPr>
          <p:cNvPr id="6" name="Footer Placeholder 5"/>
          <p:cNvSpPr>
            <a:spLocks noGrp="1"/>
          </p:cNvSpPr>
          <p:nvPr>
            <p:ph type="ftr" sz="quarter" idx="11"/>
          </p:nvPr>
        </p:nvSpPr>
        <p:spPr>
          <a:xfrm>
            <a:off x="3325813" y="6288741"/>
            <a:ext cx="5217551" cy="365125"/>
          </a:xfrm>
        </p:spPr>
        <p:txBody>
          <a:bodyPr/>
          <a:lstStyle/>
          <a:p>
            <a:pPr algn="ctr" eaLnBrk="1" latinLnBrk="0" hangingPunct="1"/>
            <a:endParaRPr kumimoji="0" lang="en-US" sz="1000" dirty="0">
              <a:solidFill>
                <a:schemeClr val="tx2">
                  <a:shade val="50000"/>
                </a:schemeClr>
              </a:solidFill>
            </a:endParaRPr>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12/4/2018</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12/4/2018</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12/4/2018</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12/4/2018</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12/4/2018</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12/4/2018</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dirty="0"/>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12/4/2018</a:t>
            </a:fld>
            <a:endParaRPr lang="en-US" sz="1000" dirty="0">
              <a:solidFill>
                <a:schemeClr val="tx2">
                  <a:shade val="50000"/>
                </a:schemeClr>
              </a:solidFill>
            </a:endParaRPr>
          </a:p>
        </p:txBody>
      </p:sp>
      <p:sp>
        <p:nvSpPr>
          <p:cNvPr id="6" name="Footer Placeholder 5"/>
          <p:cNvSpPr>
            <a:spLocks noGrp="1"/>
          </p:cNvSpPr>
          <p:nvPr>
            <p:ph type="ftr" sz="quarter" idx="11"/>
          </p:nvPr>
        </p:nvSpPr>
        <p:spPr/>
        <p:txBody>
          <a:bodyPr/>
          <a:lstStyle/>
          <a:p>
            <a:pPr algn="ctr" eaLnBrk="1" latinLnBrk="0" hangingPunct="1"/>
            <a:endParaRPr kumimoji="0" lang="en-US" sz="1000" dirty="0">
              <a:solidFill>
                <a:schemeClr val="tx2">
                  <a:shade val="50000"/>
                </a:schemeClr>
              </a:solidFill>
            </a:endParaRPr>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12/4/2018</a:t>
            </a:fld>
            <a:endParaRPr lang="en-US" sz="1000" dirty="0">
              <a:solidFill>
                <a:schemeClr val="tx2">
                  <a:shade val="50000"/>
                </a:schemeClr>
              </a:solidFill>
            </a:endParaRPr>
          </a:p>
        </p:txBody>
      </p:sp>
      <p:sp>
        <p:nvSpPr>
          <p:cNvPr id="6" name="Footer Placeholder 5"/>
          <p:cNvSpPr>
            <a:spLocks noGrp="1"/>
          </p:cNvSpPr>
          <p:nvPr>
            <p:ph type="ftr" sz="quarter" idx="11"/>
          </p:nvPr>
        </p:nvSpPr>
        <p:spPr/>
        <p:txBody>
          <a:bodyPr/>
          <a:lstStyle/>
          <a:p>
            <a:pPr algn="ctr" eaLnBrk="1" latinLnBrk="0" hangingPunct="1"/>
            <a:endParaRPr kumimoji="0" lang="en-US" sz="1000" dirty="0">
              <a:solidFill>
                <a:schemeClr val="tx2">
                  <a:shade val="50000"/>
                </a:schemeClr>
              </a:solidFill>
            </a:endParaRPr>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12/4/2018</a:t>
            </a:fld>
            <a:endParaRPr lang="en-US" sz="1000" dirty="0">
              <a:solidFill>
                <a:schemeClr val="tx2">
                  <a:shade val="50000"/>
                </a:schemeClr>
              </a:solidFill>
            </a:endParaRPr>
          </a:p>
        </p:txBody>
      </p:sp>
      <p:sp>
        <p:nvSpPr>
          <p:cNvPr id="6" name="Footer Placeholder 5"/>
          <p:cNvSpPr>
            <a:spLocks noGrp="1"/>
          </p:cNvSpPr>
          <p:nvPr>
            <p:ph type="ftr" sz="quarter" idx="11"/>
          </p:nvPr>
        </p:nvSpPr>
        <p:spPr/>
        <p:txBody>
          <a:bodyPr/>
          <a:lstStyle/>
          <a:p>
            <a:pPr algn="ctr" eaLnBrk="1" latinLnBrk="0" hangingPunct="1"/>
            <a:endParaRPr kumimoji="0" lang="en-US" sz="1000" dirty="0">
              <a:solidFill>
                <a:schemeClr val="tx2">
                  <a:shade val="50000"/>
                </a:schemeClr>
              </a:solidFill>
            </a:endParaRPr>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12/4/2018</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pPr eaLnBrk="1" latinLnBrk="0" hangingPunct="1"/>
            <a:fld id="{E637BB6B-EE1B-48FB-8575-0D55C373DE88}" type="datetimeFigureOut">
              <a:rPr lang="en-US" smtClean="0"/>
              <a:pPr eaLnBrk="1" latinLnBrk="0" hangingPunct="1"/>
              <a:t>12/4/2018</a:t>
            </a:fld>
            <a:endParaRPr lang="en-US" sz="1000" dirty="0">
              <a:solidFill>
                <a:schemeClr val="tx2">
                  <a:shade val="50000"/>
                </a:schemeClr>
              </a:solidFill>
            </a:endParaRPr>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pPr algn="ctr" eaLnBrk="1" latinLnBrk="0" hangingPunct="1"/>
            <a:endParaRPr kumimoji="0" lang="en-US" sz="1000" dirty="0">
              <a:solidFill>
                <a:schemeClr val="tx2">
                  <a:shade val="50000"/>
                </a:schemeClr>
              </a:solidFill>
            </a:endParaRPr>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pic>
        <p:nvPicPr>
          <p:cNvPr id="9" name="Picture 8" descr="FIULogo_H_CMYK_Rvrs.png"/>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381760" y="6161703"/>
            <a:ext cx="2254178" cy="405588"/>
          </a:xfrm>
          <a:prstGeom prst="rect">
            <a:avLst/>
          </a:prstGeom>
        </p:spPr>
      </p:pic>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image" Target="../media/image34.jpe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image" Target="../media/image38.jpg"/><Relationship Id="rId5" Type="http://schemas.openxmlformats.org/officeDocument/2006/relationships/image" Target="../media/image37.jpe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5-Nf_iKDeAhWF2FMKHYmuDUUQjRx6BAgBEAU&amp;url=https://twitter.com/billgates&amp;psig=AOvVaw0sc86Wzj3VhF1uPDSWqaqK&amp;ust=1540504603084341" TargetMode="External"/><Relationship Id="rId7"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image" Target="../media/image42.jpg"/><Relationship Id="rId5" Type="http://schemas.openxmlformats.org/officeDocument/2006/relationships/image" Target="../media/image41.jpeg"/><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0.xml"/><Relationship Id="rId1" Type="http://schemas.openxmlformats.org/officeDocument/2006/relationships/slideLayout" Target="../slideLayouts/slideLayout10.xml"/><Relationship Id="rId5" Type="http://schemas.openxmlformats.org/officeDocument/2006/relationships/image" Target="../media/image46.jpeg"/><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Examining Change &amp; Emotional Agility</a:t>
            </a:r>
          </a:p>
        </p:txBody>
      </p:sp>
      <p:sp>
        <p:nvSpPr>
          <p:cNvPr id="3" name="Subtitle 2"/>
          <p:cNvSpPr>
            <a:spLocks noGrp="1"/>
          </p:cNvSpPr>
          <p:nvPr>
            <p:ph type="subTitle" idx="1"/>
          </p:nvPr>
        </p:nvSpPr>
        <p:spPr/>
        <p:txBody>
          <a:bodyPr>
            <a:normAutofit lnSpcReduction="10000"/>
          </a:bodyPr>
          <a:lstStyle/>
          <a:p>
            <a:endParaRPr lang="en-US" dirty="0"/>
          </a:p>
          <a:p>
            <a:endParaRPr lang="en-US" dirty="0"/>
          </a:p>
          <a:p>
            <a:endParaRPr lang="en-US" dirty="0"/>
          </a:p>
          <a:p>
            <a:r>
              <a:rPr lang="en-US" dirty="0"/>
              <a:t>Isabel Alfonsin, M.S., LMHC, CEAP</a:t>
            </a:r>
          </a:p>
          <a:p>
            <a:r>
              <a:rPr lang="en-US" dirty="0"/>
              <a:t>December 7</a:t>
            </a:r>
            <a:r>
              <a:rPr lang="en-US" baseline="30000" dirty="0"/>
              <a:t>th </a:t>
            </a:r>
            <a:r>
              <a:rPr lang="en-US" dirty="0"/>
              <a:t>2018</a:t>
            </a:r>
            <a:r>
              <a:rPr lang="en-US" baseline="30000" dirty="0"/>
              <a:t> </a:t>
            </a:r>
            <a:endParaRPr lang="en-US" dirty="0"/>
          </a:p>
        </p:txBody>
      </p:sp>
      <p:sp>
        <p:nvSpPr>
          <p:cNvPr id="4" name="TextBox 3">
            <a:extLst>
              <a:ext uri="{FF2B5EF4-FFF2-40B4-BE49-F238E27FC236}">
                <a16:creationId xmlns:a16="http://schemas.microsoft.com/office/drawing/2014/main" id="{7ECD4C1F-BC76-4A4F-B18F-1C14387C5774}"/>
              </a:ext>
            </a:extLst>
          </p:cNvPr>
          <p:cNvSpPr txBox="1"/>
          <p:nvPr/>
        </p:nvSpPr>
        <p:spPr>
          <a:xfrm>
            <a:off x="5108020" y="5897352"/>
            <a:ext cx="3405930" cy="369332"/>
          </a:xfrm>
          <a:prstGeom prst="rect">
            <a:avLst/>
          </a:prstGeom>
          <a:noFill/>
        </p:spPr>
        <p:txBody>
          <a:bodyPr wrap="square" rtlCol="0">
            <a:spAutoFit/>
          </a:bodyPr>
          <a:lstStyle/>
          <a:p>
            <a:r>
              <a:rPr lang="en-US" dirty="0">
                <a:solidFill>
                  <a:schemeClr val="bg2">
                    <a:lumMod val="60000"/>
                    <a:lumOff val="40000"/>
                  </a:schemeClr>
                </a:solidFill>
              </a:rPr>
              <a:t>Office of Employee Assistance</a:t>
            </a:r>
          </a:p>
        </p:txBody>
      </p:sp>
    </p:spTree>
    <p:extLst>
      <p:ext uri="{BB962C8B-B14F-4D97-AF65-F5344CB8AC3E}">
        <p14:creationId xmlns:p14="http://schemas.microsoft.com/office/powerpoint/2010/main" val="2560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538AB-52A1-42CD-AD8E-9D02F92EA5AA}"/>
              </a:ext>
            </a:extLst>
          </p:cNvPr>
          <p:cNvSpPr>
            <a:spLocks noGrp="1"/>
          </p:cNvSpPr>
          <p:nvPr>
            <p:ph type="title"/>
          </p:nvPr>
        </p:nvSpPr>
        <p:spPr/>
        <p:txBody>
          <a:bodyPr/>
          <a:lstStyle/>
          <a:p>
            <a:pPr algn="ctr"/>
            <a:r>
              <a:rPr lang="en-US" b="1" dirty="0"/>
              <a:t>Which is it?</a:t>
            </a:r>
          </a:p>
        </p:txBody>
      </p:sp>
      <p:pic>
        <p:nvPicPr>
          <p:cNvPr id="5" name="Content Placeholder 4">
            <a:extLst>
              <a:ext uri="{FF2B5EF4-FFF2-40B4-BE49-F238E27FC236}">
                <a16:creationId xmlns:a16="http://schemas.microsoft.com/office/drawing/2014/main" id="{FE200F5D-EA6E-4F8D-92CB-282D52EF0EA1}"/>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812637" y="1929496"/>
            <a:ext cx="5231803" cy="3204479"/>
          </a:xfrm>
        </p:spPr>
      </p:pic>
    </p:spTree>
    <p:extLst>
      <p:ext uri="{BB962C8B-B14F-4D97-AF65-F5344CB8AC3E}">
        <p14:creationId xmlns:p14="http://schemas.microsoft.com/office/powerpoint/2010/main" val="2767833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585B4E-DDB9-4EF6-9537-3CE0FE500F56}"/>
              </a:ext>
            </a:extLst>
          </p:cNvPr>
          <p:cNvSpPr>
            <a:spLocks noGrp="1"/>
          </p:cNvSpPr>
          <p:nvPr>
            <p:ph type="title"/>
          </p:nvPr>
        </p:nvSpPr>
        <p:spPr>
          <a:xfrm>
            <a:off x="795528" y="120941"/>
            <a:ext cx="7583487" cy="1044388"/>
          </a:xfrm>
        </p:spPr>
        <p:txBody>
          <a:bodyPr/>
          <a:lstStyle/>
          <a:p>
            <a:pPr algn="ctr"/>
            <a:r>
              <a:rPr lang="en-US" b="1" dirty="0"/>
              <a:t>Perceptions</a:t>
            </a:r>
          </a:p>
        </p:txBody>
      </p:sp>
      <p:pic>
        <p:nvPicPr>
          <p:cNvPr id="6" name="Content Placeholder 5">
            <a:extLst>
              <a:ext uri="{FF2B5EF4-FFF2-40B4-BE49-F238E27FC236}">
                <a16:creationId xmlns:a16="http://schemas.microsoft.com/office/drawing/2014/main" id="{69B56710-77E2-418C-9FBF-68363513600C}"/>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742090" y="1474670"/>
            <a:ext cx="5531878" cy="42084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68835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E0A00-3BAC-41D0-A18D-A95FC11D58A0}"/>
              </a:ext>
            </a:extLst>
          </p:cNvPr>
          <p:cNvSpPr>
            <a:spLocks noGrp="1"/>
          </p:cNvSpPr>
          <p:nvPr>
            <p:ph type="title"/>
          </p:nvPr>
        </p:nvSpPr>
        <p:spPr/>
        <p:txBody>
          <a:bodyPr/>
          <a:lstStyle/>
          <a:p>
            <a:pPr algn="ctr"/>
            <a:r>
              <a:rPr lang="en-US" b="1" dirty="0"/>
              <a:t>Correlation</a:t>
            </a:r>
          </a:p>
        </p:txBody>
      </p:sp>
      <p:cxnSp>
        <p:nvCxnSpPr>
          <p:cNvPr id="35" name="Straight Arrow Connector 34">
            <a:extLst>
              <a:ext uri="{FF2B5EF4-FFF2-40B4-BE49-F238E27FC236}">
                <a16:creationId xmlns:a16="http://schemas.microsoft.com/office/drawing/2014/main" id="{6422BDC1-51A2-406F-847C-0CF5A7E8F9FB}"/>
              </a:ext>
            </a:extLst>
          </p:cNvPr>
          <p:cNvCxnSpPr>
            <a:cxnSpLocks/>
          </p:cNvCxnSpPr>
          <p:nvPr/>
        </p:nvCxnSpPr>
        <p:spPr>
          <a:xfrm flipV="1">
            <a:off x="2425148" y="2239616"/>
            <a:ext cx="3326294" cy="28624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D992C22B-80BB-4C2D-BD8C-F9111D8272D6}"/>
              </a:ext>
            </a:extLst>
          </p:cNvPr>
          <p:cNvSpPr txBox="1"/>
          <p:nvPr/>
        </p:nvSpPr>
        <p:spPr>
          <a:xfrm>
            <a:off x="3146597" y="5168350"/>
            <a:ext cx="2849218" cy="461665"/>
          </a:xfrm>
          <a:prstGeom prst="rect">
            <a:avLst/>
          </a:prstGeom>
          <a:noFill/>
        </p:spPr>
        <p:txBody>
          <a:bodyPr wrap="square" rtlCol="0">
            <a:spAutoFit/>
          </a:bodyPr>
          <a:lstStyle/>
          <a:p>
            <a:r>
              <a:rPr lang="en-US" sz="2400" b="1" dirty="0">
                <a:solidFill>
                  <a:schemeClr val="bg1"/>
                </a:solidFill>
                <a:latin typeface="+mj-lt"/>
              </a:rPr>
              <a:t>Uncertainty</a:t>
            </a:r>
          </a:p>
        </p:txBody>
      </p:sp>
      <p:sp>
        <p:nvSpPr>
          <p:cNvPr id="42" name="TextBox 41">
            <a:extLst>
              <a:ext uri="{FF2B5EF4-FFF2-40B4-BE49-F238E27FC236}">
                <a16:creationId xmlns:a16="http://schemas.microsoft.com/office/drawing/2014/main" id="{6D131F8B-E068-4FBF-836A-E4B293153EE2}"/>
              </a:ext>
            </a:extLst>
          </p:cNvPr>
          <p:cNvSpPr txBox="1"/>
          <p:nvPr/>
        </p:nvSpPr>
        <p:spPr>
          <a:xfrm>
            <a:off x="1749296" y="1613530"/>
            <a:ext cx="344553" cy="3785652"/>
          </a:xfrm>
          <a:prstGeom prst="rect">
            <a:avLst/>
          </a:prstGeom>
          <a:noFill/>
        </p:spPr>
        <p:txBody>
          <a:bodyPr wrap="square" rtlCol="0">
            <a:spAutoFit/>
          </a:bodyPr>
          <a:lstStyle/>
          <a:p>
            <a:r>
              <a:rPr lang="en-US" sz="2400" b="1" dirty="0">
                <a:solidFill>
                  <a:schemeClr val="bg1"/>
                </a:solidFill>
                <a:latin typeface="+mj-lt"/>
              </a:rPr>
              <a:t>Importance</a:t>
            </a:r>
          </a:p>
        </p:txBody>
      </p:sp>
      <p:cxnSp>
        <p:nvCxnSpPr>
          <p:cNvPr id="45" name="Straight Arrow Connector 44">
            <a:extLst>
              <a:ext uri="{FF2B5EF4-FFF2-40B4-BE49-F238E27FC236}">
                <a16:creationId xmlns:a16="http://schemas.microsoft.com/office/drawing/2014/main" id="{58C5AE74-1C9D-489A-886B-2BCB80DAC83B}"/>
              </a:ext>
            </a:extLst>
          </p:cNvPr>
          <p:cNvCxnSpPr/>
          <p:nvPr/>
        </p:nvCxnSpPr>
        <p:spPr>
          <a:xfrm flipH="1">
            <a:off x="2425148" y="2054087"/>
            <a:ext cx="1325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C9399140-047E-4C7C-984C-720A03BD78E9}"/>
              </a:ext>
            </a:extLst>
          </p:cNvPr>
          <p:cNvSpPr txBox="1"/>
          <p:nvPr/>
        </p:nvSpPr>
        <p:spPr>
          <a:xfrm>
            <a:off x="5817704" y="1763619"/>
            <a:ext cx="1921565" cy="461665"/>
          </a:xfrm>
          <a:prstGeom prst="rect">
            <a:avLst/>
          </a:prstGeom>
          <a:noFill/>
        </p:spPr>
        <p:txBody>
          <a:bodyPr wrap="square" rtlCol="0">
            <a:spAutoFit/>
          </a:bodyPr>
          <a:lstStyle/>
          <a:p>
            <a:r>
              <a:rPr lang="en-US" sz="2400" b="1" dirty="0">
                <a:solidFill>
                  <a:srgbClr val="FF0000"/>
                </a:solidFill>
                <a:latin typeface="+mj-lt"/>
              </a:rPr>
              <a:t>Stress</a:t>
            </a:r>
          </a:p>
        </p:txBody>
      </p:sp>
      <p:cxnSp>
        <p:nvCxnSpPr>
          <p:cNvPr id="50" name="Straight Arrow Connector 49">
            <a:extLst>
              <a:ext uri="{FF2B5EF4-FFF2-40B4-BE49-F238E27FC236}">
                <a16:creationId xmlns:a16="http://schemas.microsoft.com/office/drawing/2014/main" id="{D237E88A-5C0F-4889-99DC-FF7A16EF0A77}"/>
              </a:ext>
            </a:extLst>
          </p:cNvPr>
          <p:cNvCxnSpPr/>
          <p:nvPr/>
        </p:nvCxnSpPr>
        <p:spPr>
          <a:xfrm flipV="1">
            <a:off x="2451659" y="1922644"/>
            <a:ext cx="0" cy="31794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50370B1B-E087-408F-89AE-80D1F7ADF564}"/>
              </a:ext>
            </a:extLst>
          </p:cNvPr>
          <p:cNvCxnSpPr>
            <a:cxnSpLocks/>
          </p:cNvCxnSpPr>
          <p:nvPr/>
        </p:nvCxnSpPr>
        <p:spPr>
          <a:xfrm>
            <a:off x="2425148" y="5088837"/>
            <a:ext cx="339255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55" name="Picture 54">
            <a:extLst>
              <a:ext uri="{FF2B5EF4-FFF2-40B4-BE49-F238E27FC236}">
                <a16:creationId xmlns:a16="http://schemas.microsoft.com/office/drawing/2014/main" id="{25F86975-4A8A-421C-8114-D5EFB820E7F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25975" y="2628398"/>
            <a:ext cx="1976433" cy="1976433"/>
          </a:xfrm>
          <a:prstGeom prst="ellipse">
            <a:avLst/>
          </a:prstGeom>
          <a:ln>
            <a:noFill/>
          </a:ln>
          <a:effectLst>
            <a:softEdge rad="112500"/>
          </a:effectLst>
        </p:spPr>
      </p:pic>
    </p:spTree>
    <p:extLst>
      <p:ext uri="{BB962C8B-B14F-4D97-AF65-F5344CB8AC3E}">
        <p14:creationId xmlns:p14="http://schemas.microsoft.com/office/powerpoint/2010/main" val="240204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8342A-2C40-4955-A2B9-30E00ADD2BE9}"/>
              </a:ext>
            </a:extLst>
          </p:cNvPr>
          <p:cNvSpPr>
            <a:spLocks noGrp="1"/>
          </p:cNvSpPr>
          <p:nvPr>
            <p:ph type="title"/>
          </p:nvPr>
        </p:nvSpPr>
        <p:spPr/>
        <p:txBody>
          <a:bodyPr/>
          <a:lstStyle/>
          <a:p>
            <a:pPr algn="ctr"/>
            <a:r>
              <a:rPr lang="en-US" b="1" dirty="0"/>
              <a:t>The Narratives</a:t>
            </a:r>
          </a:p>
        </p:txBody>
      </p:sp>
      <p:sp>
        <p:nvSpPr>
          <p:cNvPr id="3" name="Content Placeholder 2">
            <a:extLst>
              <a:ext uri="{FF2B5EF4-FFF2-40B4-BE49-F238E27FC236}">
                <a16:creationId xmlns:a16="http://schemas.microsoft.com/office/drawing/2014/main" id="{E7D68FFB-0272-4549-8585-364D035FBF6A}"/>
              </a:ext>
            </a:extLst>
          </p:cNvPr>
          <p:cNvSpPr>
            <a:spLocks noGrp="1"/>
          </p:cNvSpPr>
          <p:nvPr>
            <p:ph idx="1"/>
          </p:nvPr>
        </p:nvSpPr>
        <p:spPr>
          <a:xfrm>
            <a:off x="779463" y="1828800"/>
            <a:ext cx="7583487" cy="4208930"/>
          </a:xfrm>
        </p:spPr>
        <p:txBody>
          <a:bodyPr>
            <a:normAutofit lnSpcReduction="10000"/>
          </a:bodyPr>
          <a:lstStyle/>
          <a:p>
            <a:pPr marL="0" indent="0">
              <a:buNone/>
            </a:pPr>
            <a:r>
              <a:rPr lang="en-US" dirty="0"/>
              <a:t>Just as important as what we think is what we say to ourselves (that little voice inside your head) when fear sets in.</a:t>
            </a:r>
          </a:p>
          <a:p>
            <a:endParaRPr lang="en-US" dirty="0"/>
          </a:p>
          <a:p>
            <a:endParaRPr lang="en-US" dirty="0"/>
          </a:p>
          <a:p>
            <a:endParaRPr lang="en-US" dirty="0"/>
          </a:p>
          <a:p>
            <a:pPr marL="0" indent="0">
              <a:buNone/>
            </a:pPr>
            <a:r>
              <a:rPr lang="en-US" dirty="0"/>
              <a:t>“I am not equipped for this.” “ I am overwhelmed.” “I can’t do this.” “</a:t>
            </a:r>
          </a:p>
          <a:p>
            <a:pPr marL="0" indent="0" algn="ctr">
              <a:buNone/>
            </a:pPr>
            <a:r>
              <a:rPr lang="en-US" dirty="0"/>
              <a:t>THESE ARE JUST THOUGHTS, NOT FACTS.</a:t>
            </a:r>
          </a:p>
        </p:txBody>
      </p:sp>
      <p:pic>
        <p:nvPicPr>
          <p:cNvPr id="5" name="Picture 4">
            <a:extLst>
              <a:ext uri="{FF2B5EF4-FFF2-40B4-BE49-F238E27FC236}">
                <a16:creationId xmlns:a16="http://schemas.microsoft.com/office/drawing/2014/main" id="{5E76CC41-7F21-4DFA-964A-D68A10FEB9D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58208" y="2504091"/>
            <a:ext cx="2344585" cy="2099440"/>
          </a:xfrm>
          <a:prstGeom prst="ellipse">
            <a:avLst/>
          </a:prstGeom>
          <a:ln>
            <a:noFill/>
          </a:ln>
          <a:effectLst>
            <a:softEdge rad="112500"/>
          </a:effectLst>
        </p:spPr>
      </p:pic>
    </p:spTree>
    <p:extLst>
      <p:ext uri="{BB962C8B-B14F-4D97-AF65-F5344CB8AC3E}">
        <p14:creationId xmlns:p14="http://schemas.microsoft.com/office/powerpoint/2010/main" val="295410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9516F-F018-4872-82E8-C5237B0682B0}"/>
              </a:ext>
            </a:extLst>
          </p:cNvPr>
          <p:cNvSpPr>
            <a:spLocks noGrp="1"/>
          </p:cNvSpPr>
          <p:nvPr>
            <p:ph type="title"/>
          </p:nvPr>
        </p:nvSpPr>
        <p:spPr>
          <a:xfrm>
            <a:off x="779463" y="527901"/>
            <a:ext cx="7583487" cy="1419681"/>
          </a:xfrm>
        </p:spPr>
        <p:txBody>
          <a:bodyPr/>
          <a:lstStyle/>
          <a:p>
            <a:pPr algn="ctr"/>
            <a:r>
              <a:rPr lang="en-US" b="1" dirty="0"/>
              <a:t>Self-transformation vs. Organizational Transformation</a:t>
            </a:r>
          </a:p>
        </p:txBody>
      </p:sp>
      <p:pic>
        <p:nvPicPr>
          <p:cNvPr id="8" name="Picture 7">
            <a:extLst>
              <a:ext uri="{FF2B5EF4-FFF2-40B4-BE49-F238E27FC236}">
                <a16:creationId xmlns:a16="http://schemas.microsoft.com/office/drawing/2014/main" id="{20C2B085-DF77-4C75-8457-2CB6351079D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89813" y="2569385"/>
            <a:ext cx="2970856" cy="2341034"/>
          </a:xfrm>
          <a:prstGeom prst="rect">
            <a:avLst/>
          </a:prstGeom>
          <a:ln>
            <a:noFill/>
          </a:ln>
          <a:effectLst>
            <a:softEdge rad="112500"/>
          </a:effectLst>
        </p:spPr>
      </p:pic>
      <p:pic>
        <p:nvPicPr>
          <p:cNvPr id="10" name="Picture 9">
            <a:extLst>
              <a:ext uri="{FF2B5EF4-FFF2-40B4-BE49-F238E27FC236}">
                <a16:creationId xmlns:a16="http://schemas.microsoft.com/office/drawing/2014/main" id="{46758C06-859B-4085-B970-C598A97F635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21650" y="2569385"/>
            <a:ext cx="3040146" cy="2341034"/>
          </a:xfrm>
          <a:prstGeom prst="rect">
            <a:avLst/>
          </a:prstGeom>
          <a:ln>
            <a:noFill/>
          </a:ln>
          <a:effectLst>
            <a:softEdge rad="112500"/>
          </a:effectLst>
        </p:spPr>
      </p:pic>
    </p:spTree>
    <p:extLst>
      <p:ext uri="{BB962C8B-B14F-4D97-AF65-F5344CB8AC3E}">
        <p14:creationId xmlns:p14="http://schemas.microsoft.com/office/powerpoint/2010/main" val="1153602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7B7A6-4D8A-454F-9040-43F856D9ACB6}"/>
              </a:ext>
            </a:extLst>
          </p:cNvPr>
          <p:cNvSpPr>
            <a:spLocks noGrp="1"/>
          </p:cNvSpPr>
          <p:nvPr>
            <p:ph type="title"/>
          </p:nvPr>
        </p:nvSpPr>
        <p:spPr/>
        <p:txBody>
          <a:bodyPr/>
          <a:lstStyle/>
          <a:p>
            <a:pPr algn="ctr"/>
            <a:r>
              <a:rPr lang="en-US" b="1" dirty="0"/>
              <a:t>How can we make it better?</a:t>
            </a:r>
          </a:p>
        </p:txBody>
      </p:sp>
      <p:sp>
        <p:nvSpPr>
          <p:cNvPr id="3" name="Content Placeholder 2">
            <a:extLst>
              <a:ext uri="{FF2B5EF4-FFF2-40B4-BE49-F238E27FC236}">
                <a16:creationId xmlns:a16="http://schemas.microsoft.com/office/drawing/2014/main" id="{867A871E-8B6A-45A2-9A8E-6F89AA7C0FC1}"/>
              </a:ext>
            </a:extLst>
          </p:cNvPr>
          <p:cNvSpPr>
            <a:spLocks noGrp="1"/>
          </p:cNvSpPr>
          <p:nvPr>
            <p:ph idx="1"/>
          </p:nvPr>
        </p:nvSpPr>
        <p:spPr>
          <a:xfrm>
            <a:off x="779463" y="1676400"/>
            <a:ext cx="7583487" cy="4361330"/>
          </a:xfrm>
        </p:spPr>
        <p:txBody>
          <a:bodyPr>
            <a:normAutofit/>
          </a:bodyPr>
          <a:lstStyle/>
          <a:p>
            <a:pPr marL="0" indent="0">
              <a:buNone/>
            </a:pPr>
            <a:r>
              <a:rPr lang="en-US" dirty="0">
                <a:latin typeface="+mj-lt"/>
              </a:rPr>
              <a:t>Find a way to make the organizational change feel more life self-transformational changes – empowering and energizing.</a:t>
            </a:r>
          </a:p>
          <a:p>
            <a:pPr marL="0" indent="0" algn="ctr">
              <a:buNone/>
            </a:pPr>
            <a:endParaRPr lang="en-US" b="1" dirty="0"/>
          </a:p>
          <a:p>
            <a:pPr marL="457200" indent="-457200" algn="ctr">
              <a:buFont typeface="+mj-lt"/>
              <a:buAutoNum type="arabicPeriod"/>
            </a:pPr>
            <a:endParaRPr lang="en-US" dirty="0"/>
          </a:p>
          <a:p>
            <a:pPr marL="457200" indent="-457200" algn="ctr">
              <a:buFont typeface="+mj-lt"/>
              <a:buAutoNum type="arabicPeriod"/>
            </a:pPr>
            <a:endParaRPr lang="en-US" dirty="0"/>
          </a:p>
          <a:p>
            <a:pPr marL="457200" indent="-457200" algn="ctr">
              <a:buFont typeface="+mj-lt"/>
              <a:buAutoNum type="arabicPeriod"/>
            </a:pPr>
            <a:endParaRPr lang="en-US" dirty="0"/>
          </a:p>
          <a:p>
            <a:pPr marL="0" indent="0" algn="ctr">
              <a:buNone/>
            </a:pPr>
            <a:r>
              <a:rPr lang="en-US" sz="1800" dirty="0">
                <a:latin typeface="+mj-lt"/>
              </a:rPr>
              <a:t>Jim Hemerling, Boston Consulting Group</a:t>
            </a:r>
          </a:p>
          <a:p>
            <a:pPr marL="0" indent="0" algn="ctr">
              <a:buNone/>
            </a:pPr>
            <a:r>
              <a:rPr lang="en-US" sz="1800" b="1" i="1" dirty="0">
                <a:latin typeface="+mj-lt"/>
              </a:rPr>
              <a:t>The Era of Constant Change 2016 TedTalk in Paris, Franc</a:t>
            </a:r>
            <a:r>
              <a:rPr lang="en-US" sz="1800" dirty="0">
                <a:latin typeface="+mj-lt"/>
              </a:rPr>
              <a:t>e</a:t>
            </a:r>
          </a:p>
        </p:txBody>
      </p:sp>
      <p:pic>
        <p:nvPicPr>
          <p:cNvPr id="5" name="Picture 4">
            <a:extLst>
              <a:ext uri="{FF2B5EF4-FFF2-40B4-BE49-F238E27FC236}">
                <a16:creationId xmlns:a16="http://schemas.microsoft.com/office/drawing/2014/main" id="{E27D9E2C-DB05-4180-828B-C5742937C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812" y="2998076"/>
            <a:ext cx="1905000" cy="1905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37336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B57B1-3CB4-453F-BBDB-2C9F90AFEA14}"/>
              </a:ext>
            </a:extLst>
          </p:cNvPr>
          <p:cNvSpPr>
            <a:spLocks noGrp="1"/>
          </p:cNvSpPr>
          <p:nvPr>
            <p:ph type="title"/>
          </p:nvPr>
        </p:nvSpPr>
        <p:spPr>
          <a:xfrm>
            <a:off x="582073" y="163200"/>
            <a:ext cx="5278583" cy="1044388"/>
          </a:xfrm>
        </p:spPr>
        <p:txBody>
          <a:bodyPr/>
          <a:lstStyle/>
          <a:p>
            <a:r>
              <a:rPr lang="en-US" b="1" dirty="0"/>
              <a:t>Why is it so exhausting?</a:t>
            </a:r>
          </a:p>
        </p:txBody>
      </p:sp>
      <p:sp>
        <p:nvSpPr>
          <p:cNvPr id="5" name="Content Placeholder 4">
            <a:extLst>
              <a:ext uri="{FF2B5EF4-FFF2-40B4-BE49-F238E27FC236}">
                <a16:creationId xmlns:a16="http://schemas.microsoft.com/office/drawing/2014/main" id="{63117277-BE79-48F4-B774-4F6E559BDC3F}"/>
              </a:ext>
            </a:extLst>
          </p:cNvPr>
          <p:cNvSpPr>
            <a:spLocks noGrp="1"/>
          </p:cNvSpPr>
          <p:nvPr>
            <p:ph idx="1"/>
          </p:nvPr>
        </p:nvSpPr>
        <p:spPr>
          <a:xfrm>
            <a:off x="976045" y="1900719"/>
            <a:ext cx="7150813" cy="3828786"/>
          </a:xfrm>
        </p:spPr>
        <p:txBody>
          <a:bodyPr>
            <a:normAutofit/>
          </a:bodyPr>
          <a:lstStyle/>
          <a:p>
            <a:r>
              <a:rPr lang="en-US" dirty="0">
                <a:latin typeface="+mj-lt"/>
              </a:rPr>
              <a:t>Change is hard</a:t>
            </a:r>
          </a:p>
          <a:p>
            <a:r>
              <a:rPr lang="en-US" dirty="0">
                <a:latin typeface="+mj-lt"/>
              </a:rPr>
              <a:t>People naturally resist change</a:t>
            </a:r>
          </a:p>
          <a:p>
            <a:r>
              <a:rPr lang="en-US" dirty="0">
                <a:latin typeface="+mj-lt"/>
              </a:rPr>
              <a:t>Fear holds us back </a:t>
            </a:r>
          </a:p>
          <a:p>
            <a:r>
              <a:rPr lang="en-US" dirty="0">
                <a:latin typeface="+mj-lt"/>
              </a:rPr>
              <a:t>Lack of perceived control is threatening</a:t>
            </a:r>
          </a:p>
          <a:p>
            <a:r>
              <a:rPr lang="en-US" dirty="0">
                <a:latin typeface="+mj-lt"/>
              </a:rPr>
              <a:t>Sometimes change presents as a crisis (urgency leads to panic)</a:t>
            </a:r>
          </a:p>
          <a:p>
            <a:r>
              <a:rPr lang="en-US" dirty="0">
                <a:latin typeface="+mj-lt"/>
              </a:rPr>
              <a:t>Sometimes change has been constant and cumulative </a:t>
            </a:r>
          </a:p>
          <a:p>
            <a:endParaRPr lang="en-US" dirty="0"/>
          </a:p>
          <a:p>
            <a:endParaRPr lang="en-US" dirty="0"/>
          </a:p>
          <a:p>
            <a:endParaRPr lang="en-US" dirty="0"/>
          </a:p>
        </p:txBody>
      </p:sp>
      <p:pic>
        <p:nvPicPr>
          <p:cNvPr id="7" name="Picture 6">
            <a:extLst>
              <a:ext uri="{FF2B5EF4-FFF2-40B4-BE49-F238E27FC236}">
                <a16:creationId xmlns:a16="http://schemas.microsoft.com/office/drawing/2014/main" id="{D934CAC4-B3DF-4374-8BAF-1E6E2903107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08568" y="1033995"/>
            <a:ext cx="2350790" cy="1733448"/>
          </a:xfrm>
          <a:prstGeom prst="rect">
            <a:avLst/>
          </a:prstGeom>
          <a:ln>
            <a:noFill/>
          </a:ln>
          <a:effectLst>
            <a:softEdge rad="112500"/>
          </a:effectLst>
        </p:spPr>
      </p:pic>
    </p:spTree>
    <p:extLst>
      <p:ext uri="{BB962C8B-B14F-4D97-AF65-F5344CB8AC3E}">
        <p14:creationId xmlns:p14="http://schemas.microsoft.com/office/powerpoint/2010/main" val="10887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93779-D2DE-4525-BA3C-D6F7F04C614E}"/>
              </a:ext>
            </a:extLst>
          </p:cNvPr>
          <p:cNvSpPr>
            <a:spLocks noGrp="1"/>
          </p:cNvSpPr>
          <p:nvPr>
            <p:ph type="title"/>
          </p:nvPr>
        </p:nvSpPr>
        <p:spPr>
          <a:xfrm>
            <a:off x="1037690" y="175517"/>
            <a:ext cx="7325260" cy="1044388"/>
          </a:xfrm>
        </p:spPr>
        <p:txBody>
          <a:bodyPr/>
          <a:lstStyle/>
          <a:p>
            <a:r>
              <a:rPr lang="en-US" b="1" dirty="0"/>
              <a:t>       Why do we dread change?</a:t>
            </a:r>
          </a:p>
        </p:txBody>
      </p:sp>
      <p:sp>
        <p:nvSpPr>
          <p:cNvPr id="3" name="Content Placeholder 2">
            <a:extLst>
              <a:ext uri="{FF2B5EF4-FFF2-40B4-BE49-F238E27FC236}">
                <a16:creationId xmlns:a16="http://schemas.microsoft.com/office/drawing/2014/main" id="{70ED97FA-DC88-468B-8ECA-6C45E720C2D7}"/>
              </a:ext>
            </a:extLst>
          </p:cNvPr>
          <p:cNvSpPr>
            <a:spLocks noGrp="1"/>
          </p:cNvSpPr>
          <p:nvPr>
            <p:ph idx="1"/>
          </p:nvPr>
        </p:nvSpPr>
        <p:spPr>
          <a:xfrm>
            <a:off x="2311687" y="1705511"/>
            <a:ext cx="6349428" cy="4208930"/>
          </a:xfrm>
        </p:spPr>
        <p:txBody>
          <a:bodyPr/>
          <a:lstStyle/>
          <a:p>
            <a:r>
              <a:rPr lang="en-US" dirty="0">
                <a:latin typeface="+mj-lt"/>
              </a:rPr>
              <a:t>The change management focus might be on short-term results – so what about the future?</a:t>
            </a:r>
          </a:p>
          <a:p>
            <a:r>
              <a:rPr lang="en-US" dirty="0">
                <a:latin typeface="+mj-lt"/>
              </a:rPr>
              <a:t>What if in the pursuit of </a:t>
            </a:r>
            <a:r>
              <a:rPr lang="en-US" i="1" dirty="0">
                <a:latin typeface="+mj-lt"/>
              </a:rPr>
              <a:t>better &amp; new </a:t>
            </a:r>
            <a:r>
              <a:rPr lang="en-US" dirty="0">
                <a:latin typeface="+mj-lt"/>
              </a:rPr>
              <a:t>we lost sight of the legacy and what was (if was pretty good, maybe even great)?</a:t>
            </a:r>
          </a:p>
          <a:p>
            <a:r>
              <a:rPr lang="en-US" dirty="0">
                <a:latin typeface="+mj-lt"/>
              </a:rPr>
              <a:t>What if the change is not managed, reviewed or re-assessed once introduced?</a:t>
            </a:r>
          </a:p>
          <a:p>
            <a:r>
              <a:rPr lang="en-US" dirty="0">
                <a:latin typeface="+mj-lt"/>
              </a:rPr>
              <a:t>What if the change(s) actually results in poor outcomes?</a:t>
            </a:r>
          </a:p>
          <a:p>
            <a:endParaRPr lang="en-US" dirty="0"/>
          </a:p>
          <a:p>
            <a:endParaRPr lang="en-US" dirty="0"/>
          </a:p>
        </p:txBody>
      </p:sp>
      <p:pic>
        <p:nvPicPr>
          <p:cNvPr id="5" name="Picture 4">
            <a:extLst>
              <a:ext uri="{FF2B5EF4-FFF2-40B4-BE49-F238E27FC236}">
                <a16:creationId xmlns:a16="http://schemas.microsoft.com/office/drawing/2014/main" id="{25FA665B-022F-4EA2-AF10-3DF1488A9C9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3116" y="2301917"/>
            <a:ext cx="1429460" cy="2308994"/>
          </a:xfrm>
          <a:prstGeom prst="rect">
            <a:avLst/>
          </a:prstGeom>
          <a:ln>
            <a:noFill/>
          </a:ln>
          <a:effectLst>
            <a:softEdge rad="112500"/>
          </a:effectLst>
        </p:spPr>
      </p:pic>
    </p:spTree>
    <p:extLst>
      <p:ext uri="{BB962C8B-B14F-4D97-AF65-F5344CB8AC3E}">
        <p14:creationId xmlns:p14="http://schemas.microsoft.com/office/powerpoint/2010/main" val="425745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AAB76-F078-4085-956E-FFBC62EC238A}"/>
              </a:ext>
            </a:extLst>
          </p:cNvPr>
          <p:cNvSpPr>
            <a:spLocks noGrp="1"/>
          </p:cNvSpPr>
          <p:nvPr>
            <p:ph type="title"/>
          </p:nvPr>
        </p:nvSpPr>
        <p:spPr/>
        <p:txBody>
          <a:bodyPr/>
          <a:lstStyle/>
          <a:p>
            <a:pPr algn="ctr"/>
            <a:r>
              <a:rPr lang="en-US" sz="2800" b="1" dirty="0"/>
              <a:t>Achieving Successful Change – </a:t>
            </a:r>
            <a:br>
              <a:rPr lang="en-US" sz="2800" b="1" dirty="0"/>
            </a:br>
            <a:r>
              <a:rPr lang="en-US" sz="2800" b="1" dirty="0"/>
              <a:t>The 5 Forces of Change (2013)</a:t>
            </a:r>
          </a:p>
        </p:txBody>
      </p:sp>
      <p:sp>
        <p:nvSpPr>
          <p:cNvPr id="12" name="Content Placeholder 11">
            <a:extLst>
              <a:ext uri="{FF2B5EF4-FFF2-40B4-BE49-F238E27FC236}">
                <a16:creationId xmlns:a16="http://schemas.microsoft.com/office/drawing/2014/main" id="{1E9B8513-21DD-4FA1-835A-296F027C2CA2}"/>
              </a:ext>
            </a:extLst>
          </p:cNvPr>
          <p:cNvSpPr>
            <a:spLocks noGrp="1"/>
          </p:cNvSpPr>
          <p:nvPr>
            <p:ph sz="half" idx="1"/>
          </p:nvPr>
        </p:nvSpPr>
        <p:spPr>
          <a:xfrm>
            <a:off x="779462" y="1799412"/>
            <a:ext cx="3657600" cy="4219575"/>
          </a:xfrm>
        </p:spPr>
        <p:txBody>
          <a:bodyPr/>
          <a:lstStyle/>
          <a:p>
            <a:r>
              <a:rPr lang="en-US" b="1" dirty="0"/>
              <a:t>Certainty</a:t>
            </a:r>
          </a:p>
          <a:p>
            <a:r>
              <a:rPr lang="en-US" b="1" dirty="0"/>
              <a:t>Purpose</a:t>
            </a:r>
          </a:p>
          <a:p>
            <a:r>
              <a:rPr lang="en-US" b="1" dirty="0"/>
              <a:t>Control</a:t>
            </a:r>
          </a:p>
          <a:p>
            <a:r>
              <a:rPr lang="en-US" b="1" dirty="0"/>
              <a:t>Connection</a:t>
            </a:r>
          </a:p>
          <a:p>
            <a:r>
              <a:rPr lang="en-US" b="1" dirty="0"/>
              <a:t>Success</a:t>
            </a:r>
          </a:p>
        </p:txBody>
      </p:sp>
      <p:sp>
        <p:nvSpPr>
          <p:cNvPr id="13" name="Content Placeholder 12">
            <a:extLst>
              <a:ext uri="{FF2B5EF4-FFF2-40B4-BE49-F238E27FC236}">
                <a16:creationId xmlns:a16="http://schemas.microsoft.com/office/drawing/2014/main" id="{773129F3-3BE8-478B-9C08-A0A585CD0962}"/>
              </a:ext>
            </a:extLst>
          </p:cNvPr>
          <p:cNvSpPr>
            <a:spLocks noGrp="1"/>
          </p:cNvSpPr>
          <p:nvPr>
            <p:ph sz="half" idx="2"/>
          </p:nvPr>
        </p:nvSpPr>
        <p:spPr>
          <a:xfrm>
            <a:off x="4688541" y="1828800"/>
            <a:ext cx="3657600" cy="4219575"/>
          </a:xfrm>
        </p:spPr>
        <p:txBody>
          <a:bodyPr/>
          <a:lstStyle/>
          <a:p>
            <a:r>
              <a:rPr lang="en-US" b="1" dirty="0">
                <a:solidFill>
                  <a:srgbClr val="FF0000"/>
                </a:solidFill>
              </a:rPr>
              <a:t>Ambiguity</a:t>
            </a:r>
          </a:p>
          <a:p>
            <a:r>
              <a:rPr lang="en-US" b="1" dirty="0">
                <a:solidFill>
                  <a:srgbClr val="FF0000"/>
                </a:solidFill>
              </a:rPr>
              <a:t>Lack of direction</a:t>
            </a:r>
          </a:p>
          <a:p>
            <a:r>
              <a:rPr lang="en-US" b="1" dirty="0">
                <a:solidFill>
                  <a:srgbClr val="FF0000"/>
                </a:solidFill>
              </a:rPr>
              <a:t>Helplessness</a:t>
            </a:r>
          </a:p>
          <a:p>
            <a:r>
              <a:rPr lang="en-US" b="1" dirty="0">
                <a:solidFill>
                  <a:srgbClr val="FF0000"/>
                </a:solidFill>
              </a:rPr>
              <a:t>Loss</a:t>
            </a:r>
          </a:p>
          <a:p>
            <a:r>
              <a:rPr lang="en-US" b="1" dirty="0">
                <a:solidFill>
                  <a:srgbClr val="FF0000"/>
                </a:solidFill>
              </a:rPr>
              <a:t>Fear of Failure</a:t>
            </a:r>
          </a:p>
        </p:txBody>
      </p:sp>
      <p:sp>
        <p:nvSpPr>
          <p:cNvPr id="3" name="TextBox 2">
            <a:extLst>
              <a:ext uri="{FF2B5EF4-FFF2-40B4-BE49-F238E27FC236}">
                <a16:creationId xmlns:a16="http://schemas.microsoft.com/office/drawing/2014/main" id="{311FC16F-05B5-4BCD-AA5D-FA03ACD9C9A6}"/>
              </a:ext>
            </a:extLst>
          </p:cNvPr>
          <p:cNvSpPr txBox="1"/>
          <p:nvPr/>
        </p:nvSpPr>
        <p:spPr>
          <a:xfrm>
            <a:off x="2217907" y="4883400"/>
            <a:ext cx="4289898" cy="646331"/>
          </a:xfrm>
          <a:prstGeom prst="rect">
            <a:avLst/>
          </a:prstGeom>
          <a:noFill/>
        </p:spPr>
        <p:txBody>
          <a:bodyPr wrap="square" rtlCol="0">
            <a:spAutoFit/>
          </a:bodyPr>
          <a:lstStyle/>
          <a:p>
            <a:r>
              <a:rPr lang="en-US" dirty="0">
                <a:solidFill>
                  <a:schemeClr val="bg1"/>
                </a:solidFill>
              </a:rPr>
              <a:t>            Dr. Anthony Greenfield</a:t>
            </a:r>
          </a:p>
          <a:p>
            <a:r>
              <a:rPr lang="en-US" dirty="0">
                <a:solidFill>
                  <a:schemeClr val="bg1"/>
                </a:solidFill>
              </a:rPr>
              <a:t>Leeds University Business School, UK</a:t>
            </a:r>
          </a:p>
        </p:txBody>
      </p:sp>
      <p:pic>
        <p:nvPicPr>
          <p:cNvPr id="15" name="Picture 14">
            <a:extLst>
              <a:ext uri="{FF2B5EF4-FFF2-40B4-BE49-F238E27FC236}">
                <a16:creationId xmlns:a16="http://schemas.microsoft.com/office/drawing/2014/main" id="{47B15F04-39BD-4D3F-BA6F-CFD448525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12597">
            <a:off x="1997494" y="2140481"/>
            <a:ext cx="2857500" cy="2105025"/>
          </a:xfrm>
          <a:prstGeom prst="rect">
            <a:avLst/>
          </a:prstGeom>
        </p:spPr>
      </p:pic>
    </p:spTree>
    <p:extLst>
      <p:ext uri="{BB962C8B-B14F-4D97-AF65-F5344CB8AC3E}">
        <p14:creationId xmlns:p14="http://schemas.microsoft.com/office/powerpoint/2010/main" val="256262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E0D65-0E41-4DBE-896C-2F4F4606E1A9}"/>
              </a:ext>
            </a:extLst>
          </p:cNvPr>
          <p:cNvSpPr>
            <a:spLocks noGrp="1"/>
          </p:cNvSpPr>
          <p:nvPr>
            <p:ph type="title"/>
          </p:nvPr>
        </p:nvSpPr>
        <p:spPr/>
        <p:txBody>
          <a:bodyPr/>
          <a:lstStyle/>
          <a:p>
            <a:r>
              <a:rPr lang="en-US" b="1" dirty="0"/>
              <a:t>          Global Imperatives</a:t>
            </a:r>
          </a:p>
        </p:txBody>
      </p:sp>
      <p:sp>
        <p:nvSpPr>
          <p:cNvPr id="3" name="Content Placeholder 2">
            <a:extLst>
              <a:ext uri="{FF2B5EF4-FFF2-40B4-BE49-F238E27FC236}">
                <a16:creationId xmlns:a16="http://schemas.microsoft.com/office/drawing/2014/main" id="{9FAB4E73-E5CA-43BC-BAF5-6F418F36EA79}"/>
              </a:ext>
            </a:extLst>
          </p:cNvPr>
          <p:cNvSpPr>
            <a:spLocks noGrp="1"/>
          </p:cNvSpPr>
          <p:nvPr>
            <p:ph idx="1"/>
          </p:nvPr>
        </p:nvSpPr>
        <p:spPr>
          <a:xfrm>
            <a:off x="359048" y="1691428"/>
            <a:ext cx="7583487" cy="4208930"/>
          </a:xfrm>
        </p:spPr>
        <p:txBody>
          <a:bodyPr>
            <a:normAutofit/>
          </a:bodyPr>
          <a:lstStyle/>
          <a:p>
            <a:pPr marL="457200" indent="-457200">
              <a:buFont typeface="+mj-lt"/>
              <a:buAutoNum type="arabicPeriod"/>
            </a:pPr>
            <a:r>
              <a:rPr lang="en-US" b="1" dirty="0"/>
              <a:t>Inspire Through Purpose </a:t>
            </a:r>
            <a:r>
              <a:rPr lang="en-US" dirty="0"/>
              <a:t>– find the motivation            linkage between yourself, your leadership and FIU. </a:t>
            </a:r>
          </a:p>
          <a:p>
            <a:pPr marL="457200" indent="-457200">
              <a:buFont typeface="+mj-lt"/>
              <a:buAutoNum type="arabicPeriod"/>
            </a:pPr>
            <a:r>
              <a:rPr lang="en-US" b="1" dirty="0"/>
              <a:t>Go All In </a:t>
            </a:r>
            <a:r>
              <a:rPr lang="en-US" dirty="0"/>
              <a:t>– invest in the change &amp; in one another because you are all in it working the change.</a:t>
            </a:r>
          </a:p>
          <a:p>
            <a:pPr marL="457200" indent="-457200">
              <a:buFont typeface="+mj-lt"/>
              <a:buAutoNum type="arabicPeriod"/>
            </a:pPr>
            <a:r>
              <a:rPr lang="en-US" b="1" dirty="0"/>
              <a:t>Enable </a:t>
            </a:r>
            <a:r>
              <a:rPr lang="en-US" dirty="0"/>
              <a:t>– equip everyone with the capabilities that they need to succeed during &amp; beyond the transformation.</a:t>
            </a:r>
          </a:p>
          <a:p>
            <a:pPr marL="457200" indent="-457200">
              <a:buFont typeface="+mj-lt"/>
              <a:buAutoNum type="arabicPeriod"/>
            </a:pPr>
            <a:r>
              <a:rPr lang="en-US" b="1" dirty="0"/>
              <a:t>Empowerment</a:t>
            </a:r>
            <a:r>
              <a:rPr lang="en-US" dirty="0"/>
              <a:t>– beyond vision, a road map with milestones and holding each other accountable, be inclusive, compassionate and patient with self and others.</a:t>
            </a:r>
          </a:p>
          <a:p>
            <a:pPr marL="0" indent="0">
              <a:buNone/>
            </a:pPr>
            <a:endParaRPr lang="en-US" dirty="0"/>
          </a:p>
          <a:p>
            <a:pPr marL="0" indent="0">
              <a:buNone/>
            </a:pPr>
            <a:endParaRPr lang="en-US" dirty="0"/>
          </a:p>
          <a:p>
            <a:pPr marL="457200" indent="-457200">
              <a:buFont typeface="+mj-lt"/>
              <a:buAutoNum type="arabicPeriod"/>
            </a:pPr>
            <a:endParaRPr lang="en-US" dirty="0"/>
          </a:p>
          <a:p>
            <a:endParaRPr lang="en-US" dirty="0"/>
          </a:p>
        </p:txBody>
      </p:sp>
      <p:pic>
        <p:nvPicPr>
          <p:cNvPr id="7" name="Picture 6">
            <a:extLst>
              <a:ext uri="{FF2B5EF4-FFF2-40B4-BE49-F238E27FC236}">
                <a16:creationId xmlns:a16="http://schemas.microsoft.com/office/drawing/2014/main" id="{BFE3B333-CAC1-4BDF-9F6A-3C29431096B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21004709">
            <a:off x="6659116" y="205871"/>
            <a:ext cx="2566839" cy="2040950"/>
          </a:xfrm>
          <a:prstGeom prst="rect">
            <a:avLst/>
          </a:prstGeom>
        </p:spPr>
      </p:pic>
    </p:spTree>
    <p:extLst>
      <p:ext uri="{BB962C8B-B14F-4D97-AF65-F5344CB8AC3E}">
        <p14:creationId xmlns:p14="http://schemas.microsoft.com/office/powerpoint/2010/main" val="138047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4223F-B219-439E-8A1D-832073471036}"/>
              </a:ext>
            </a:extLst>
          </p:cNvPr>
          <p:cNvSpPr>
            <a:spLocks noGrp="1"/>
          </p:cNvSpPr>
          <p:nvPr>
            <p:ph type="title"/>
          </p:nvPr>
        </p:nvSpPr>
        <p:spPr/>
        <p:txBody>
          <a:bodyPr/>
          <a:lstStyle/>
          <a:p>
            <a:pPr algn="ctr"/>
            <a:r>
              <a:rPr lang="en-US" b="1" dirty="0"/>
              <a:t>Agenda</a:t>
            </a:r>
          </a:p>
        </p:txBody>
      </p:sp>
      <p:sp>
        <p:nvSpPr>
          <p:cNvPr id="3" name="Content Placeholder 2">
            <a:extLst>
              <a:ext uri="{FF2B5EF4-FFF2-40B4-BE49-F238E27FC236}">
                <a16:creationId xmlns:a16="http://schemas.microsoft.com/office/drawing/2014/main" id="{C34F9A01-5E6C-4DF2-8D3F-DEDFD594EE9F}"/>
              </a:ext>
            </a:extLst>
          </p:cNvPr>
          <p:cNvSpPr>
            <a:spLocks noGrp="1"/>
          </p:cNvSpPr>
          <p:nvPr>
            <p:ph idx="1"/>
          </p:nvPr>
        </p:nvSpPr>
        <p:spPr>
          <a:xfrm>
            <a:off x="779463" y="1425388"/>
            <a:ext cx="2668411" cy="4208930"/>
          </a:xfrm>
        </p:spPr>
        <p:txBody>
          <a:bodyPr/>
          <a:lstStyle/>
          <a:p>
            <a:pPr>
              <a:buFont typeface="Arial" panose="020B0604020202020204" pitchFamily="34" charset="0"/>
              <a:buChar char="•"/>
            </a:pPr>
            <a:r>
              <a:rPr lang="en-US" dirty="0"/>
              <a:t>Plaudits</a:t>
            </a:r>
          </a:p>
          <a:p>
            <a:pPr>
              <a:buFont typeface="Arial" panose="020B0604020202020204" pitchFamily="34" charset="0"/>
              <a:buChar char="•"/>
            </a:pPr>
            <a:r>
              <a:rPr lang="en-US" dirty="0"/>
              <a:t>Change </a:t>
            </a:r>
          </a:p>
          <a:p>
            <a:pPr>
              <a:buFont typeface="Arial" panose="020B0604020202020204" pitchFamily="34" charset="0"/>
              <a:buChar char="•"/>
            </a:pPr>
            <a:r>
              <a:rPr lang="en-US" dirty="0"/>
              <a:t>The Brain</a:t>
            </a:r>
          </a:p>
          <a:p>
            <a:pPr>
              <a:buFont typeface="Arial" panose="020B0604020202020204" pitchFamily="34" charset="0"/>
              <a:buChar char="•"/>
            </a:pPr>
            <a:r>
              <a:rPr lang="en-US" dirty="0"/>
              <a:t>Our Narratives</a:t>
            </a:r>
          </a:p>
          <a:p>
            <a:pPr>
              <a:buFont typeface="Arial" panose="020B0604020202020204" pitchFamily="34" charset="0"/>
              <a:buChar char="•"/>
            </a:pPr>
            <a:r>
              <a:rPr lang="en-US" dirty="0"/>
              <a:t>Our Choices</a:t>
            </a:r>
          </a:p>
          <a:p>
            <a:pPr>
              <a:buFont typeface="Arial" panose="020B0604020202020204" pitchFamily="34" charset="0"/>
              <a:buChar char="•"/>
            </a:pPr>
            <a:r>
              <a:rPr lang="en-US" dirty="0"/>
              <a:t>Agility &amp; Attitude</a:t>
            </a:r>
          </a:p>
          <a:p>
            <a:pPr>
              <a:buFont typeface="Arial" panose="020B0604020202020204" pitchFamily="34" charset="0"/>
              <a:buChar char="•"/>
            </a:pPr>
            <a:r>
              <a:rPr lang="en-US" dirty="0"/>
              <a:t>Reflections</a:t>
            </a:r>
          </a:p>
        </p:txBody>
      </p:sp>
      <p:pic>
        <p:nvPicPr>
          <p:cNvPr id="12" name="Picture 11">
            <a:extLst>
              <a:ext uri="{FF2B5EF4-FFF2-40B4-BE49-F238E27FC236}">
                <a16:creationId xmlns:a16="http://schemas.microsoft.com/office/drawing/2014/main" id="{D82531D3-E0BE-4572-B578-E7AD38891A6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33100" y="2377796"/>
            <a:ext cx="3531765" cy="2138895"/>
          </a:xfrm>
          <a:prstGeom prst="rect">
            <a:avLst/>
          </a:prstGeom>
          <a:ln>
            <a:noFill/>
          </a:ln>
          <a:effectLst>
            <a:softEdge rad="112500"/>
          </a:effectLst>
        </p:spPr>
      </p:pic>
    </p:spTree>
    <p:extLst>
      <p:ext uri="{BB962C8B-B14F-4D97-AF65-F5344CB8AC3E}">
        <p14:creationId xmlns:p14="http://schemas.microsoft.com/office/powerpoint/2010/main" val="159254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015A3-2B08-4F39-8A87-C43839833FF6}"/>
              </a:ext>
            </a:extLst>
          </p:cNvPr>
          <p:cNvSpPr>
            <a:spLocks noGrp="1"/>
          </p:cNvSpPr>
          <p:nvPr>
            <p:ph type="title"/>
          </p:nvPr>
        </p:nvSpPr>
        <p:spPr/>
        <p:txBody>
          <a:bodyPr/>
          <a:lstStyle/>
          <a:p>
            <a:pPr algn="ctr"/>
            <a:r>
              <a:rPr lang="en-US" b="1" dirty="0"/>
              <a:t>Dr. David Vago</a:t>
            </a:r>
          </a:p>
        </p:txBody>
      </p:sp>
      <p:pic>
        <p:nvPicPr>
          <p:cNvPr id="5" name="Content Placeholder 4">
            <a:extLst>
              <a:ext uri="{FF2B5EF4-FFF2-40B4-BE49-F238E27FC236}">
                <a16:creationId xmlns:a16="http://schemas.microsoft.com/office/drawing/2014/main" id="{E3482595-3726-4057-831D-B99BB761963C}"/>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932736" y="1828801"/>
            <a:ext cx="5082334" cy="2858813"/>
          </a:xfrm>
        </p:spPr>
      </p:pic>
      <p:sp>
        <p:nvSpPr>
          <p:cNvPr id="6" name="TextBox 5">
            <a:extLst>
              <a:ext uri="{FF2B5EF4-FFF2-40B4-BE49-F238E27FC236}">
                <a16:creationId xmlns:a16="http://schemas.microsoft.com/office/drawing/2014/main" id="{D99296C2-6BCC-41AC-9B60-69D54A4E31C9}"/>
              </a:ext>
            </a:extLst>
          </p:cNvPr>
          <p:cNvSpPr txBox="1"/>
          <p:nvPr/>
        </p:nvSpPr>
        <p:spPr>
          <a:xfrm>
            <a:off x="2312276" y="4971393"/>
            <a:ext cx="4529958" cy="830997"/>
          </a:xfrm>
          <a:prstGeom prst="rect">
            <a:avLst/>
          </a:prstGeom>
          <a:noFill/>
        </p:spPr>
        <p:txBody>
          <a:bodyPr wrap="square" rtlCol="0">
            <a:spAutoFit/>
          </a:bodyPr>
          <a:lstStyle/>
          <a:p>
            <a:r>
              <a:rPr lang="en-US" sz="2400" dirty="0">
                <a:solidFill>
                  <a:schemeClr val="bg1"/>
                </a:solidFill>
                <a:latin typeface="+mj-lt"/>
              </a:rPr>
              <a:t>Adaptive Mind-Body Interactions (2016) Tedx Talk in Nashville, TN.</a:t>
            </a:r>
          </a:p>
        </p:txBody>
      </p:sp>
    </p:spTree>
    <p:extLst>
      <p:ext uri="{BB962C8B-B14F-4D97-AF65-F5344CB8AC3E}">
        <p14:creationId xmlns:p14="http://schemas.microsoft.com/office/powerpoint/2010/main" val="410803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B85C1-FA0C-4718-868C-07B283DFEF8E}"/>
              </a:ext>
            </a:extLst>
          </p:cNvPr>
          <p:cNvSpPr>
            <a:spLocks noGrp="1"/>
          </p:cNvSpPr>
          <p:nvPr>
            <p:ph type="title"/>
          </p:nvPr>
        </p:nvSpPr>
        <p:spPr/>
        <p:txBody>
          <a:bodyPr/>
          <a:lstStyle/>
          <a:p>
            <a:pPr algn="ctr"/>
            <a:r>
              <a:rPr lang="en-US" b="1" dirty="0"/>
              <a:t>Personal Imperatives</a:t>
            </a:r>
          </a:p>
        </p:txBody>
      </p:sp>
      <p:sp>
        <p:nvSpPr>
          <p:cNvPr id="4" name="Content Placeholder 3">
            <a:extLst>
              <a:ext uri="{FF2B5EF4-FFF2-40B4-BE49-F238E27FC236}">
                <a16:creationId xmlns:a16="http://schemas.microsoft.com/office/drawing/2014/main" id="{F10E13AD-87F4-4F73-928C-E7BA80CC8F1F}"/>
              </a:ext>
            </a:extLst>
          </p:cNvPr>
          <p:cNvSpPr txBox="1">
            <a:spLocks noGrp="1"/>
          </p:cNvSpPr>
          <p:nvPr>
            <p:ph idx="1"/>
          </p:nvPr>
        </p:nvSpPr>
        <p:spPr>
          <a:xfrm>
            <a:off x="2995449" y="1647999"/>
            <a:ext cx="3014985" cy="3960058"/>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marL="0" indent="0" algn="ctr">
              <a:buNone/>
            </a:pPr>
            <a:r>
              <a:rPr lang="en-US" sz="2400" b="1" dirty="0">
                <a:solidFill>
                  <a:srgbClr val="FFFFFF"/>
                </a:solidFill>
                <a:latin typeface="Castellar" panose="020A0402060406010301" pitchFamily="18" charset="0"/>
              </a:rPr>
              <a:t>I am the </a:t>
            </a:r>
          </a:p>
          <a:p>
            <a:pPr marL="0" indent="0" algn="ctr">
              <a:buNone/>
            </a:pPr>
            <a:r>
              <a:rPr lang="en-US" sz="2400" b="1" dirty="0">
                <a:solidFill>
                  <a:srgbClr val="FFFFFF"/>
                </a:solidFill>
                <a:latin typeface="Castellar" panose="020A0402060406010301" pitchFamily="18" charset="0"/>
              </a:rPr>
              <a:t>Creator</a:t>
            </a:r>
          </a:p>
          <a:p>
            <a:pPr marL="0" indent="0" algn="ctr">
              <a:buNone/>
            </a:pPr>
            <a:r>
              <a:rPr lang="en-US" sz="2400" b="1" dirty="0">
                <a:solidFill>
                  <a:srgbClr val="FFFFFF"/>
                </a:solidFill>
                <a:latin typeface="Castellar" panose="020A0402060406010301" pitchFamily="18" charset="0"/>
              </a:rPr>
              <a:t>Of my</a:t>
            </a:r>
          </a:p>
          <a:p>
            <a:pPr marL="0" indent="0" algn="ctr">
              <a:buNone/>
            </a:pPr>
            <a:r>
              <a:rPr lang="en-US" sz="2400" b="1" dirty="0">
                <a:solidFill>
                  <a:srgbClr val="FFFFFF"/>
                </a:solidFill>
                <a:latin typeface="Castellar" panose="020A0402060406010301" pitchFamily="18" charset="0"/>
              </a:rPr>
              <a:t>reality. Whatever</a:t>
            </a:r>
          </a:p>
          <a:p>
            <a:pPr marL="0" indent="0" algn="ctr">
              <a:buNone/>
            </a:pPr>
            <a:r>
              <a:rPr lang="en-US" sz="2400" b="1" dirty="0">
                <a:solidFill>
                  <a:srgbClr val="FFFFFF"/>
                </a:solidFill>
                <a:latin typeface="Castellar" panose="020A0402060406010301" pitchFamily="18" charset="0"/>
              </a:rPr>
              <a:t>I focus ON</a:t>
            </a:r>
          </a:p>
          <a:p>
            <a:pPr marL="0" indent="0" algn="ctr">
              <a:buNone/>
            </a:pPr>
            <a:r>
              <a:rPr lang="en-US" sz="2400" b="1" dirty="0">
                <a:solidFill>
                  <a:srgbClr val="FFFFFF"/>
                </a:solidFill>
                <a:latin typeface="Castellar" panose="020A0402060406010301" pitchFamily="18" charset="0"/>
              </a:rPr>
              <a:t>I create.</a:t>
            </a:r>
          </a:p>
        </p:txBody>
      </p:sp>
      <p:sp>
        <p:nvSpPr>
          <p:cNvPr id="3" name="TextBox 2">
            <a:extLst>
              <a:ext uri="{FF2B5EF4-FFF2-40B4-BE49-F238E27FC236}">
                <a16:creationId xmlns:a16="http://schemas.microsoft.com/office/drawing/2014/main" id="{DFF62F52-A05E-454A-AF7D-79923982BB4A}"/>
              </a:ext>
            </a:extLst>
          </p:cNvPr>
          <p:cNvSpPr txBox="1"/>
          <p:nvPr/>
        </p:nvSpPr>
        <p:spPr>
          <a:xfrm>
            <a:off x="2995449" y="5830669"/>
            <a:ext cx="2827282" cy="369332"/>
          </a:xfrm>
          <a:prstGeom prst="rect">
            <a:avLst/>
          </a:prstGeom>
          <a:noFill/>
        </p:spPr>
        <p:txBody>
          <a:bodyPr wrap="square" rtlCol="0">
            <a:spAutoFit/>
          </a:bodyPr>
          <a:lstStyle/>
          <a:p>
            <a:pPr algn="ctr"/>
            <a:r>
              <a:rPr lang="en-US" dirty="0">
                <a:solidFill>
                  <a:schemeClr val="bg1"/>
                </a:solidFill>
                <a:latin typeface="+mj-lt"/>
              </a:rPr>
              <a:t> Jane Roberts, </a:t>
            </a:r>
            <a:r>
              <a:rPr lang="en-US" i="1" dirty="0">
                <a:solidFill>
                  <a:schemeClr val="bg1"/>
                </a:solidFill>
                <a:latin typeface="+mj-lt"/>
              </a:rPr>
              <a:t>Seth</a:t>
            </a:r>
            <a:r>
              <a:rPr lang="en-US" dirty="0">
                <a:solidFill>
                  <a:schemeClr val="bg1"/>
                </a:solidFill>
                <a:latin typeface="+mj-lt"/>
              </a:rPr>
              <a:t>, (1972) </a:t>
            </a:r>
          </a:p>
        </p:txBody>
      </p:sp>
    </p:spTree>
    <p:extLst>
      <p:ext uri="{BB962C8B-B14F-4D97-AF65-F5344CB8AC3E}">
        <p14:creationId xmlns:p14="http://schemas.microsoft.com/office/powerpoint/2010/main" val="2865665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CA5BD-6337-42D0-A4A7-64079ED29014}"/>
              </a:ext>
            </a:extLst>
          </p:cNvPr>
          <p:cNvSpPr>
            <a:spLocks noGrp="1"/>
          </p:cNvSpPr>
          <p:nvPr>
            <p:ph type="title"/>
          </p:nvPr>
        </p:nvSpPr>
        <p:spPr/>
        <p:txBody>
          <a:bodyPr/>
          <a:lstStyle/>
          <a:p>
            <a:pPr algn="ctr"/>
            <a:r>
              <a:rPr lang="en-US" b="1" dirty="0"/>
              <a:t>Dr. Susan David</a:t>
            </a:r>
          </a:p>
        </p:txBody>
      </p:sp>
      <p:pic>
        <p:nvPicPr>
          <p:cNvPr id="5" name="Content Placeholder 4">
            <a:extLst>
              <a:ext uri="{FF2B5EF4-FFF2-40B4-BE49-F238E27FC236}">
                <a16:creationId xmlns:a16="http://schemas.microsoft.com/office/drawing/2014/main" id="{C08CF050-6BA3-4A8B-8206-1A812C0C6B58}"/>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796299" y="1828800"/>
            <a:ext cx="5103725" cy="2870845"/>
          </a:xfrm>
        </p:spPr>
      </p:pic>
      <p:sp>
        <p:nvSpPr>
          <p:cNvPr id="6" name="TextBox 5">
            <a:extLst>
              <a:ext uri="{FF2B5EF4-FFF2-40B4-BE49-F238E27FC236}">
                <a16:creationId xmlns:a16="http://schemas.microsoft.com/office/drawing/2014/main" id="{564AAA21-BD70-4475-8F9C-4B7C153C2293}"/>
              </a:ext>
            </a:extLst>
          </p:cNvPr>
          <p:cNvSpPr txBox="1"/>
          <p:nvPr/>
        </p:nvSpPr>
        <p:spPr>
          <a:xfrm>
            <a:off x="2057400" y="5029200"/>
            <a:ext cx="4772025" cy="646331"/>
          </a:xfrm>
          <a:prstGeom prst="rect">
            <a:avLst/>
          </a:prstGeom>
          <a:noFill/>
        </p:spPr>
        <p:txBody>
          <a:bodyPr wrap="square" rtlCol="0">
            <a:spAutoFit/>
          </a:bodyPr>
          <a:lstStyle/>
          <a:p>
            <a:r>
              <a:rPr lang="en-US" dirty="0">
                <a:solidFill>
                  <a:schemeClr val="bg1"/>
                </a:solidFill>
                <a:latin typeface="+mj-lt"/>
              </a:rPr>
              <a:t>The Gift and the Power of Emotional Courage – TEDWomen 2017 – about 3.6M views.</a:t>
            </a:r>
          </a:p>
        </p:txBody>
      </p:sp>
    </p:spTree>
    <p:extLst>
      <p:ext uri="{BB962C8B-B14F-4D97-AF65-F5344CB8AC3E}">
        <p14:creationId xmlns:p14="http://schemas.microsoft.com/office/powerpoint/2010/main" val="3397965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DFFC0F-DE5D-40C6-B21F-25381161BFDF}"/>
              </a:ext>
            </a:extLst>
          </p:cNvPr>
          <p:cNvSpPr>
            <a:spLocks noGrp="1"/>
          </p:cNvSpPr>
          <p:nvPr>
            <p:ph type="title"/>
          </p:nvPr>
        </p:nvSpPr>
        <p:spPr>
          <a:xfrm>
            <a:off x="779462" y="129608"/>
            <a:ext cx="7583487" cy="1044388"/>
          </a:xfrm>
        </p:spPr>
        <p:txBody>
          <a:bodyPr/>
          <a:lstStyle/>
          <a:p>
            <a:pPr algn="ctr"/>
            <a:r>
              <a:rPr lang="en-US" b="1" dirty="0"/>
              <a:t>Choices - Personal Agency </a:t>
            </a:r>
          </a:p>
        </p:txBody>
      </p:sp>
      <p:sp>
        <p:nvSpPr>
          <p:cNvPr id="5" name="TextBox 4">
            <a:extLst>
              <a:ext uri="{FF2B5EF4-FFF2-40B4-BE49-F238E27FC236}">
                <a16:creationId xmlns:a16="http://schemas.microsoft.com/office/drawing/2014/main" id="{7023FFD8-6AF8-4897-9062-8D621A81E5CE}"/>
              </a:ext>
            </a:extLst>
          </p:cNvPr>
          <p:cNvSpPr txBox="1"/>
          <p:nvPr/>
        </p:nvSpPr>
        <p:spPr>
          <a:xfrm>
            <a:off x="2772646" y="1648732"/>
            <a:ext cx="3597118" cy="3785652"/>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dirty="0">
                <a:latin typeface="Castellar" panose="020A0402060406010301" pitchFamily="18" charset="0"/>
              </a:rPr>
              <a:t>APPOINT YOURSELF THE AGENT OF YOUR OWN LIFE AND </a:t>
            </a:r>
            <a:r>
              <a:rPr lang="en-US" sz="2400" b="1" dirty="0">
                <a:latin typeface="Castellar" panose="020A0402060406010301" pitchFamily="18" charset="0"/>
              </a:rPr>
              <a:t>TAKE OWNERSHIP </a:t>
            </a:r>
            <a:r>
              <a:rPr lang="en-US" sz="2400" dirty="0">
                <a:latin typeface="Castellar" panose="020A0402060406010301" pitchFamily="18" charset="0"/>
              </a:rPr>
              <a:t>OF YOUR OWN  DEVELOPMENT, CAREER, CREATIVE SPIRIT, WORK AND CONNECTIONS. </a:t>
            </a:r>
          </a:p>
        </p:txBody>
      </p:sp>
    </p:spTree>
    <p:extLst>
      <p:ext uri="{BB962C8B-B14F-4D97-AF65-F5344CB8AC3E}">
        <p14:creationId xmlns:p14="http://schemas.microsoft.com/office/powerpoint/2010/main" val="211454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DFFC0F-DE5D-40C6-B21F-25381161BFDF}"/>
              </a:ext>
            </a:extLst>
          </p:cNvPr>
          <p:cNvSpPr>
            <a:spLocks noGrp="1"/>
          </p:cNvSpPr>
          <p:nvPr>
            <p:ph type="title"/>
          </p:nvPr>
        </p:nvSpPr>
        <p:spPr>
          <a:xfrm>
            <a:off x="780256" y="111905"/>
            <a:ext cx="7583487" cy="1044388"/>
          </a:xfrm>
        </p:spPr>
        <p:txBody>
          <a:bodyPr/>
          <a:lstStyle/>
          <a:p>
            <a:pPr algn="ctr"/>
            <a:r>
              <a:rPr lang="en-US" b="1" dirty="0"/>
              <a:t>Choices - Personal Agility </a:t>
            </a:r>
          </a:p>
        </p:txBody>
      </p:sp>
      <p:sp>
        <p:nvSpPr>
          <p:cNvPr id="5" name="TextBox 4">
            <a:extLst>
              <a:ext uri="{FF2B5EF4-FFF2-40B4-BE49-F238E27FC236}">
                <a16:creationId xmlns:a16="http://schemas.microsoft.com/office/drawing/2014/main" id="{7023FFD8-6AF8-4897-9062-8D621A81E5CE}"/>
              </a:ext>
            </a:extLst>
          </p:cNvPr>
          <p:cNvSpPr txBox="1"/>
          <p:nvPr/>
        </p:nvSpPr>
        <p:spPr>
          <a:xfrm>
            <a:off x="2730606" y="1521478"/>
            <a:ext cx="3597118" cy="4524315"/>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dirty="0">
                <a:latin typeface="Castellar" panose="020A0402060406010301" pitchFamily="18" charset="0"/>
              </a:rPr>
              <a:t>MAKING HARD CHOICES CAN ACTUALLY BE </a:t>
            </a:r>
            <a:r>
              <a:rPr lang="en-US" sz="2400" b="1" dirty="0">
                <a:latin typeface="Castellar" panose="020A0402060406010301" pitchFamily="18" charset="0"/>
              </a:rPr>
              <a:t>LIBERATING </a:t>
            </a:r>
            <a:r>
              <a:rPr lang="en-US" sz="2400" dirty="0">
                <a:latin typeface="Castellar" panose="020A0402060406010301" pitchFamily="18" charset="0"/>
              </a:rPr>
              <a:t>BECAUSE IT HELPS YOU DEFINE WHO YOU TRULY ARE AND DEMONSTRATES THE </a:t>
            </a:r>
            <a:r>
              <a:rPr lang="en-US" sz="2400" b="1" dirty="0">
                <a:latin typeface="Castellar" panose="020A0402060406010301" pitchFamily="18" charset="0"/>
              </a:rPr>
              <a:t>POWER W</a:t>
            </a:r>
            <a:r>
              <a:rPr lang="en-US" sz="2400" dirty="0">
                <a:latin typeface="Castellar" panose="020A0402060406010301" pitchFamily="18" charset="0"/>
              </a:rPr>
              <a:t>E</a:t>
            </a:r>
          </a:p>
          <a:p>
            <a:pPr algn="ctr"/>
            <a:r>
              <a:rPr lang="en-US" sz="2400" dirty="0">
                <a:latin typeface="Castellar" panose="020A0402060406010301" pitchFamily="18" charset="0"/>
              </a:rPr>
              <a:t>ALL HAVE TO SHApE our lives. </a:t>
            </a:r>
          </a:p>
        </p:txBody>
      </p:sp>
    </p:spTree>
    <p:extLst>
      <p:ext uri="{BB962C8B-B14F-4D97-AF65-F5344CB8AC3E}">
        <p14:creationId xmlns:p14="http://schemas.microsoft.com/office/powerpoint/2010/main" val="2680634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DFFC0F-DE5D-40C6-B21F-25381161BFDF}"/>
              </a:ext>
            </a:extLst>
          </p:cNvPr>
          <p:cNvSpPr>
            <a:spLocks noGrp="1"/>
          </p:cNvSpPr>
          <p:nvPr>
            <p:ph type="title"/>
          </p:nvPr>
        </p:nvSpPr>
        <p:spPr>
          <a:xfrm>
            <a:off x="779462" y="129608"/>
            <a:ext cx="7583487" cy="1044388"/>
          </a:xfrm>
        </p:spPr>
        <p:txBody>
          <a:bodyPr/>
          <a:lstStyle/>
          <a:p>
            <a:pPr algn="ctr"/>
            <a:r>
              <a:rPr lang="en-US" b="1" dirty="0"/>
              <a:t>Choices – Personal Attitude</a:t>
            </a:r>
          </a:p>
        </p:txBody>
      </p:sp>
      <p:sp>
        <p:nvSpPr>
          <p:cNvPr id="5" name="TextBox 4">
            <a:extLst>
              <a:ext uri="{FF2B5EF4-FFF2-40B4-BE49-F238E27FC236}">
                <a16:creationId xmlns:a16="http://schemas.microsoft.com/office/drawing/2014/main" id="{7023FFD8-6AF8-4897-9062-8D621A81E5CE}"/>
              </a:ext>
            </a:extLst>
          </p:cNvPr>
          <p:cNvSpPr txBox="1"/>
          <p:nvPr/>
        </p:nvSpPr>
        <p:spPr>
          <a:xfrm>
            <a:off x="2773517" y="1625807"/>
            <a:ext cx="3597118" cy="4154984"/>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dirty="0">
                <a:latin typeface="Castellar" panose="020A0402060406010301" pitchFamily="18" charset="0"/>
              </a:rPr>
              <a:t>CHOOSE </a:t>
            </a:r>
            <a:r>
              <a:rPr lang="en-US" sz="2400" b="1" dirty="0">
                <a:latin typeface="Castellar" panose="020A0402060406010301" pitchFamily="18" charset="0"/>
              </a:rPr>
              <a:t>COURAGE</a:t>
            </a:r>
            <a:r>
              <a:rPr lang="en-US" sz="2400" dirty="0">
                <a:latin typeface="Castellar" panose="020A0402060406010301" pitchFamily="18" charset="0"/>
              </a:rPr>
              <a:t> OVER COMFORT BY VITALLY ENGAGING WITH NEW OPPORTUNITIES TO </a:t>
            </a:r>
            <a:r>
              <a:rPr lang="en-US" sz="2400" b="1" dirty="0">
                <a:latin typeface="Castellar" panose="020A0402060406010301" pitchFamily="18" charset="0"/>
              </a:rPr>
              <a:t>LEARN AND GROW</a:t>
            </a:r>
            <a:r>
              <a:rPr lang="en-US" sz="2400" dirty="0">
                <a:latin typeface="Castellar" panose="020A0402060406010301" pitchFamily="18" charset="0"/>
              </a:rPr>
              <a:t>, RATHER THAN PASSIVELY RESIGNING YOURSELF TO YOUR CIRCUMSTANCES. </a:t>
            </a:r>
          </a:p>
        </p:txBody>
      </p:sp>
    </p:spTree>
    <p:extLst>
      <p:ext uri="{BB962C8B-B14F-4D97-AF65-F5344CB8AC3E}">
        <p14:creationId xmlns:p14="http://schemas.microsoft.com/office/powerpoint/2010/main" val="953785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BAB17-2B8D-4C3C-AE8F-6D67620AACB0}"/>
              </a:ext>
            </a:extLst>
          </p:cNvPr>
          <p:cNvSpPr>
            <a:spLocks noGrp="1"/>
          </p:cNvSpPr>
          <p:nvPr>
            <p:ph type="title"/>
          </p:nvPr>
        </p:nvSpPr>
        <p:spPr/>
        <p:txBody>
          <a:bodyPr/>
          <a:lstStyle/>
          <a:p>
            <a:pPr algn="ctr"/>
            <a:r>
              <a:rPr lang="en-US" b="1" dirty="0"/>
              <a:t>Practice the Three A’s</a:t>
            </a:r>
          </a:p>
        </p:txBody>
      </p:sp>
      <p:graphicFrame>
        <p:nvGraphicFramePr>
          <p:cNvPr id="4" name="Content Placeholder 3">
            <a:extLst>
              <a:ext uri="{FF2B5EF4-FFF2-40B4-BE49-F238E27FC236}">
                <a16:creationId xmlns:a16="http://schemas.microsoft.com/office/drawing/2014/main" id="{01DE1B61-E174-44A0-A2CF-028FE61F76A1}"/>
              </a:ext>
            </a:extLst>
          </p:cNvPr>
          <p:cNvGraphicFramePr>
            <a:graphicFrameLocks noGrp="1"/>
          </p:cNvGraphicFramePr>
          <p:nvPr>
            <p:ph idx="1"/>
            <p:extLst>
              <p:ext uri="{D42A27DB-BD31-4B8C-83A1-F6EECF244321}">
                <p14:modId xmlns:p14="http://schemas.microsoft.com/office/powerpoint/2010/main" val="937614027"/>
              </p:ext>
            </p:extLst>
          </p:nvPr>
        </p:nvGraphicFramePr>
        <p:xfrm>
          <a:off x="1027292" y="1576552"/>
          <a:ext cx="7087828" cy="4226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6895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8F58B-7FFE-4A5D-A5F8-F832BF8557DA}"/>
              </a:ext>
            </a:extLst>
          </p:cNvPr>
          <p:cNvSpPr>
            <a:spLocks noGrp="1"/>
          </p:cNvSpPr>
          <p:nvPr>
            <p:ph type="title"/>
          </p:nvPr>
        </p:nvSpPr>
        <p:spPr/>
        <p:txBody>
          <a:bodyPr/>
          <a:lstStyle/>
          <a:p>
            <a:pPr algn="ctr"/>
            <a:r>
              <a:rPr lang="en-US" b="1" dirty="0"/>
              <a:t>Sir Winston Churchill (1874-1965)</a:t>
            </a:r>
          </a:p>
        </p:txBody>
      </p:sp>
      <p:sp>
        <p:nvSpPr>
          <p:cNvPr id="3" name="Content Placeholder 2">
            <a:extLst>
              <a:ext uri="{FF2B5EF4-FFF2-40B4-BE49-F238E27FC236}">
                <a16:creationId xmlns:a16="http://schemas.microsoft.com/office/drawing/2014/main" id="{80D94C57-E8E1-47DF-B9E4-8C495C1F59AB}"/>
              </a:ext>
            </a:extLst>
          </p:cNvPr>
          <p:cNvSpPr>
            <a:spLocks noGrp="1"/>
          </p:cNvSpPr>
          <p:nvPr>
            <p:ph idx="1"/>
          </p:nvPr>
        </p:nvSpPr>
        <p:spPr/>
        <p:txBody>
          <a:bodyPr/>
          <a:lstStyle/>
          <a:p>
            <a:r>
              <a:rPr lang="en-US" dirty="0"/>
              <a:t>“Fear is a reaction. Courage is a decision.”               </a:t>
            </a:r>
          </a:p>
          <a:p>
            <a:pPr marL="0" indent="0">
              <a:buNone/>
            </a:pPr>
            <a:r>
              <a:rPr lang="en-US" b="1" dirty="0"/>
              <a:t>                                    AGENCY</a:t>
            </a:r>
          </a:p>
          <a:p>
            <a:r>
              <a:rPr lang="en-US" b="1" dirty="0"/>
              <a:t>“</a:t>
            </a:r>
            <a:r>
              <a:rPr lang="en-US" dirty="0"/>
              <a:t>A pessimist sees the difficulty in every opportunity and the optimist sees the opportunity in every difficulty.</a:t>
            </a:r>
          </a:p>
          <a:p>
            <a:pPr marL="0" indent="0">
              <a:buNone/>
            </a:pPr>
            <a:r>
              <a:rPr lang="en-US" b="1" dirty="0"/>
              <a:t>                                    AGILITY </a:t>
            </a:r>
          </a:p>
          <a:p>
            <a:r>
              <a:rPr lang="en-US" dirty="0"/>
              <a:t>“Attitude is a little thing that makes a BIG difference.” </a:t>
            </a:r>
          </a:p>
          <a:p>
            <a:pPr marL="0" indent="0">
              <a:buNone/>
            </a:pPr>
            <a:r>
              <a:rPr lang="en-US" dirty="0"/>
              <a:t>                                   </a:t>
            </a:r>
            <a:r>
              <a:rPr lang="en-US" b="1" dirty="0"/>
              <a:t>ATTITUDE</a:t>
            </a:r>
          </a:p>
          <a:p>
            <a:endParaRPr lang="en-US" b="1" dirty="0"/>
          </a:p>
        </p:txBody>
      </p:sp>
    </p:spTree>
    <p:extLst>
      <p:ext uri="{BB962C8B-B14F-4D97-AF65-F5344CB8AC3E}">
        <p14:creationId xmlns:p14="http://schemas.microsoft.com/office/powerpoint/2010/main" val="363529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BE422-B98B-42ED-8313-5A5361457FC1}"/>
              </a:ext>
            </a:extLst>
          </p:cNvPr>
          <p:cNvSpPr>
            <a:spLocks noGrp="1"/>
          </p:cNvSpPr>
          <p:nvPr>
            <p:ph type="title"/>
          </p:nvPr>
        </p:nvSpPr>
        <p:spPr>
          <a:xfrm>
            <a:off x="779437" y="216108"/>
            <a:ext cx="7401525" cy="815024"/>
          </a:xfrm>
        </p:spPr>
        <p:txBody>
          <a:bodyPr/>
          <a:lstStyle/>
          <a:p>
            <a:pPr algn="ctr"/>
            <a:r>
              <a:rPr lang="en-US" b="1" dirty="0"/>
              <a:t>Change Coping Checklist</a:t>
            </a:r>
          </a:p>
        </p:txBody>
      </p:sp>
      <p:sp>
        <p:nvSpPr>
          <p:cNvPr id="3" name="Content Placeholder 2">
            <a:extLst>
              <a:ext uri="{FF2B5EF4-FFF2-40B4-BE49-F238E27FC236}">
                <a16:creationId xmlns:a16="http://schemas.microsoft.com/office/drawing/2014/main" id="{C3D55AE5-F985-4651-8906-D8B30100538F}"/>
              </a:ext>
            </a:extLst>
          </p:cNvPr>
          <p:cNvSpPr>
            <a:spLocks noGrp="1"/>
          </p:cNvSpPr>
          <p:nvPr>
            <p:ph idx="1"/>
          </p:nvPr>
        </p:nvSpPr>
        <p:spPr>
          <a:xfrm>
            <a:off x="1021536" y="1324535"/>
            <a:ext cx="4659417" cy="4208930"/>
          </a:xfrm>
        </p:spPr>
        <p:txBody>
          <a:bodyPr>
            <a:noAutofit/>
          </a:bodyPr>
          <a:lstStyle/>
          <a:p>
            <a:r>
              <a:rPr lang="en-US" sz="2100" dirty="0"/>
              <a:t>Breathe</a:t>
            </a:r>
          </a:p>
          <a:p>
            <a:r>
              <a:rPr lang="en-US" sz="2100" dirty="0"/>
              <a:t>Practice Mindfulness</a:t>
            </a:r>
          </a:p>
          <a:p>
            <a:r>
              <a:rPr lang="en-US" sz="2100" dirty="0"/>
              <a:t>Meditate/Pray</a:t>
            </a:r>
          </a:p>
          <a:p>
            <a:r>
              <a:rPr lang="en-US" sz="2100" dirty="0"/>
              <a:t>Welcome your experiences with openness</a:t>
            </a:r>
          </a:p>
          <a:p>
            <a:r>
              <a:rPr lang="en-US" sz="2100" dirty="0"/>
              <a:t>Be curious and non-judgmental</a:t>
            </a:r>
          </a:p>
          <a:p>
            <a:r>
              <a:rPr lang="en-US" sz="2100" dirty="0"/>
              <a:t>Embrace evolution (growth)</a:t>
            </a:r>
          </a:p>
          <a:p>
            <a:r>
              <a:rPr lang="en-US" sz="2100" dirty="0"/>
              <a:t>Let go of perfectionism and rigidity</a:t>
            </a:r>
          </a:p>
          <a:p>
            <a:r>
              <a:rPr lang="en-US" sz="2100" dirty="0"/>
              <a:t>Choose courage over comfort</a:t>
            </a:r>
          </a:p>
        </p:txBody>
      </p:sp>
      <p:pic>
        <p:nvPicPr>
          <p:cNvPr id="7" name="Picture 6">
            <a:extLst>
              <a:ext uri="{FF2B5EF4-FFF2-40B4-BE49-F238E27FC236}">
                <a16:creationId xmlns:a16="http://schemas.microsoft.com/office/drawing/2014/main" id="{E0B4F822-295E-4F87-A506-6A4D35ABE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3014" y="2350278"/>
            <a:ext cx="2456799" cy="2456799"/>
          </a:xfrm>
          <a:prstGeom prst="ellipse">
            <a:avLst/>
          </a:prstGeom>
          <a:ln>
            <a:noFill/>
          </a:ln>
          <a:effectLst>
            <a:softEdge rad="112500"/>
          </a:effectLst>
        </p:spPr>
      </p:pic>
    </p:spTree>
    <p:extLst>
      <p:ext uri="{BB962C8B-B14F-4D97-AF65-F5344CB8AC3E}">
        <p14:creationId xmlns:p14="http://schemas.microsoft.com/office/powerpoint/2010/main" val="89465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9EFA8-865C-48DF-AA82-98907993BCD5}"/>
              </a:ext>
            </a:extLst>
          </p:cNvPr>
          <p:cNvSpPr>
            <a:spLocks noGrp="1"/>
          </p:cNvSpPr>
          <p:nvPr>
            <p:ph type="title"/>
          </p:nvPr>
        </p:nvSpPr>
        <p:spPr/>
        <p:txBody>
          <a:bodyPr/>
          <a:lstStyle/>
          <a:p>
            <a:pPr algn="ctr"/>
            <a:r>
              <a:rPr lang="en-US" b="1" dirty="0"/>
              <a:t>‘Courage is fear walking’ …</a:t>
            </a:r>
          </a:p>
        </p:txBody>
      </p:sp>
      <p:pic>
        <p:nvPicPr>
          <p:cNvPr id="7" name="Picture 6">
            <a:extLst>
              <a:ext uri="{FF2B5EF4-FFF2-40B4-BE49-F238E27FC236}">
                <a16:creationId xmlns:a16="http://schemas.microsoft.com/office/drawing/2014/main" id="{4FC6AB45-80E0-41E8-AA92-7CFA221A22A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1063" y="2099057"/>
            <a:ext cx="2212247" cy="3028013"/>
          </a:xfrm>
          <a:prstGeom prst="rect">
            <a:avLst/>
          </a:prstGeom>
        </p:spPr>
      </p:pic>
      <p:pic>
        <p:nvPicPr>
          <p:cNvPr id="11" name="Picture 10">
            <a:extLst>
              <a:ext uri="{FF2B5EF4-FFF2-40B4-BE49-F238E27FC236}">
                <a16:creationId xmlns:a16="http://schemas.microsoft.com/office/drawing/2014/main" id="{27590228-3798-4DC0-A740-B6FFED3020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1960" y="2571744"/>
            <a:ext cx="2403983" cy="2077387"/>
          </a:xfrm>
          <a:prstGeom prst="rect">
            <a:avLst/>
          </a:prstGeom>
        </p:spPr>
      </p:pic>
      <p:pic>
        <p:nvPicPr>
          <p:cNvPr id="13" name="Picture 12">
            <a:extLst>
              <a:ext uri="{FF2B5EF4-FFF2-40B4-BE49-F238E27FC236}">
                <a16:creationId xmlns:a16="http://schemas.microsoft.com/office/drawing/2014/main" id="{5ED57946-324C-40CC-9CAE-5041C2999DB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134593" y="2093807"/>
            <a:ext cx="2022175" cy="3033263"/>
          </a:xfrm>
          <a:prstGeom prst="rect">
            <a:avLst/>
          </a:prstGeom>
        </p:spPr>
      </p:pic>
    </p:spTree>
    <p:extLst>
      <p:ext uri="{BB962C8B-B14F-4D97-AF65-F5344CB8AC3E}">
        <p14:creationId xmlns:p14="http://schemas.microsoft.com/office/powerpoint/2010/main" val="3011694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BED9A-E553-4A3C-ACC5-43E755EE42AB}"/>
              </a:ext>
            </a:extLst>
          </p:cNvPr>
          <p:cNvSpPr>
            <a:spLocks noGrp="1"/>
          </p:cNvSpPr>
          <p:nvPr>
            <p:ph type="title"/>
          </p:nvPr>
        </p:nvSpPr>
        <p:spPr>
          <a:xfrm>
            <a:off x="1058738" y="1199897"/>
            <a:ext cx="3608796" cy="628903"/>
          </a:xfrm>
        </p:spPr>
        <p:txBody>
          <a:bodyPr/>
          <a:lstStyle/>
          <a:p>
            <a:r>
              <a:rPr lang="en-US" b="1" dirty="0"/>
              <a:t>     Thank you!</a:t>
            </a:r>
          </a:p>
        </p:txBody>
      </p:sp>
      <p:sp>
        <p:nvSpPr>
          <p:cNvPr id="3" name="Content Placeholder 2">
            <a:extLst>
              <a:ext uri="{FF2B5EF4-FFF2-40B4-BE49-F238E27FC236}">
                <a16:creationId xmlns:a16="http://schemas.microsoft.com/office/drawing/2014/main" id="{E5165639-D71C-4B44-87D3-A0B3A8D87674}"/>
              </a:ext>
            </a:extLst>
          </p:cNvPr>
          <p:cNvSpPr>
            <a:spLocks noGrp="1"/>
          </p:cNvSpPr>
          <p:nvPr>
            <p:ph idx="1"/>
          </p:nvPr>
        </p:nvSpPr>
        <p:spPr>
          <a:xfrm>
            <a:off x="779463" y="1828800"/>
            <a:ext cx="7583487" cy="4208930"/>
          </a:xfrm>
        </p:spPr>
        <p:txBody>
          <a:bodyPr/>
          <a:lstStyle/>
          <a:p>
            <a:endParaRPr lang="en-US" dirty="0"/>
          </a:p>
          <a:p>
            <a:r>
              <a:rPr lang="en-US" dirty="0"/>
              <a:t>Your contributions at the College of Medicine toward FIU’s over-arching goals are immense.</a:t>
            </a:r>
          </a:p>
          <a:p>
            <a:r>
              <a:rPr lang="en-US" dirty="0"/>
              <a:t>You touch lives, every day.</a:t>
            </a:r>
          </a:p>
          <a:p>
            <a:r>
              <a:rPr lang="en-US" u="sng" dirty="0"/>
              <a:t>You</a:t>
            </a:r>
            <a:r>
              <a:rPr lang="en-US" dirty="0"/>
              <a:t> matter. </a:t>
            </a:r>
          </a:p>
          <a:p>
            <a:r>
              <a:rPr lang="en-US" dirty="0"/>
              <a:t>Your commitment and collegiality is essential.</a:t>
            </a:r>
          </a:p>
          <a:p>
            <a:r>
              <a:rPr lang="en-US" dirty="0"/>
              <a:t>Your energy and engagement throughout this period of change is key!</a:t>
            </a:r>
          </a:p>
        </p:txBody>
      </p:sp>
      <p:pic>
        <p:nvPicPr>
          <p:cNvPr id="5" name="Picture 4">
            <a:extLst>
              <a:ext uri="{FF2B5EF4-FFF2-40B4-BE49-F238E27FC236}">
                <a16:creationId xmlns:a16="http://schemas.microsoft.com/office/drawing/2014/main" id="{4333B3DB-EB86-4910-B49E-1845ED9BB53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97455" y="210268"/>
            <a:ext cx="2216769" cy="1979258"/>
          </a:xfrm>
          <a:prstGeom prst="rect">
            <a:avLst/>
          </a:prstGeom>
        </p:spPr>
      </p:pic>
      <p:sp>
        <p:nvSpPr>
          <p:cNvPr id="6" name="TextBox 5">
            <a:extLst>
              <a:ext uri="{FF2B5EF4-FFF2-40B4-BE49-F238E27FC236}">
                <a16:creationId xmlns:a16="http://schemas.microsoft.com/office/drawing/2014/main" id="{330CD85E-1C59-4517-9C14-1CE38196D324}"/>
              </a:ext>
            </a:extLst>
          </p:cNvPr>
          <p:cNvSpPr txBox="1"/>
          <p:nvPr/>
        </p:nvSpPr>
        <p:spPr>
          <a:xfrm>
            <a:off x="5762203" y="210268"/>
            <a:ext cx="938539" cy="646331"/>
          </a:xfrm>
          <a:prstGeom prst="rect">
            <a:avLst/>
          </a:prstGeom>
          <a:noFill/>
        </p:spPr>
        <p:txBody>
          <a:bodyPr wrap="square" rtlCol="0">
            <a:spAutoFit/>
          </a:bodyPr>
          <a:lstStyle/>
          <a:p>
            <a:r>
              <a:rPr lang="en-US" b="1" dirty="0">
                <a:solidFill>
                  <a:schemeClr val="bg1"/>
                </a:solidFill>
                <a:latin typeface="+mj-lt"/>
              </a:rPr>
              <a:t>You rock!</a:t>
            </a:r>
          </a:p>
        </p:txBody>
      </p:sp>
    </p:spTree>
    <p:extLst>
      <p:ext uri="{BB962C8B-B14F-4D97-AF65-F5344CB8AC3E}">
        <p14:creationId xmlns:p14="http://schemas.microsoft.com/office/powerpoint/2010/main" val="279508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courageous people">
            <a:extLst>
              <a:ext uri="{FF2B5EF4-FFF2-40B4-BE49-F238E27FC236}">
                <a16:creationId xmlns:a16="http://schemas.microsoft.com/office/drawing/2014/main" id="{9D35CBD5-89F2-4C25-AC98-8F2612154679}"/>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3057525" y="2587677"/>
            <a:ext cx="3057525" cy="14954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9A81B4D-11A1-4993-9A1C-E4317A2EA5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0106" y="739827"/>
            <a:ext cx="2466975" cy="1847850"/>
          </a:xfrm>
          <a:prstGeom prst="rect">
            <a:avLst/>
          </a:prstGeom>
        </p:spPr>
      </p:pic>
      <p:pic>
        <p:nvPicPr>
          <p:cNvPr id="7" name="Picture 6" descr="Image result for einstein">
            <a:extLst>
              <a:ext uri="{FF2B5EF4-FFF2-40B4-BE49-F238E27FC236}">
                <a16:creationId xmlns:a16="http://schemas.microsoft.com/office/drawing/2014/main" id="{1823D7DD-9321-4D93-99A3-A407181C34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517" y="4083102"/>
            <a:ext cx="27051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7F82875-38D2-4598-8791-5D5D16F778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09156" y="4083102"/>
            <a:ext cx="2447925" cy="1866900"/>
          </a:xfrm>
          <a:prstGeom prst="rect">
            <a:avLst/>
          </a:prstGeom>
        </p:spPr>
      </p:pic>
      <p:pic>
        <p:nvPicPr>
          <p:cNvPr id="10" name="Picture 9">
            <a:extLst>
              <a:ext uri="{FF2B5EF4-FFF2-40B4-BE49-F238E27FC236}">
                <a16:creationId xmlns:a16="http://schemas.microsoft.com/office/drawing/2014/main" id="{DE472537-CFC0-423A-AAC6-7189EE1DA946}"/>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02873" y="658942"/>
            <a:ext cx="2893102" cy="1928735"/>
          </a:xfrm>
          <a:prstGeom prst="rect">
            <a:avLst/>
          </a:prstGeom>
        </p:spPr>
      </p:pic>
    </p:spTree>
    <p:extLst>
      <p:ext uri="{BB962C8B-B14F-4D97-AF65-F5344CB8AC3E}">
        <p14:creationId xmlns:p14="http://schemas.microsoft.com/office/powerpoint/2010/main" val="3556214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ill gates">
            <a:hlinkClick r:id="rId3"/>
            <a:extLst>
              <a:ext uri="{FF2B5EF4-FFF2-40B4-BE49-F238E27FC236}">
                <a16:creationId xmlns:a16="http://schemas.microsoft.com/office/drawing/2014/main" id="{217DBF36-35C9-4D05-B861-B09234B3ED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7151" y="1129455"/>
            <a:ext cx="2449409" cy="24494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B762CC6-B6FC-4CB0-B89C-DDAA12E3CD5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897742" y="1129456"/>
            <a:ext cx="2449409" cy="2449409"/>
          </a:xfrm>
          <a:prstGeom prst="rect">
            <a:avLst/>
          </a:prstGeom>
        </p:spPr>
      </p:pic>
      <p:pic>
        <p:nvPicPr>
          <p:cNvPr id="9" name="Picture 8">
            <a:extLst>
              <a:ext uri="{FF2B5EF4-FFF2-40B4-BE49-F238E27FC236}">
                <a16:creationId xmlns:a16="http://schemas.microsoft.com/office/drawing/2014/main" id="{D38481AD-C6F4-482C-8585-E057AA69CF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7151" y="3578864"/>
            <a:ext cx="2449410" cy="2182407"/>
          </a:xfrm>
          <a:prstGeom prst="rect">
            <a:avLst/>
          </a:prstGeom>
        </p:spPr>
      </p:pic>
      <p:pic>
        <p:nvPicPr>
          <p:cNvPr id="11" name="Picture 10">
            <a:extLst>
              <a:ext uri="{FF2B5EF4-FFF2-40B4-BE49-F238E27FC236}">
                <a16:creationId xmlns:a16="http://schemas.microsoft.com/office/drawing/2014/main" id="{B39F7B36-9652-494F-9DD9-E3B176CD80BC}"/>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897741" y="3578865"/>
            <a:ext cx="2449409" cy="2182407"/>
          </a:xfrm>
          <a:prstGeom prst="rect">
            <a:avLst/>
          </a:prstGeom>
        </p:spPr>
      </p:pic>
    </p:spTree>
    <p:extLst>
      <p:ext uri="{BB962C8B-B14F-4D97-AF65-F5344CB8AC3E}">
        <p14:creationId xmlns:p14="http://schemas.microsoft.com/office/powerpoint/2010/main" val="1456971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6F494C-617F-412B-8701-AFD090056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167" y="735350"/>
            <a:ext cx="2521150" cy="3048833"/>
          </a:xfrm>
          <a:prstGeom prst="rect">
            <a:avLst/>
          </a:prstGeom>
        </p:spPr>
      </p:pic>
      <p:pic>
        <p:nvPicPr>
          <p:cNvPr id="5" name="Picture 4">
            <a:extLst>
              <a:ext uri="{FF2B5EF4-FFF2-40B4-BE49-F238E27FC236}">
                <a16:creationId xmlns:a16="http://schemas.microsoft.com/office/drawing/2014/main" id="{F385523F-15B3-4161-B09F-13AE22340A6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44317" y="735350"/>
            <a:ext cx="3015825" cy="3048833"/>
          </a:xfrm>
          <a:prstGeom prst="rect">
            <a:avLst/>
          </a:prstGeom>
        </p:spPr>
      </p:pic>
      <p:pic>
        <p:nvPicPr>
          <p:cNvPr id="7" name="Picture 6">
            <a:extLst>
              <a:ext uri="{FF2B5EF4-FFF2-40B4-BE49-F238E27FC236}">
                <a16:creationId xmlns:a16="http://schemas.microsoft.com/office/drawing/2014/main" id="{9851B16B-A8DC-4BB3-9196-6DEA9F9C6D6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185761" y="3784184"/>
            <a:ext cx="4065137" cy="2286640"/>
          </a:xfrm>
          <a:prstGeom prst="rect">
            <a:avLst/>
          </a:prstGeom>
        </p:spPr>
      </p:pic>
    </p:spTree>
    <p:extLst>
      <p:ext uri="{BB962C8B-B14F-4D97-AF65-F5344CB8AC3E}">
        <p14:creationId xmlns:p14="http://schemas.microsoft.com/office/powerpoint/2010/main" val="3547425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8C3FC-8E0C-4867-BE39-02F6B5384F22}"/>
              </a:ext>
            </a:extLst>
          </p:cNvPr>
          <p:cNvSpPr>
            <a:spLocks noGrp="1"/>
          </p:cNvSpPr>
          <p:nvPr>
            <p:ph type="title"/>
          </p:nvPr>
        </p:nvSpPr>
        <p:spPr/>
        <p:txBody>
          <a:bodyPr/>
          <a:lstStyle/>
          <a:p>
            <a:pPr algn="ctr"/>
            <a:r>
              <a:rPr lang="en-US" b="1" dirty="0"/>
              <a:t>We all get inspired, but…</a:t>
            </a:r>
          </a:p>
        </p:txBody>
      </p:sp>
      <p:sp>
        <p:nvSpPr>
          <p:cNvPr id="4" name="Content Placeholder 3">
            <a:extLst>
              <a:ext uri="{FF2B5EF4-FFF2-40B4-BE49-F238E27FC236}">
                <a16:creationId xmlns:a16="http://schemas.microsoft.com/office/drawing/2014/main" id="{F22CD251-64C9-4F72-AB50-8790F9539179}"/>
              </a:ext>
            </a:extLst>
          </p:cNvPr>
          <p:cNvSpPr txBox="1">
            <a:spLocks noGrp="1"/>
          </p:cNvSpPr>
          <p:nvPr>
            <p:ph idx="1"/>
          </p:nvPr>
        </p:nvSpPr>
        <p:spPr>
          <a:xfrm>
            <a:off x="4514850" y="1723916"/>
            <a:ext cx="2876550" cy="3559949"/>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marL="0" indent="0" algn="ctr">
              <a:buNone/>
            </a:pPr>
            <a:r>
              <a:rPr lang="en-US" sz="2400" dirty="0">
                <a:latin typeface="Castellar" panose="020A0402060406010301" pitchFamily="18" charset="0"/>
              </a:rPr>
              <a:t>What are you going to do with your inspiration?</a:t>
            </a:r>
          </a:p>
          <a:p>
            <a:pPr marL="0" indent="0" algn="ctr">
              <a:buNone/>
            </a:pPr>
            <a:r>
              <a:rPr lang="en-US" sz="2400" dirty="0">
                <a:latin typeface="Castellar" panose="020A0402060406010301" pitchFamily="18" charset="0"/>
              </a:rPr>
              <a:t>THAT’s ALL UP to </a:t>
            </a:r>
            <a:r>
              <a:rPr lang="en-US" sz="2400" b="1" dirty="0">
                <a:latin typeface="Castellar" panose="020A0402060406010301" pitchFamily="18" charset="0"/>
              </a:rPr>
              <a:t>You</a:t>
            </a:r>
            <a:r>
              <a:rPr lang="en-US" sz="2400" dirty="0">
                <a:latin typeface="Castellar" panose="020A0402060406010301" pitchFamily="18" charset="0"/>
              </a:rPr>
              <a:t>. </a:t>
            </a:r>
          </a:p>
          <a:p>
            <a:pPr marL="0" indent="0" algn="ctr">
              <a:buNone/>
            </a:pPr>
            <a:r>
              <a:rPr lang="en-US" sz="2400" dirty="0">
                <a:latin typeface="Castellar" panose="020A0402060406010301" pitchFamily="18" charset="0"/>
              </a:rPr>
              <a:t>    PAWS UP!</a:t>
            </a:r>
          </a:p>
        </p:txBody>
      </p:sp>
      <p:sp>
        <p:nvSpPr>
          <p:cNvPr id="5" name="TextBox 4">
            <a:extLst>
              <a:ext uri="{FF2B5EF4-FFF2-40B4-BE49-F238E27FC236}">
                <a16:creationId xmlns:a16="http://schemas.microsoft.com/office/drawing/2014/main" id="{BCF954C2-A05C-40D6-85D2-E82F933C57B3}"/>
              </a:ext>
            </a:extLst>
          </p:cNvPr>
          <p:cNvSpPr txBox="1"/>
          <p:nvPr/>
        </p:nvSpPr>
        <p:spPr>
          <a:xfrm>
            <a:off x="3317521" y="5582394"/>
            <a:ext cx="2625309" cy="523220"/>
          </a:xfrm>
          <a:prstGeom prst="rect">
            <a:avLst/>
          </a:prstGeom>
          <a:noFill/>
        </p:spPr>
        <p:txBody>
          <a:bodyPr wrap="square" rtlCol="0">
            <a:spAutoFit/>
          </a:bodyPr>
          <a:lstStyle/>
          <a:p>
            <a:r>
              <a:rPr lang="en-US" sz="2800" b="1" i="1" dirty="0">
                <a:solidFill>
                  <a:schemeClr val="bg1"/>
                </a:solidFill>
                <a:latin typeface="Bradley Hand ITC" panose="03070402050302030203" pitchFamily="66" charset="0"/>
                <a:cs typeface="Vijaya" panose="020B0502040204020203" pitchFamily="18" charset="0"/>
              </a:rPr>
              <a:t>Thank  you!</a:t>
            </a:r>
          </a:p>
        </p:txBody>
      </p:sp>
      <p:pic>
        <p:nvPicPr>
          <p:cNvPr id="7" name="Picture 6">
            <a:extLst>
              <a:ext uri="{FF2B5EF4-FFF2-40B4-BE49-F238E27FC236}">
                <a16:creationId xmlns:a16="http://schemas.microsoft.com/office/drawing/2014/main" id="{C6639990-9295-48C5-9B0C-F973CB13C32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52600" y="1961931"/>
            <a:ext cx="2286005" cy="3017526"/>
          </a:xfrm>
          <a:prstGeom prst="rect">
            <a:avLst/>
          </a:prstGeom>
        </p:spPr>
      </p:pic>
    </p:spTree>
    <p:extLst>
      <p:ext uri="{BB962C8B-B14F-4D97-AF65-F5344CB8AC3E}">
        <p14:creationId xmlns:p14="http://schemas.microsoft.com/office/powerpoint/2010/main" val="166504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B0BF4-FD0B-43E5-A4FA-0A5301386A5C}"/>
              </a:ext>
            </a:extLst>
          </p:cNvPr>
          <p:cNvSpPr>
            <a:spLocks noGrp="1"/>
          </p:cNvSpPr>
          <p:nvPr>
            <p:ph type="title"/>
          </p:nvPr>
        </p:nvSpPr>
        <p:spPr/>
        <p:txBody>
          <a:bodyPr/>
          <a:lstStyle/>
          <a:p>
            <a:r>
              <a:rPr lang="en-US" b="1" dirty="0"/>
              <a:t>Heraclitus</a:t>
            </a:r>
            <a:r>
              <a:rPr lang="en-US" dirty="0"/>
              <a:t> </a:t>
            </a:r>
            <a:r>
              <a:rPr lang="en-US" b="1" dirty="0"/>
              <a:t>of Ephesus  500 BC </a:t>
            </a:r>
          </a:p>
        </p:txBody>
      </p:sp>
      <p:sp>
        <p:nvSpPr>
          <p:cNvPr id="6" name="TextBox 5">
            <a:extLst>
              <a:ext uri="{FF2B5EF4-FFF2-40B4-BE49-F238E27FC236}">
                <a16:creationId xmlns:a16="http://schemas.microsoft.com/office/drawing/2014/main" id="{47A1D0F1-1810-42C9-BA84-208D6BA2731F}"/>
              </a:ext>
            </a:extLst>
          </p:cNvPr>
          <p:cNvSpPr txBox="1"/>
          <p:nvPr/>
        </p:nvSpPr>
        <p:spPr>
          <a:xfrm>
            <a:off x="1037689" y="2729360"/>
            <a:ext cx="1679276" cy="1815882"/>
          </a:xfrm>
          <a:prstGeom prst="rect">
            <a:avLst/>
          </a:prstGeom>
          <a:noFill/>
        </p:spPr>
        <p:txBody>
          <a:bodyPr wrap="square" rtlCol="0">
            <a:spAutoFit/>
          </a:bodyPr>
          <a:lstStyle/>
          <a:p>
            <a:pPr algn="ctr"/>
            <a:r>
              <a:rPr lang="en-US" sz="2800" b="1" dirty="0">
                <a:solidFill>
                  <a:schemeClr val="bg1"/>
                </a:solidFill>
                <a:latin typeface="+mj-lt"/>
              </a:rPr>
              <a:t>‘The Only Constant Is Change’</a:t>
            </a:r>
          </a:p>
        </p:txBody>
      </p:sp>
      <p:pic>
        <p:nvPicPr>
          <p:cNvPr id="5" name="Picture 4">
            <a:extLst>
              <a:ext uri="{FF2B5EF4-FFF2-40B4-BE49-F238E27FC236}">
                <a16:creationId xmlns:a16="http://schemas.microsoft.com/office/drawing/2014/main" id="{2935DF3D-A309-43FF-8DE3-F668259C36C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30408" y="2070742"/>
            <a:ext cx="3987828" cy="3323190"/>
          </a:xfrm>
          <a:prstGeom prst="rect">
            <a:avLst/>
          </a:prstGeom>
          <a:ln>
            <a:noFill/>
          </a:ln>
          <a:effectLst>
            <a:softEdge rad="112500"/>
          </a:effectLst>
        </p:spPr>
      </p:pic>
    </p:spTree>
    <p:extLst>
      <p:ext uri="{BB962C8B-B14F-4D97-AF65-F5344CB8AC3E}">
        <p14:creationId xmlns:p14="http://schemas.microsoft.com/office/powerpoint/2010/main" val="3735935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1184B-CF7D-44D4-9AE5-A1690CABE925}"/>
              </a:ext>
            </a:extLst>
          </p:cNvPr>
          <p:cNvSpPr>
            <a:spLocks noGrp="1"/>
          </p:cNvSpPr>
          <p:nvPr>
            <p:ph type="title"/>
          </p:nvPr>
        </p:nvSpPr>
        <p:spPr/>
        <p:txBody>
          <a:bodyPr/>
          <a:lstStyle/>
          <a:p>
            <a:pPr algn="ctr"/>
            <a:r>
              <a:rPr lang="en-US" b="1" dirty="0"/>
              <a:t>But first … a little Sheldon Cooper</a:t>
            </a:r>
          </a:p>
        </p:txBody>
      </p:sp>
      <p:pic>
        <p:nvPicPr>
          <p:cNvPr id="4" name="The Big Bang Theory - Episode 1 (Pilot). Sheldon's sitting spot.">
            <a:hlinkClick r:id="" action="ppaction://media"/>
            <a:extLst>
              <a:ext uri="{FF2B5EF4-FFF2-40B4-BE49-F238E27FC236}">
                <a16:creationId xmlns:a16="http://schemas.microsoft.com/office/drawing/2014/main" id="{6A35B4B4-A4F6-4DD9-B8B2-902211C08E60}"/>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824038" y="1828800"/>
            <a:ext cx="5494337" cy="4208463"/>
          </a:xfrm>
        </p:spPr>
      </p:pic>
    </p:spTree>
    <p:extLst>
      <p:ext uri="{BB962C8B-B14F-4D97-AF65-F5344CB8AC3E}">
        <p14:creationId xmlns:p14="http://schemas.microsoft.com/office/powerpoint/2010/main" val="110277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8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61B38-3992-425F-8F69-21D49BF4E8CE}"/>
              </a:ext>
            </a:extLst>
          </p:cNvPr>
          <p:cNvSpPr>
            <a:spLocks noGrp="1"/>
          </p:cNvSpPr>
          <p:nvPr>
            <p:ph type="title"/>
          </p:nvPr>
        </p:nvSpPr>
        <p:spPr>
          <a:xfrm>
            <a:off x="779463" y="165232"/>
            <a:ext cx="7583487" cy="1044388"/>
          </a:xfrm>
        </p:spPr>
        <p:txBody>
          <a:bodyPr/>
          <a:lstStyle/>
          <a:p>
            <a:pPr algn="ctr"/>
            <a:r>
              <a:rPr lang="en-US" b="1" dirty="0"/>
              <a:t>It’s going to be fine.</a:t>
            </a:r>
          </a:p>
        </p:txBody>
      </p:sp>
      <p:pic>
        <p:nvPicPr>
          <p:cNvPr id="4" name="Sheldon Cooper on Change">
            <a:hlinkClick r:id="" action="ppaction://media"/>
            <a:extLst>
              <a:ext uri="{FF2B5EF4-FFF2-40B4-BE49-F238E27FC236}">
                <a16:creationId xmlns:a16="http://schemas.microsoft.com/office/drawing/2014/main" id="{7A73E138-4B5E-418E-8E63-156B55A5406D}"/>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765299" y="1524000"/>
            <a:ext cx="5611813" cy="4208463"/>
          </a:xfrm>
        </p:spPr>
      </p:pic>
    </p:spTree>
    <p:extLst>
      <p:ext uri="{BB962C8B-B14F-4D97-AF65-F5344CB8AC3E}">
        <p14:creationId xmlns:p14="http://schemas.microsoft.com/office/powerpoint/2010/main" val="402506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836A73-CC3D-443D-8A78-47021AAB45DB}"/>
              </a:ext>
            </a:extLst>
          </p:cNvPr>
          <p:cNvSpPr>
            <a:spLocks noGrp="1"/>
          </p:cNvSpPr>
          <p:nvPr>
            <p:ph type="title"/>
          </p:nvPr>
        </p:nvSpPr>
        <p:spPr/>
        <p:txBody>
          <a:bodyPr/>
          <a:lstStyle/>
          <a:p>
            <a:r>
              <a:rPr lang="en-US" b="1" dirty="0"/>
              <a:t>The Brain – Part 1</a:t>
            </a:r>
          </a:p>
        </p:txBody>
      </p:sp>
      <p:sp>
        <p:nvSpPr>
          <p:cNvPr id="6" name="TextBox 5">
            <a:extLst>
              <a:ext uri="{FF2B5EF4-FFF2-40B4-BE49-F238E27FC236}">
                <a16:creationId xmlns:a16="http://schemas.microsoft.com/office/drawing/2014/main" id="{1B012C75-D113-4772-B9C0-D0BD88D7CF22}"/>
              </a:ext>
            </a:extLst>
          </p:cNvPr>
          <p:cNvSpPr txBox="1"/>
          <p:nvPr/>
        </p:nvSpPr>
        <p:spPr>
          <a:xfrm>
            <a:off x="5460750" y="1238879"/>
            <a:ext cx="1151068" cy="923330"/>
          </a:xfrm>
          <a:prstGeom prst="rect">
            <a:avLst/>
          </a:prstGeom>
          <a:noFill/>
        </p:spPr>
        <p:txBody>
          <a:bodyPr wrap="square" rtlCol="0">
            <a:spAutoFit/>
          </a:bodyPr>
          <a:lstStyle/>
          <a:p>
            <a:r>
              <a:rPr lang="en-US" b="1" dirty="0">
                <a:solidFill>
                  <a:schemeClr val="bg1"/>
                </a:solidFill>
                <a:latin typeface="+mj-lt"/>
              </a:rPr>
              <a:t>The Growth Mindset</a:t>
            </a:r>
          </a:p>
        </p:txBody>
      </p:sp>
      <p:pic>
        <p:nvPicPr>
          <p:cNvPr id="10" name="Content Placeholder 9">
            <a:extLst>
              <a:ext uri="{FF2B5EF4-FFF2-40B4-BE49-F238E27FC236}">
                <a16:creationId xmlns:a16="http://schemas.microsoft.com/office/drawing/2014/main" id="{9E097326-90B2-478B-934F-F3FA624D03EA}"/>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466974" y="1700544"/>
            <a:ext cx="4208463" cy="4208463"/>
          </a:xfrm>
        </p:spPr>
      </p:pic>
      <p:sp>
        <p:nvSpPr>
          <p:cNvPr id="11" name="TextBox 10">
            <a:extLst>
              <a:ext uri="{FF2B5EF4-FFF2-40B4-BE49-F238E27FC236}">
                <a16:creationId xmlns:a16="http://schemas.microsoft.com/office/drawing/2014/main" id="{383BC40E-8EB8-4599-B482-86280F6E12B9}"/>
              </a:ext>
            </a:extLst>
          </p:cNvPr>
          <p:cNvSpPr txBox="1"/>
          <p:nvPr/>
        </p:nvSpPr>
        <p:spPr>
          <a:xfrm>
            <a:off x="2633645" y="5078045"/>
            <a:ext cx="1161826" cy="646331"/>
          </a:xfrm>
          <a:prstGeom prst="rect">
            <a:avLst/>
          </a:prstGeom>
          <a:noFill/>
        </p:spPr>
        <p:txBody>
          <a:bodyPr wrap="square" rtlCol="0">
            <a:spAutoFit/>
          </a:bodyPr>
          <a:lstStyle/>
          <a:p>
            <a:r>
              <a:rPr lang="en-US" b="1" dirty="0">
                <a:solidFill>
                  <a:schemeClr val="bg1"/>
                </a:solidFill>
                <a:latin typeface="+mj-lt"/>
              </a:rPr>
              <a:t>The Fixed Mindset</a:t>
            </a:r>
          </a:p>
        </p:txBody>
      </p:sp>
      <p:sp>
        <p:nvSpPr>
          <p:cNvPr id="2" name="TextBox 1">
            <a:extLst>
              <a:ext uri="{FF2B5EF4-FFF2-40B4-BE49-F238E27FC236}">
                <a16:creationId xmlns:a16="http://schemas.microsoft.com/office/drawing/2014/main" id="{D7018A5D-2F49-4667-83B1-A8C5D8576167}"/>
              </a:ext>
            </a:extLst>
          </p:cNvPr>
          <p:cNvSpPr txBox="1"/>
          <p:nvPr/>
        </p:nvSpPr>
        <p:spPr>
          <a:xfrm>
            <a:off x="3612631" y="6064166"/>
            <a:ext cx="2098622" cy="369332"/>
          </a:xfrm>
          <a:prstGeom prst="rect">
            <a:avLst/>
          </a:prstGeom>
          <a:noFill/>
        </p:spPr>
        <p:txBody>
          <a:bodyPr wrap="square" rtlCol="0">
            <a:spAutoFit/>
          </a:bodyPr>
          <a:lstStyle/>
          <a:p>
            <a:r>
              <a:rPr lang="en-US" b="1" dirty="0">
                <a:solidFill>
                  <a:schemeClr val="bg1"/>
                </a:solidFill>
                <a:latin typeface="+mj-lt"/>
              </a:rPr>
              <a:t>Dr. Carol Dweck</a:t>
            </a:r>
          </a:p>
        </p:txBody>
      </p:sp>
    </p:spTree>
    <p:extLst>
      <p:ext uri="{BB962C8B-B14F-4D97-AF65-F5344CB8AC3E}">
        <p14:creationId xmlns:p14="http://schemas.microsoft.com/office/powerpoint/2010/main" val="2100289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59DE-8CB4-45DC-9A39-28DCD3774C00}"/>
              </a:ext>
            </a:extLst>
          </p:cNvPr>
          <p:cNvSpPr>
            <a:spLocks noGrp="1"/>
          </p:cNvSpPr>
          <p:nvPr>
            <p:ph type="title"/>
          </p:nvPr>
        </p:nvSpPr>
        <p:spPr/>
        <p:txBody>
          <a:bodyPr/>
          <a:lstStyle/>
          <a:p>
            <a:pPr algn="ctr"/>
            <a:r>
              <a:rPr lang="en-US" b="1" dirty="0"/>
              <a:t>Two different sides of the coin.</a:t>
            </a:r>
          </a:p>
        </p:txBody>
      </p:sp>
      <p:pic>
        <p:nvPicPr>
          <p:cNvPr id="5" name="Content Placeholder 4">
            <a:extLst>
              <a:ext uri="{FF2B5EF4-FFF2-40B4-BE49-F238E27FC236}">
                <a16:creationId xmlns:a16="http://schemas.microsoft.com/office/drawing/2014/main" id="{A3AA8244-1C43-4879-BDD7-882270A8DC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9381" y="1688885"/>
            <a:ext cx="6343650" cy="3971925"/>
          </a:xfrm>
        </p:spPr>
      </p:pic>
    </p:spTree>
    <p:extLst>
      <p:ext uri="{BB962C8B-B14F-4D97-AF65-F5344CB8AC3E}">
        <p14:creationId xmlns:p14="http://schemas.microsoft.com/office/powerpoint/2010/main" val="1705614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76F3F-F271-4A25-AD42-0CAB85971EAE}"/>
              </a:ext>
            </a:extLst>
          </p:cNvPr>
          <p:cNvSpPr>
            <a:spLocks noGrp="1"/>
          </p:cNvSpPr>
          <p:nvPr>
            <p:ph type="title"/>
          </p:nvPr>
        </p:nvSpPr>
        <p:spPr/>
        <p:txBody>
          <a:bodyPr/>
          <a:lstStyle/>
          <a:p>
            <a:pPr algn="ctr"/>
            <a:r>
              <a:rPr lang="en-US" b="1" dirty="0"/>
              <a:t>The Brain – Part 2</a:t>
            </a:r>
          </a:p>
        </p:txBody>
      </p:sp>
      <p:pic>
        <p:nvPicPr>
          <p:cNvPr id="9" name="Content Placeholder 8">
            <a:extLst>
              <a:ext uri="{FF2B5EF4-FFF2-40B4-BE49-F238E27FC236}">
                <a16:creationId xmlns:a16="http://schemas.microsoft.com/office/drawing/2014/main" id="{C5DA50ED-E2E9-4886-BA22-538DE2A30B61}"/>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619801" y="1755228"/>
            <a:ext cx="5968668" cy="3590527"/>
          </a:xfrm>
        </p:spPr>
      </p:pic>
    </p:spTree>
    <p:extLst>
      <p:ext uri="{BB962C8B-B14F-4D97-AF65-F5344CB8AC3E}">
        <p14:creationId xmlns:p14="http://schemas.microsoft.com/office/powerpoint/2010/main" val="3974043476"/>
      </p:ext>
    </p:extLst>
  </p:cSld>
  <p:clrMapOvr>
    <a:masterClrMapping/>
  </p:clrMapOvr>
</p:sld>
</file>

<file path=ppt/theme/theme1.xml><?xml version="1.0" encoding="utf-8"?>
<a:theme xmlns:a="http://schemas.openxmlformats.org/drawingml/2006/main" name="Revolution">
  <a:themeElements>
    <a:clrScheme name="FIU Palet">
      <a:dk1>
        <a:srgbClr val="000000"/>
      </a:dk1>
      <a:lt1>
        <a:srgbClr val="FFFFFF"/>
      </a:lt1>
      <a:dk2>
        <a:srgbClr val="011F4F"/>
      </a:dk2>
      <a:lt2>
        <a:srgbClr val="A97D19"/>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IU-Standard [Read-Only]" id="{218C941E-783C-4021-B651-BF81B52352B8}" vid="{D1A27210-D6A4-4D61-93B4-851F41B066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FIU-Standard</Template>
  <TotalTime>2697</TotalTime>
  <Words>1012</Words>
  <Application>Microsoft Office PowerPoint</Application>
  <PresentationFormat>On-screen Show (4:3)</PresentationFormat>
  <Paragraphs>204</Paragraphs>
  <Slides>33</Slides>
  <Notes>31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Bradley Hand ITC</vt:lpstr>
      <vt:lpstr>Calibri</vt:lpstr>
      <vt:lpstr>Castellar</vt:lpstr>
      <vt:lpstr>Franklin Gothic Book</vt:lpstr>
      <vt:lpstr>Wingdings 2</vt:lpstr>
      <vt:lpstr>Revolution</vt:lpstr>
      <vt:lpstr>Examining Change &amp; Emotional Agility</vt:lpstr>
      <vt:lpstr>Agenda</vt:lpstr>
      <vt:lpstr>     Thank you!</vt:lpstr>
      <vt:lpstr>Heraclitus of Ephesus  500 BC </vt:lpstr>
      <vt:lpstr>But first … a little Sheldon Cooper</vt:lpstr>
      <vt:lpstr>It’s going to be fine.</vt:lpstr>
      <vt:lpstr>The Brain – Part 1</vt:lpstr>
      <vt:lpstr>Two different sides of the coin.</vt:lpstr>
      <vt:lpstr>The Brain – Part 2</vt:lpstr>
      <vt:lpstr>Which is it?</vt:lpstr>
      <vt:lpstr>Perceptions</vt:lpstr>
      <vt:lpstr>Correlation</vt:lpstr>
      <vt:lpstr>The Narratives</vt:lpstr>
      <vt:lpstr>Self-transformation vs. Organizational Transformation</vt:lpstr>
      <vt:lpstr>How can we make it better?</vt:lpstr>
      <vt:lpstr>Why is it so exhausting?</vt:lpstr>
      <vt:lpstr>       Why do we dread change?</vt:lpstr>
      <vt:lpstr>Achieving Successful Change –  The 5 Forces of Change (2013)</vt:lpstr>
      <vt:lpstr>          Global Imperatives</vt:lpstr>
      <vt:lpstr>Dr. David Vago</vt:lpstr>
      <vt:lpstr>Personal Imperatives</vt:lpstr>
      <vt:lpstr>Dr. Susan David</vt:lpstr>
      <vt:lpstr>Choices - Personal Agency </vt:lpstr>
      <vt:lpstr>Choices - Personal Agility </vt:lpstr>
      <vt:lpstr>Choices – Personal Attitude</vt:lpstr>
      <vt:lpstr>Practice the Three A’s</vt:lpstr>
      <vt:lpstr>Sir Winston Churchill (1874-1965)</vt:lpstr>
      <vt:lpstr>Change Coping Checklist</vt:lpstr>
      <vt:lpstr>‘Courage is fear walking’ …</vt:lpstr>
      <vt:lpstr>PowerPoint Presentation</vt:lpstr>
      <vt:lpstr>PowerPoint Presentation</vt:lpstr>
      <vt:lpstr>PowerPoint Presentation</vt:lpstr>
      <vt:lpstr>We all get inspired, but…</vt:lpstr>
    </vt:vector>
  </TitlesOfParts>
  <Company>fiu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Examining Change &amp; Emotional Agility</dc:title>
  <dc:creator>Isabel Alfonsin Vittoria</dc:creator>
  <cp:lastModifiedBy>Isabel Alfonsin Vittoria</cp:lastModifiedBy>
  <cp:revision>165</cp:revision>
  <cp:lastPrinted>2018-10-26T13:35:16Z</cp:lastPrinted>
  <dcterms:created xsi:type="dcterms:W3CDTF">2018-10-09T12:59:21Z</dcterms:created>
  <dcterms:modified xsi:type="dcterms:W3CDTF">2018-12-04T19:21:03Z</dcterms:modified>
</cp:coreProperties>
</file>