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5"/>
  </p:notesMasterIdLst>
  <p:sldIdLst>
    <p:sldId id="256" r:id="rId2"/>
    <p:sldId id="257" r:id="rId3"/>
    <p:sldId id="289" r:id="rId4"/>
    <p:sldId id="258" r:id="rId5"/>
    <p:sldId id="260" r:id="rId6"/>
    <p:sldId id="259" r:id="rId7"/>
    <p:sldId id="261" r:id="rId8"/>
    <p:sldId id="262" r:id="rId9"/>
    <p:sldId id="263" r:id="rId10"/>
    <p:sldId id="264" r:id="rId11"/>
    <p:sldId id="284" r:id="rId12"/>
    <p:sldId id="265" r:id="rId13"/>
    <p:sldId id="267" r:id="rId14"/>
    <p:sldId id="273" r:id="rId15"/>
    <p:sldId id="270" r:id="rId16"/>
    <p:sldId id="272" r:id="rId17"/>
    <p:sldId id="276" r:id="rId18"/>
    <p:sldId id="277" r:id="rId19"/>
    <p:sldId id="288" r:id="rId20"/>
    <p:sldId id="279" r:id="rId21"/>
    <p:sldId id="280" r:id="rId22"/>
    <p:sldId id="287" r:id="rId23"/>
    <p:sldId id="282" r:id="rId24"/>
  </p:sldIdLst>
  <p:sldSz cx="9144000" cy="6858000" type="screen4x3"/>
  <p:notesSz cx="6954838" cy="924083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54E51FF-BD03-45BE-A64F-F7E88E74FAB9}">
  <a:tblStyle styleId="{654E51FF-BD03-45BE-A64F-F7E88E74FAB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Style>
        <a:tcBdr/>
        <a:fill>
          <a:solidFill>
            <a:srgbClr val="D0DEEF"/>
          </a:solidFill>
        </a:fill>
      </a:tcStyle>
    </a:band1H>
    <a:band1V>
      <a:tcStyle>
        <a:tcBdr/>
        <a:fill>
          <a:solidFill>
            <a:srgbClr val="D0DEE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543" autoAdjust="0"/>
    <p:restoredTop sz="82650" autoAdjust="0"/>
  </p:normalViewPr>
  <p:slideViewPr>
    <p:cSldViewPr snapToGrid="0">
      <p:cViewPr varScale="1">
        <p:scale>
          <a:sx n="102" d="100"/>
          <a:sy n="102" d="100"/>
        </p:scale>
        <p:origin x="1500" y="63"/>
      </p:cViewPr>
      <p:guideLst>
        <p:guide orient="horz" pos="2160"/>
        <p:guide pos="2880"/>
      </p:guideLst>
    </p:cSldViewPr>
  </p:slideViewPr>
  <p:notesTextViewPr>
    <p:cViewPr>
      <p:scale>
        <a:sx n="1" d="1"/>
        <a:sy n="1" d="1"/>
      </p:scale>
      <p:origin x="0" y="0"/>
    </p:cViewPr>
  </p:notesTextViewPr>
  <p:sorterViewPr>
    <p:cViewPr>
      <p:scale>
        <a:sx n="100" d="100"/>
        <a:sy n="100" d="100"/>
      </p:scale>
      <p:origin x="0" y="3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2" y="1"/>
            <a:ext cx="3013762" cy="463647"/>
          </a:xfrm>
          <a:prstGeom prst="rect">
            <a:avLst/>
          </a:prstGeom>
          <a:noFill/>
          <a:ln>
            <a:noFill/>
          </a:ln>
        </p:spPr>
        <p:txBody>
          <a:bodyPr lIns="92517" tIns="92517" rIns="92517" bIns="92517"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2664" marR="0" lvl="1" indent="0" algn="l" rtl="0">
              <a:spcBef>
                <a:spcPts val="0"/>
              </a:spcBef>
              <a:buNone/>
              <a:defRPr sz="1800" b="0" i="0" u="none" strike="noStrike" cap="none">
                <a:solidFill>
                  <a:schemeClr val="dk1"/>
                </a:solidFill>
                <a:latin typeface="Calibri"/>
                <a:ea typeface="Calibri"/>
                <a:cs typeface="Calibri"/>
                <a:sym typeface="Calibri"/>
              </a:defRPr>
            </a:lvl2pPr>
            <a:lvl3pPr marL="925328" marR="0" lvl="2" indent="0" algn="l" rtl="0">
              <a:spcBef>
                <a:spcPts val="0"/>
              </a:spcBef>
              <a:buNone/>
              <a:defRPr sz="1800" b="0" i="0" u="none" strike="noStrike" cap="none">
                <a:solidFill>
                  <a:schemeClr val="dk1"/>
                </a:solidFill>
                <a:latin typeface="Calibri"/>
                <a:ea typeface="Calibri"/>
                <a:cs typeface="Calibri"/>
                <a:sym typeface="Calibri"/>
              </a:defRPr>
            </a:lvl3pPr>
            <a:lvl4pPr marL="1387992" marR="0" lvl="3" indent="0" algn="l" rtl="0">
              <a:spcBef>
                <a:spcPts val="0"/>
              </a:spcBef>
              <a:buNone/>
              <a:defRPr sz="1800" b="0" i="0" u="none" strike="noStrike" cap="none">
                <a:solidFill>
                  <a:schemeClr val="dk1"/>
                </a:solidFill>
                <a:latin typeface="Calibri"/>
                <a:ea typeface="Calibri"/>
                <a:cs typeface="Calibri"/>
                <a:sym typeface="Calibri"/>
              </a:defRPr>
            </a:lvl4pPr>
            <a:lvl5pPr marL="1850656" marR="0" lvl="4" indent="0" algn="l" rtl="0">
              <a:spcBef>
                <a:spcPts val="0"/>
              </a:spcBef>
              <a:buNone/>
              <a:defRPr sz="1800" b="0" i="0" u="none" strike="noStrike" cap="none">
                <a:solidFill>
                  <a:schemeClr val="dk1"/>
                </a:solidFill>
                <a:latin typeface="Calibri"/>
                <a:ea typeface="Calibri"/>
                <a:cs typeface="Calibri"/>
                <a:sym typeface="Calibri"/>
              </a:defRPr>
            </a:lvl5pPr>
            <a:lvl6pPr marL="2313321" marR="0" lvl="5" indent="0" algn="l" rtl="0">
              <a:spcBef>
                <a:spcPts val="0"/>
              </a:spcBef>
              <a:buNone/>
              <a:defRPr sz="1800" b="0" i="0" u="none" strike="noStrike" cap="none">
                <a:solidFill>
                  <a:schemeClr val="dk1"/>
                </a:solidFill>
                <a:latin typeface="Calibri"/>
                <a:ea typeface="Calibri"/>
                <a:cs typeface="Calibri"/>
                <a:sym typeface="Calibri"/>
              </a:defRPr>
            </a:lvl6pPr>
            <a:lvl7pPr marL="2775985" marR="0" lvl="6" indent="0" algn="l" rtl="0">
              <a:spcBef>
                <a:spcPts val="0"/>
              </a:spcBef>
              <a:buNone/>
              <a:defRPr sz="1800" b="0" i="0" u="none" strike="noStrike" cap="none">
                <a:solidFill>
                  <a:schemeClr val="dk1"/>
                </a:solidFill>
                <a:latin typeface="Calibri"/>
                <a:ea typeface="Calibri"/>
                <a:cs typeface="Calibri"/>
                <a:sym typeface="Calibri"/>
              </a:defRPr>
            </a:lvl7pPr>
            <a:lvl8pPr marL="3238649" marR="0" lvl="7" indent="0" algn="l" rtl="0">
              <a:spcBef>
                <a:spcPts val="0"/>
              </a:spcBef>
              <a:buNone/>
              <a:defRPr sz="1800" b="0" i="0" u="none" strike="noStrike" cap="none">
                <a:solidFill>
                  <a:schemeClr val="dk1"/>
                </a:solidFill>
                <a:latin typeface="Calibri"/>
                <a:ea typeface="Calibri"/>
                <a:cs typeface="Calibri"/>
                <a:sym typeface="Calibri"/>
              </a:defRPr>
            </a:lvl8pPr>
            <a:lvl9pPr marL="3701313"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3939465" y="1"/>
            <a:ext cx="3013762" cy="463647"/>
          </a:xfrm>
          <a:prstGeom prst="rect">
            <a:avLst/>
          </a:prstGeom>
          <a:noFill/>
          <a:ln>
            <a:noFill/>
          </a:ln>
        </p:spPr>
        <p:txBody>
          <a:bodyPr lIns="92517" tIns="92517" rIns="92517" bIns="92517"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62664" marR="0" lvl="1" indent="0" algn="l" rtl="0">
              <a:spcBef>
                <a:spcPts val="0"/>
              </a:spcBef>
              <a:buNone/>
              <a:defRPr sz="1800" b="0" i="0" u="none" strike="noStrike" cap="none">
                <a:solidFill>
                  <a:schemeClr val="dk1"/>
                </a:solidFill>
                <a:latin typeface="Calibri"/>
                <a:ea typeface="Calibri"/>
                <a:cs typeface="Calibri"/>
                <a:sym typeface="Calibri"/>
              </a:defRPr>
            </a:lvl2pPr>
            <a:lvl3pPr marL="925328" marR="0" lvl="2" indent="0" algn="l" rtl="0">
              <a:spcBef>
                <a:spcPts val="0"/>
              </a:spcBef>
              <a:buNone/>
              <a:defRPr sz="1800" b="0" i="0" u="none" strike="noStrike" cap="none">
                <a:solidFill>
                  <a:schemeClr val="dk1"/>
                </a:solidFill>
                <a:latin typeface="Calibri"/>
                <a:ea typeface="Calibri"/>
                <a:cs typeface="Calibri"/>
                <a:sym typeface="Calibri"/>
              </a:defRPr>
            </a:lvl3pPr>
            <a:lvl4pPr marL="1387992" marR="0" lvl="3" indent="0" algn="l" rtl="0">
              <a:spcBef>
                <a:spcPts val="0"/>
              </a:spcBef>
              <a:buNone/>
              <a:defRPr sz="1800" b="0" i="0" u="none" strike="noStrike" cap="none">
                <a:solidFill>
                  <a:schemeClr val="dk1"/>
                </a:solidFill>
                <a:latin typeface="Calibri"/>
                <a:ea typeface="Calibri"/>
                <a:cs typeface="Calibri"/>
                <a:sym typeface="Calibri"/>
              </a:defRPr>
            </a:lvl4pPr>
            <a:lvl5pPr marL="1850656" marR="0" lvl="4" indent="0" algn="l" rtl="0">
              <a:spcBef>
                <a:spcPts val="0"/>
              </a:spcBef>
              <a:buNone/>
              <a:defRPr sz="1800" b="0" i="0" u="none" strike="noStrike" cap="none">
                <a:solidFill>
                  <a:schemeClr val="dk1"/>
                </a:solidFill>
                <a:latin typeface="Calibri"/>
                <a:ea typeface="Calibri"/>
                <a:cs typeface="Calibri"/>
                <a:sym typeface="Calibri"/>
              </a:defRPr>
            </a:lvl5pPr>
            <a:lvl6pPr marL="2313321" marR="0" lvl="5" indent="0" algn="l" rtl="0">
              <a:spcBef>
                <a:spcPts val="0"/>
              </a:spcBef>
              <a:buNone/>
              <a:defRPr sz="1800" b="0" i="0" u="none" strike="noStrike" cap="none">
                <a:solidFill>
                  <a:schemeClr val="dk1"/>
                </a:solidFill>
                <a:latin typeface="Calibri"/>
                <a:ea typeface="Calibri"/>
                <a:cs typeface="Calibri"/>
                <a:sym typeface="Calibri"/>
              </a:defRPr>
            </a:lvl6pPr>
            <a:lvl7pPr marL="2775985" marR="0" lvl="6" indent="0" algn="l" rtl="0">
              <a:spcBef>
                <a:spcPts val="0"/>
              </a:spcBef>
              <a:buNone/>
              <a:defRPr sz="1800" b="0" i="0" u="none" strike="noStrike" cap="none">
                <a:solidFill>
                  <a:schemeClr val="dk1"/>
                </a:solidFill>
                <a:latin typeface="Calibri"/>
                <a:ea typeface="Calibri"/>
                <a:cs typeface="Calibri"/>
                <a:sym typeface="Calibri"/>
              </a:defRPr>
            </a:lvl7pPr>
            <a:lvl8pPr marL="3238649" marR="0" lvl="7" indent="0" algn="l" rtl="0">
              <a:spcBef>
                <a:spcPts val="0"/>
              </a:spcBef>
              <a:buNone/>
              <a:defRPr sz="1800" b="0" i="0" u="none" strike="noStrike" cap="none">
                <a:solidFill>
                  <a:schemeClr val="dk1"/>
                </a:solidFill>
                <a:latin typeface="Calibri"/>
                <a:ea typeface="Calibri"/>
                <a:cs typeface="Calibri"/>
                <a:sym typeface="Calibri"/>
              </a:defRPr>
            </a:lvl8pPr>
            <a:lvl9pPr marL="3701313"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1400175" y="1155700"/>
            <a:ext cx="4154488" cy="31178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95486" y="4447153"/>
            <a:ext cx="5563869" cy="3638580"/>
          </a:xfrm>
          <a:prstGeom prst="rect">
            <a:avLst/>
          </a:prstGeom>
          <a:noFill/>
          <a:ln>
            <a:noFill/>
          </a:ln>
        </p:spPr>
        <p:txBody>
          <a:bodyPr lIns="92517" tIns="92517" rIns="92517" bIns="92517"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2" y="8777193"/>
            <a:ext cx="3013762" cy="463645"/>
          </a:xfrm>
          <a:prstGeom prst="rect">
            <a:avLst/>
          </a:prstGeom>
          <a:noFill/>
          <a:ln>
            <a:noFill/>
          </a:ln>
        </p:spPr>
        <p:txBody>
          <a:bodyPr lIns="92517" tIns="92517" rIns="92517" bIns="92517"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2664" marR="0" lvl="1" indent="0" algn="l" rtl="0">
              <a:spcBef>
                <a:spcPts val="0"/>
              </a:spcBef>
              <a:buNone/>
              <a:defRPr sz="1800" b="0" i="0" u="none" strike="noStrike" cap="none">
                <a:solidFill>
                  <a:schemeClr val="dk1"/>
                </a:solidFill>
                <a:latin typeface="Calibri"/>
                <a:ea typeface="Calibri"/>
                <a:cs typeface="Calibri"/>
                <a:sym typeface="Calibri"/>
              </a:defRPr>
            </a:lvl2pPr>
            <a:lvl3pPr marL="925328" marR="0" lvl="2" indent="0" algn="l" rtl="0">
              <a:spcBef>
                <a:spcPts val="0"/>
              </a:spcBef>
              <a:buNone/>
              <a:defRPr sz="1800" b="0" i="0" u="none" strike="noStrike" cap="none">
                <a:solidFill>
                  <a:schemeClr val="dk1"/>
                </a:solidFill>
                <a:latin typeface="Calibri"/>
                <a:ea typeface="Calibri"/>
                <a:cs typeface="Calibri"/>
                <a:sym typeface="Calibri"/>
              </a:defRPr>
            </a:lvl3pPr>
            <a:lvl4pPr marL="1387992" marR="0" lvl="3" indent="0" algn="l" rtl="0">
              <a:spcBef>
                <a:spcPts val="0"/>
              </a:spcBef>
              <a:buNone/>
              <a:defRPr sz="1800" b="0" i="0" u="none" strike="noStrike" cap="none">
                <a:solidFill>
                  <a:schemeClr val="dk1"/>
                </a:solidFill>
                <a:latin typeface="Calibri"/>
                <a:ea typeface="Calibri"/>
                <a:cs typeface="Calibri"/>
                <a:sym typeface="Calibri"/>
              </a:defRPr>
            </a:lvl4pPr>
            <a:lvl5pPr marL="1850656" marR="0" lvl="4" indent="0" algn="l" rtl="0">
              <a:spcBef>
                <a:spcPts val="0"/>
              </a:spcBef>
              <a:buNone/>
              <a:defRPr sz="1800" b="0" i="0" u="none" strike="noStrike" cap="none">
                <a:solidFill>
                  <a:schemeClr val="dk1"/>
                </a:solidFill>
                <a:latin typeface="Calibri"/>
                <a:ea typeface="Calibri"/>
                <a:cs typeface="Calibri"/>
                <a:sym typeface="Calibri"/>
              </a:defRPr>
            </a:lvl5pPr>
            <a:lvl6pPr marL="2313321" marR="0" lvl="5" indent="0" algn="l" rtl="0">
              <a:spcBef>
                <a:spcPts val="0"/>
              </a:spcBef>
              <a:buNone/>
              <a:defRPr sz="1800" b="0" i="0" u="none" strike="noStrike" cap="none">
                <a:solidFill>
                  <a:schemeClr val="dk1"/>
                </a:solidFill>
                <a:latin typeface="Calibri"/>
                <a:ea typeface="Calibri"/>
                <a:cs typeface="Calibri"/>
                <a:sym typeface="Calibri"/>
              </a:defRPr>
            </a:lvl6pPr>
            <a:lvl7pPr marL="2775985" marR="0" lvl="6" indent="0" algn="l" rtl="0">
              <a:spcBef>
                <a:spcPts val="0"/>
              </a:spcBef>
              <a:buNone/>
              <a:defRPr sz="1800" b="0" i="0" u="none" strike="noStrike" cap="none">
                <a:solidFill>
                  <a:schemeClr val="dk1"/>
                </a:solidFill>
                <a:latin typeface="Calibri"/>
                <a:ea typeface="Calibri"/>
                <a:cs typeface="Calibri"/>
                <a:sym typeface="Calibri"/>
              </a:defRPr>
            </a:lvl7pPr>
            <a:lvl8pPr marL="3238649" marR="0" lvl="7" indent="0" algn="l" rtl="0">
              <a:spcBef>
                <a:spcPts val="0"/>
              </a:spcBef>
              <a:buNone/>
              <a:defRPr sz="1800" b="0" i="0" u="none" strike="noStrike" cap="none">
                <a:solidFill>
                  <a:schemeClr val="dk1"/>
                </a:solidFill>
                <a:latin typeface="Calibri"/>
                <a:ea typeface="Calibri"/>
                <a:cs typeface="Calibri"/>
                <a:sym typeface="Calibri"/>
              </a:defRPr>
            </a:lvl8pPr>
            <a:lvl9pPr marL="3701313"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3939465" y="8777193"/>
            <a:ext cx="3013762" cy="463645"/>
          </a:xfrm>
          <a:prstGeom prst="rect">
            <a:avLst/>
          </a:prstGeom>
          <a:noFill/>
          <a:ln>
            <a:noFill/>
          </a:ln>
        </p:spPr>
        <p:txBody>
          <a:bodyPr lIns="92517" tIns="46247" rIns="92517" bIns="46247" anchor="b" anchorCtr="0">
            <a:noAutofit/>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205884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sldNum" idx="12"/>
          </p:nvPr>
        </p:nvSpPr>
        <p:spPr>
          <a:xfrm>
            <a:off x="3939465" y="8777193"/>
            <a:ext cx="3013762" cy="463645"/>
          </a:xfrm>
          <a:prstGeom prst="rect">
            <a:avLst/>
          </a:prstGeom>
          <a:noFill/>
          <a:ln>
            <a:noFill/>
          </a:ln>
        </p:spPr>
        <p:txBody>
          <a:bodyPr lIns="92517" tIns="46247" rIns="92517" bIns="46247"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a:t>
            </a:fld>
            <a:endParaRPr lang="en-US" sz="1200" dirty="0">
              <a:solidFill>
                <a:schemeClr val="dk1"/>
              </a:solidFill>
              <a:latin typeface="Calibri"/>
              <a:ea typeface="Calibri"/>
              <a:cs typeface="Calibri"/>
              <a:sym typeface="Calibri"/>
            </a:endParaRPr>
          </a:p>
        </p:txBody>
      </p:sp>
      <p:sp>
        <p:nvSpPr>
          <p:cNvPr id="86" name="Shape 86"/>
          <p:cNvSpPr>
            <a:spLocks noGrp="1" noRot="1" noChangeAspect="1"/>
          </p:cNvSpPr>
          <p:nvPr>
            <p:ph type="sldImg" idx="2"/>
          </p:nvPr>
        </p:nvSpPr>
        <p:spPr>
          <a:xfrm>
            <a:off x="762000" y="396875"/>
            <a:ext cx="5529263" cy="41481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7" name="Shape 87"/>
          <p:cNvSpPr txBox="1">
            <a:spLocks noGrp="1"/>
          </p:cNvSpPr>
          <p:nvPr>
            <p:ph type="body" idx="1"/>
          </p:nvPr>
        </p:nvSpPr>
        <p:spPr>
          <a:xfrm>
            <a:off x="705942" y="4436525"/>
            <a:ext cx="5642755" cy="4202096"/>
          </a:xfrm>
          <a:prstGeom prst="rect">
            <a:avLst/>
          </a:prstGeom>
          <a:noFill/>
          <a:ln>
            <a:noFill/>
          </a:ln>
        </p:spPr>
        <p:txBody>
          <a:bodyPr lIns="92517" tIns="46247" rIns="92517" bIns="46247" anchor="t" anchorCtr="0">
            <a:noAutofit/>
          </a:bodyPr>
          <a:lstStyle/>
          <a:p>
            <a:pPr>
              <a:buSzPct val="25000"/>
            </a:pPr>
            <a:endParaRPr dirty="0"/>
          </a:p>
        </p:txBody>
      </p:sp>
    </p:spTree>
    <p:extLst>
      <p:ext uri="{BB962C8B-B14F-4D97-AF65-F5344CB8AC3E}">
        <p14:creationId xmlns:p14="http://schemas.microsoft.com/office/powerpoint/2010/main" val="3119019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sldNum" idx="12"/>
          </p:nvPr>
        </p:nvSpPr>
        <p:spPr>
          <a:xfrm>
            <a:off x="3939465" y="8777193"/>
            <a:ext cx="3013762" cy="463645"/>
          </a:xfrm>
          <a:prstGeom prst="rect">
            <a:avLst/>
          </a:prstGeom>
          <a:noFill/>
          <a:ln>
            <a:noFill/>
          </a:ln>
        </p:spPr>
        <p:txBody>
          <a:bodyPr lIns="92517" tIns="46247" rIns="92517" bIns="46247" anchor="b" anchorCtr="0">
            <a:noAutofit/>
          </a:bodyPr>
          <a:lstStyle/>
          <a:p>
            <a:pPr algn="r">
              <a:buSzPct val="25000"/>
            </a:pPr>
            <a:fld id="{00000000-1234-1234-1234-123412341234}" type="slidenum">
              <a:rPr lang="en-US" sz="1200">
                <a:solidFill>
                  <a:schemeClr val="dk1"/>
                </a:solidFill>
              </a:rPr>
              <a:pPr algn="r">
                <a:buSzPct val="25000"/>
              </a:pPr>
              <a:t>10</a:t>
            </a:fld>
            <a:endParaRPr lang="en-US" sz="1200" dirty="0">
              <a:solidFill>
                <a:schemeClr val="dk1"/>
              </a:solidFill>
            </a:endParaRPr>
          </a:p>
        </p:txBody>
      </p:sp>
      <p:sp>
        <p:nvSpPr>
          <p:cNvPr id="190" name="Shape 190"/>
          <p:cNvSpPr>
            <a:spLocks noGrp="1" noRot="1" noChangeAspect="1"/>
          </p:cNvSpPr>
          <p:nvPr>
            <p:ph type="sldImg" idx="2"/>
          </p:nvPr>
        </p:nvSpPr>
        <p:spPr>
          <a:xfrm>
            <a:off x="762000" y="396875"/>
            <a:ext cx="5529263" cy="41481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1" name="Shape 191"/>
          <p:cNvSpPr txBox="1">
            <a:spLocks noGrp="1"/>
          </p:cNvSpPr>
          <p:nvPr>
            <p:ph type="body" idx="1"/>
          </p:nvPr>
        </p:nvSpPr>
        <p:spPr>
          <a:xfrm>
            <a:off x="695486" y="4447153"/>
            <a:ext cx="5563869" cy="3638580"/>
          </a:xfrm>
          <a:prstGeom prst="rect">
            <a:avLst/>
          </a:prstGeom>
          <a:noFill/>
          <a:ln>
            <a:noFill/>
          </a:ln>
        </p:spPr>
        <p:txBody>
          <a:bodyPr lIns="92517" tIns="46247" rIns="92517" bIns="46247" anchor="t" anchorCtr="0">
            <a:noAutofit/>
          </a:bodyPr>
          <a:lstStyle/>
          <a:p>
            <a:pPr>
              <a:buClr>
                <a:schemeClr val="accent5"/>
              </a:buClr>
              <a:buSzPct val="25000"/>
            </a:pPr>
            <a:r>
              <a:rPr lang="en-US" b="1" u="sng" dirty="0">
                <a:solidFill>
                  <a:srgbClr val="000000"/>
                </a:solidFill>
              </a:rPr>
              <a:t>Mindset Matters</a:t>
            </a:r>
          </a:p>
          <a:p>
            <a:pPr>
              <a:buClr>
                <a:schemeClr val="dk1"/>
              </a:buClr>
              <a:buSzPct val="25000"/>
            </a:pPr>
            <a:endParaRPr b="1" dirty="0">
              <a:solidFill>
                <a:srgbClr val="000000"/>
              </a:solidFill>
            </a:endParaRPr>
          </a:p>
          <a:p>
            <a:pPr>
              <a:buClr>
                <a:schemeClr val="accent5"/>
              </a:buClr>
              <a:buSzPct val="25000"/>
            </a:pPr>
            <a:r>
              <a:rPr lang="en-US" dirty="0">
                <a:solidFill>
                  <a:srgbClr val="000000"/>
                </a:solidFill>
              </a:rPr>
              <a:t>Quote is from a Forbes 2012 article</a:t>
            </a:r>
          </a:p>
          <a:p>
            <a:pPr>
              <a:buSzPct val="25000"/>
            </a:pPr>
            <a:endParaRPr dirty="0">
              <a:latin typeface="Arial"/>
              <a:ea typeface="Arial"/>
              <a:cs typeface="Arial"/>
              <a:sym typeface="Arial"/>
            </a:endParaRPr>
          </a:p>
        </p:txBody>
      </p:sp>
    </p:spTree>
    <p:extLst>
      <p:ext uri="{BB962C8B-B14F-4D97-AF65-F5344CB8AC3E}">
        <p14:creationId xmlns:p14="http://schemas.microsoft.com/office/powerpoint/2010/main" val="62472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sldNum" idx="12"/>
          </p:nvPr>
        </p:nvSpPr>
        <p:spPr>
          <a:xfrm>
            <a:off x="3939465" y="8777193"/>
            <a:ext cx="3013762" cy="463645"/>
          </a:xfrm>
          <a:prstGeom prst="rect">
            <a:avLst/>
          </a:prstGeom>
          <a:noFill/>
          <a:ln>
            <a:noFill/>
          </a:ln>
        </p:spPr>
        <p:txBody>
          <a:bodyPr lIns="92517" tIns="46247" rIns="92517" bIns="46247" anchor="b" anchorCtr="0">
            <a:noAutofit/>
          </a:bodyPr>
          <a:lstStyle/>
          <a:p>
            <a:pPr algn="r">
              <a:buSzPct val="25000"/>
            </a:pPr>
            <a:fld id="{00000000-1234-1234-1234-123412341234}" type="slidenum">
              <a:rPr lang="en-US" sz="1200">
                <a:solidFill>
                  <a:schemeClr val="dk1"/>
                </a:solidFill>
              </a:rPr>
              <a:pPr algn="r">
                <a:buSzPct val="25000"/>
              </a:pPr>
              <a:t>11</a:t>
            </a:fld>
            <a:endParaRPr lang="en-US" sz="1200" dirty="0">
              <a:solidFill>
                <a:schemeClr val="dk1"/>
              </a:solidFill>
            </a:endParaRPr>
          </a:p>
        </p:txBody>
      </p:sp>
      <p:sp>
        <p:nvSpPr>
          <p:cNvPr id="190" name="Shape 190"/>
          <p:cNvSpPr>
            <a:spLocks noGrp="1" noRot="1" noChangeAspect="1"/>
          </p:cNvSpPr>
          <p:nvPr>
            <p:ph type="sldImg" idx="2"/>
          </p:nvPr>
        </p:nvSpPr>
        <p:spPr>
          <a:xfrm>
            <a:off x="762000" y="396875"/>
            <a:ext cx="5529263" cy="41481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1" name="Shape 191"/>
          <p:cNvSpPr txBox="1">
            <a:spLocks noGrp="1"/>
          </p:cNvSpPr>
          <p:nvPr>
            <p:ph type="body" idx="1"/>
          </p:nvPr>
        </p:nvSpPr>
        <p:spPr>
          <a:xfrm>
            <a:off x="695486" y="4447153"/>
            <a:ext cx="5563869" cy="3638580"/>
          </a:xfrm>
          <a:prstGeom prst="rect">
            <a:avLst/>
          </a:prstGeom>
          <a:noFill/>
          <a:ln>
            <a:noFill/>
          </a:ln>
        </p:spPr>
        <p:txBody>
          <a:bodyPr lIns="92517" tIns="46247" rIns="92517" bIns="46247" anchor="t" anchorCtr="0">
            <a:noAutofit/>
          </a:bodyPr>
          <a:lstStyle/>
          <a:p>
            <a:pPr>
              <a:buClr>
                <a:schemeClr val="accent5"/>
              </a:buClr>
              <a:buSzPct val="25000"/>
            </a:pPr>
            <a:r>
              <a:rPr lang="en-US" b="1" u="sng" dirty="0">
                <a:solidFill>
                  <a:srgbClr val="000000"/>
                </a:solidFill>
              </a:rPr>
              <a:t>Mindset Matters</a:t>
            </a:r>
          </a:p>
          <a:p>
            <a:pPr>
              <a:buSzPct val="25000"/>
            </a:pPr>
            <a:endParaRPr lang="en-US" dirty="0" smtClean="0">
              <a:latin typeface="Arial"/>
              <a:ea typeface="Arial"/>
              <a:cs typeface="Arial"/>
              <a:sym typeface="Arial"/>
            </a:endParaRPr>
          </a:p>
          <a:p>
            <a:pPr>
              <a:buSzPct val="25000"/>
            </a:pPr>
            <a:r>
              <a:rPr lang="en-US" dirty="0" smtClean="0">
                <a:latin typeface="Arial"/>
                <a:ea typeface="Arial"/>
                <a:cs typeface="Arial"/>
                <a:sym typeface="Arial"/>
              </a:rPr>
              <a:t>Hire</a:t>
            </a:r>
            <a:r>
              <a:rPr lang="en-US" baseline="0" dirty="0" smtClean="0">
                <a:latin typeface="Arial"/>
                <a:ea typeface="Arial"/>
                <a:cs typeface="Arial"/>
                <a:sym typeface="Arial"/>
              </a:rPr>
              <a:t> for Attitude Train for Skills video</a:t>
            </a:r>
            <a:endParaRPr dirty="0">
              <a:latin typeface="Arial"/>
              <a:ea typeface="Arial"/>
              <a:cs typeface="Arial"/>
              <a:sym typeface="Arial"/>
            </a:endParaRPr>
          </a:p>
        </p:txBody>
      </p:sp>
    </p:spTree>
    <p:extLst>
      <p:ext uri="{BB962C8B-B14F-4D97-AF65-F5344CB8AC3E}">
        <p14:creationId xmlns:p14="http://schemas.microsoft.com/office/powerpoint/2010/main" val="3657214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sldNum" idx="12"/>
          </p:nvPr>
        </p:nvSpPr>
        <p:spPr>
          <a:xfrm>
            <a:off x="3939465" y="8777193"/>
            <a:ext cx="3013762" cy="463645"/>
          </a:xfrm>
          <a:prstGeom prst="rect">
            <a:avLst/>
          </a:prstGeom>
          <a:noFill/>
          <a:ln>
            <a:noFill/>
          </a:ln>
        </p:spPr>
        <p:txBody>
          <a:bodyPr lIns="92517" tIns="46247" rIns="92517" bIns="46247" anchor="b" anchorCtr="0">
            <a:noAutofit/>
          </a:bodyPr>
          <a:lstStyle/>
          <a:p>
            <a:pPr algn="r">
              <a:buSzPct val="25000"/>
            </a:pPr>
            <a:fld id="{00000000-1234-1234-1234-123412341234}" type="slidenum">
              <a:rPr lang="en-US" sz="1200">
                <a:solidFill>
                  <a:schemeClr val="dk1"/>
                </a:solidFill>
              </a:rPr>
              <a:pPr algn="r">
                <a:buSzPct val="25000"/>
              </a:pPr>
              <a:t>12</a:t>
            </a:fld>
            <a:endParaRPr lang="en-US" sz="1200" dirty="0">
              <a:solidFill>
                <a:schemeClr val="dk1"/>
              </a:solidFill>
            </a:endParaRPr>
          </a:p>
        </p:txBody>
      </p:sp>
      <p:sp>
        <p:nvSpPr>
          <p:cNvPr id="201" name="Shape 201"/>
          <p:cNvSpPr>
            <a:spLocks noGrp="1" noRot="1" noChangeAspect="1"/>
          </p:cNvSpPr>
          <p:nvPr>
            <p:ph type="sldImg" idx="2"/>
          </p:nvPr>
        </p:nvSpPr>
        <p:spPr>
          <a:xfrm>
            <a:off x="762000" y="396875"/>
            <a:ext cx="5529263" cy="41481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2" name="Shape 202"/>
          <p:cNvSpPr txBox="1">
            <a:spLocks noGrp="1"/>
          </p:cNvSpPr>
          <p:nvPr>
            <p:ph type="body" idx="1"/>
          </p:nvPr>
        </p:nvSpPr>
        <p:spPr>
          <a:xfrm>
            <a:off x="695486" y="4447153"/>
            <a:ext cx="5563869" cy="3638580"/>
          </a:xfrm>
          <a:prstGeom prst="rect">
            <a:avLst/>
          </a:prstGeom>
          <a:noFill/>
          <a:ln>
            <a:noFill/>
          </a:ln>
        </p:spPr>
        <p:txBody>
          <a:bodyPr lIns="92517" tIns="46247" rIns="92517" bIns="46247" anchor="t" anchorCtr="0">
            <a:noAutofit/>
          </a:bodyPr>
          <a:lstStyle/>
          <a:p>
            <a:pPr>
              <a:buSzPct val="25000"/>
            </a:pPr>
            <a:r>
              <a:rPr lang="en-US" b="1" u="sng" dirty="0">
                <a:latin typeface="Arial"/>
                <a:ea typeface="Arial"/>
                <a:cs typeface="Arial"/>
                <a:sym typeface="Arial"/>
              </a:rPr>
              <a:t>Determining Skills, Attitudes, and Passions</a:t>
            </a:r>
          </a:p>
          <a:p>
            <a:pPr>
              <a:buSzPct val="25000"/>
            </a:pPr>
            <a:endParaRPr dirty="0">
              <a:latin typeface="Arial"/>
              <a:ea typeface="Arial"/>
              <a:cs typeface="Arial"/>
              <a:sym typeface="Arial"/>
            </a:endParaRPr>
          </a:p>
          <a:p>
            <a:pPr>
              <a:buSzPct val="25000"/>
            </a:pPr>
            <a:r>
              <a:rPr lang="en-US" dirty="0">
                <a:latin typeface="Arial"/>
                <a:ea typeface="Arial"/>
                <a:cs typeface="Arial"/>
                <a:sym typeface="Arial"/>
              </a:rPr>
              <a:t>Knowledge, skills, attitudes, and passions are also known as </a:t>
            </a:r>
            <a:r>
              <a:rPr lang="en-US" u="sng" dirty="0">
                <a:latin typeface="Arial"/>
                <a:ea typeface="Arial"/>
                <a:cs typeface="Arial"/>
                <a:sym typeface="Arial"/>
              </a:rPr>
              <a:t>Competencies</a:t>
            </a:r>
            <a:r>
              <a:rPr lang="en-US" dirty="0">
                <a:latin typeface="Arial"/>
                <a:ea typeface="Arial"/>
                <a:cs typeface="Arial"/>
                <a:sym typeface="Arial"/>
              </a:rPr>
              <a:t>!</a:t>
            </a:r>
          </a:p>
          <a:p>
            <a:pPr>
              <a:buSzPct val="25000"/>
            </a:pPr>
            <a:endParaRPr dirty="0">
              <a:latin typeface="Arial"/>
              <a:ea typeface="Arial"/>
              <a:cs typeface="Arial"/>
              <a:sym typeface="Arial"/>
            </a:endParaRPr>
          </a:p>
          <a:p>
            <a:pPr>
              <a:buSzPct val="25000"/>
            </a:pPr>
            <a:r>
              <a:rPr lang="en-US" dirty="0">
                <a:latin typeface="Arial"/>
                <a:ea typeface="Arial"/>
                <a:cs typeface="Arial"/>
                <a:sym typeface="Arial"/>
              </a:rPr>
              <a:t>Traditional interviewing has less than a 30% chance of predicting job performance. Motivation and Behavior based interviewing approach is in upward of 65% effective in measuring and predicting job performance. (High-Impact Interview Questions by Vicotria Hoevemeyer)</a:t>
            </a:r>
          </a:p>
          <a:p>
            <a:pPr>
              <a:buSzPct val="25000"/>
            </a:pPr>
            <a:endParaRPr dirty="0">
              <a:latin typeface="Arial"/>
              <a:ea typeface="Arial"/>
              <a:cs typeface="Arial"/>
              <a:sym typeface="Arial"/>
            </a:endParaRPr>
          </a:p>
          <a:p>
            <a:pPr>
              <a:buClr>
                <a:schemeClr val="dk1"/>
              </a:buClr>
              <a:buSzPct val="25000"/>
            </a:pPr>
            <a:r>
              <a:rPr lang="en-US" dirty="0">
                <a:latin typeface="Arial"/>
                <a:ea typeface="Arial"/>
                <a:cs typeface="Arial"/>
                <a:sym typeface="Arial"/>
              </a:rPr>
              <a:t>Hands down there are certain skills and knowledge that a position requires. That is why we have minimum qualifications. But as a hiring official you can determine what other skills and knowledge are worth taking the time to teach and what skills are “just nice to have” but not necessary if it means the selected candidate has the right attitude, passion and fits into your culture. </a:t>
            </a:r>
          </a:p>
          <a:p>
            <a:pPr>
              <a:buClr>
                <a:schemeClr val="dk1"/>
              </a:buClr>
              <a:buSzPct val="25000"/>
            </a:pPr>
            <a:endParaRPr dirty="0">
              <a:latin typeface="Arial"/>
              <a:ea typeface="Arial"/>
              <a:cs typeface="Arial"/>
              <a:sym typeface="Arial"/>
            </a:endParaRPr>
          </a:p>
          <a:p>
            <a:pPr>
              <a:buClr>
                <a:schemeClr val="dk1"/>
              </a:buClr>
              <a:buSzPct val="25000"/>
            </a:pPr>
            <a:r>
              <a:rPr lang="en-US" dirty="0">
                <a:latin typeface="Arial"/>
                <a:ea typeface="Arial"/>
                <a:cs typeface="Arial"/>
                <a:sym typeface="Arial"/>
              </a:rPr>
              <a:t>See next slide for example of values and attitudes a hiring official can consider to help them determine their culture</a:t>
            </a:r>
          </a:p>
          <a:p>
            <a:pPr>
              <a:buClr>
                <a:schemeClr val="dk1"/>
              </a:buClr>
              <a:buSzPct val="25000"/>
            </a:pPr>
            <a:endParaRPr dirty="0">
              <a:latin typeface="Arial"/>
              <a:ea typeface="Arial"/>
              <a:cs typeface="Arial"/>
              <a:sym typeface="Arial"/>
            </a:endParaRPr>
          </a:p>
        </p:txBody>
      </p:sp>
    </p:spTree>
    <p:extLst>
      <p:ext uri="{BB962C8B-B14F-4D97-AF65-F5344CB8AC3E}">
        <p14:creationId xmlns:p14="http://schemas.microsoft.com/office/powerpoint/2010/main" val="2684022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sldNum" idx="12"/>
          </p:nvPr>
        </p:nvSpPr>
        <p:spPr>
          <a:xfrm>
            <a:off x="3939465" y="8777193"/>
            <a:ext cx="3013762" cy="463645"/>
          </a:xfrm>
          <a:prstGeom prst="rect">
            <a:avLst/>
          </a:prstGeom>
          <a:noFill/>
          <a:ln>
            <a:noFill/>
          </a:ln>
        </p:spPr>
        <p:txBody>
          <a:bodyPr lIns="92517" tIns="46247" rIns="92517" bIns="46247" anchor="b" anchorCtr="0">
            <a:noAutofit/>
          </a:bodyPr>
          <a:lstStyle/>
          <a:p>
            <a:pPr algn="r">
              <a:buSzPct val="25000"/>
            </a:pPr>
            <a:fld id="{00000000-1234-1234-1234-123412341234}" type="slidenum">
              <a:rPr lang="en-US" sz="1200">
                <a:solidFill>
                  <a:schemeClr val="dk1"/>
                </a:solidFill>
              </a:rPr>
              <a:pPr algn="r">
                <a:buSzPct val="25000"/>
              </a:pPr>
              <a:t>13</a:t>
            </a:fld>
            <a:endParaRPr lang="en-US" sz="1200" dirty="0">
              <a:solidFill>
                <a:schemeClr val="dk1"/>
              </a:solidFill>
            </a:endParaRPr>
          </a:p>
        </p:txBody>
      </p:sp>
      <p:sp>
        <p:nvSpPr>
          <p:cNvPr id="234" name="Shape 234"/>
          <p:cNvSpPr>
            <a:spLocks noGrp="1" noRot="1" noChangeAspect="1"/>
          </p:cNvSpPr>
          <p:nvPr>
            <p:ph type="sldImg" idx="2"/>
          </p:nvPr>
        </p:nvSpPr>
        <p:spPr>
          <a:xfrm>
            <a:off x="762000" y="396875"/>
            <a:ext cx="5529263" cy="41481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5" name="Shape 235"/>
          <p:cNvSpPr txBox="1">
            <a:spLocks noGrp="1"/>
          </p:cNvSpPr>
          <p:nvPr>
            <p:ph type="body" idx="1"/>
          </p:nvPr>
        </p:nvSpPr>
        <p:spPr>
          <a:xfrm>
            <a:off x="695486" y="4447153"/>
            <a:ext cx="5563869" cy="3638580"/>
          </a:xfrm>
          <a:prstGeom prst="rect">
            <a:avLst/>
          </a:prstGeom>
          <a:noFill/>
          <a:ln>
            <a:noFill/>
          </a:ln>
        </p:spPr>
        <p:txBody>
          <a:bodyPr lIns="92517" tIns="46247" rIns="92517" bIns="46247" anchor="t" anchorCtr="0">
            <a:noAutofit/>
          </a:bodyPr>
          <a:lstStyle/>
          <a:p>
            <a:pPr>
              <a:buSzPct val="25000"/>
            </a:pPr>
            <a:r>
              <a:rPr lang="en-US" dirty="0">
                <a:latin typeface="Arial"/>
                <a:ea typeface="Arial"/>
                <a:cs typeface="Arial"/>
                <a:sym typeface="Arial"/>
              </a:rPr>
              <a:t>Now that we’ve discussed that Behavior Based and </a:t>
            </a:r>
            <a:r>
              <a:rPr lang="en-US" dirty="0" smtClean="0">
                <a:latin typeface="Arial"/>
                <a:ea typeface="Arial"/>
                <a:cs typeface="Arial"/>
                <a:sym typeface="Arial"/>
              </a:rPr>
              <a:t>Motivation </a:t>
            </a:r>
            <a:r>
              <a:rPr lang="en-US" dirty="0">
                <a:latin typeface="Arial"/>
                <a:ea typeface="Arial"/>
                <a:cs typeface="Arial"/>
                <a:sym typeface="Arial"/>
              </a:rPr>
              <a:t>Based interviewing is the way to go you’re probably asking yourself how do I come up with these type of questions?!</a:t>
            </a:r>
          </a:p>
          <a:p>
            <a:pPr>
              <a:buSzPct val="25000"/>
            </a:pPr>
            <a:r>
              <a:rPr lang="en-US" dirty="0">
                <a:latin typeface="Arial"/>
                <a:ea typeface="Arial"/>
                <a:cs typeface="Arial"/>
                <a:sym typeface="Arial"/>
              </a:rPr>
              <a:t>Follow the SOAR model</a:t>
            </a:r>
          </a:p>
          <a:p>
            <a:pPr>
              <a:buSzPct val="25000"/>
            </a:pPr>
            <a:endParaRPr dirty="0">
              <a:latin typeface="Arial"/>
              <a:ea typeface="Arial"/>
              <a:cs typeface="Arial"/>
              <a:sym typeface="Arial"/>
            </a:endParaRPr>
          </a:p>
        </p:txBody>
      </p:sp>
    </p:spTree>
    <p:extLst>
      <p:ext uri="{BB962C8B-B14F-4D97-AF65-F5344CB8AC3E}">
        <p14:creationId xmlns:p14="http://schemas.microsoft.com/office/powerpoint/2010/main" val="2360757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sldNum" idx="12"/>
          </p:nvPr>
        </p:nvSpPr>
        <p:spPr>
          <a:xfrm>
            <a:off x="3939465" y="8777193"/>
            <a:ext cx="3013762" cy="463645"/>
          </a:xfrm>
          <a:prstGeom prst="rect">
            <a:avLst/>
          </a:prstGeom>
          <a:noFill/>
          <a:ln>
            <a:noFill/>
          </a:ln>
        </p:spPr>
        <p:txBody>
          <a:bodyPr lIns="92517" tIns="46247" rIns="92517" bIns="46247" anchor="b" anchorCtr="0">
            <a:noAutofit/>
          </a:bodyPr>
          <a:lstStyle/>
          <a:p>
            <a:pPr algn="r">
              <a:buSzPct val="25000"/>
            </a:pPr>
            <a:fld id="{00000000-1234-1234-1234-123412341234}" type="slidenum">
              <a:rPr lang="en-US" sz="1200">
                <a:solidFill>
                  <a:schemeClr val="dk1"/>
                </a:solidFill>
              </a:rPr>
              <a:pPr algn="r">
                <a:buSzPct val="25000"/>
              </a:pPr>
              <a:t>14</a:t>
            </a:fld>
            <a:endParaRPr lang="en-US" sz="1200" dirty="0">
              <a:solidFill>
                <a:schemeClr val="dk1"/>
              </a:solidFill>
            </a:endParaRPr>
          </a:p>
        </p:txBody>
      </p:sp>
      <p:sp>
        <p:nvSpPr>
          <p:cNvPr id="301" name="Shape 301"/>
          <p:cNvSpPr>
            <a:spLocks noGrp="1" noRot="1" noChangeAspect="1"/>
          </p:cNvSpPr>
          <p:nvPr>
            <p:ph type="sldImg" idx="2"/>
          </p:nvPr>
        </p:nvSpPr>
        <p:spPr>
          <a:xfrm>
            <a:off x="762000" y="396875"/>
            <a:ext cx="5529263" cy="41481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2" name="Shape 302"/>
          <p:cNvSpPr txBox="1">
            <a:spLocks noGrp="1"/>
          </p:cNvSpPr>
          <p:nvPr>
            <p:ph type="body" idx="1"/>
          </p:nvPr>
        </p:nvSpPr>
        <p:spPr>
          <a:xfrm>
            <a:off x="695486" y="4447153"/>
            <a:ext cx="5563869" cy="3638580"/>
          </a:xfrm>
          <a:prstGeom prst="rect">
            <a:avLst/>
          </a:prstGeom>
          <a:noFill/>
          <a:ln>
            <a:noFill/>
          </a:ln>
        </p:spPr>
        <p:txBody>
          <a:bodyPr lIns="92517" tIns="46247" rIns="92517" bIns="46247" anchor="t" anchorCtr="0">
            <a:noAutofit/>
          </a:bodyPr>
          <a:lstStyle/>
          <a:p>
            <a:pPr>
              <a:buSzPct val="25000"/>
            </a:pPr>
            <a:endParaRPr dirty="0">
              <a:latin typeface="Arial"/>
              <a:ea typeface="Arial"/>
              <a:cs typeface="Arial"/>
              <a:sym typeface="Arial"/>
            </a:endParaRPr>
          </a:p>
          <a:p>
            <a:pPr>
              <a:buSzPct val="25000"/>
            </a:pPr>
            <a:endParaRPr dirty="0">
              <a:latin typeface="Arial"/>
              <a:ea typeface="Arial"/>
              <a:cs typeface="Arial"/>
              <a:sym typeface="Arial"/>
            </a:endParaRPr>
          </a:p>
        </p:txBody>
      </p:sp>
    </p:spTree>
    <p:extLst>
      <p:ext uri="{BB962C8B-B14F-4D97-AF65-F5344CB8AC3E}">
        <p14:creationId xmlns:p14="http://schemas.microsoft.com/office/powerpoint/2010/main" val="3073213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sldNum" idx="12"/>
          </p:nvPr>
        </p:nvSpPr>
        <p:spPr>
          <a:xfrm>
            <a:off x="3939465" y="8777193"/>
            <a:ext cx="3013762" cy="463645"/>
          </a:xfrm>
          <a:prstGeom prst="rect">
            <a:avLst/>
          </a:prstGeom>
          <a:noFill/>
          <a:ln>
            <a:noFill/>
          </a:ln>
        </p:spPr>
        <p:txBody>
          <a:bodyPr lIns="92517" tIns="46247" rIns="92517" bIns="46247" anchor="b" anchorCtr="0">
            <a:noAutofit/>
          </a:bodyPr>
          <a:lstStyle/>
          <a:p>
            <a:pPr algn="r">
              <a:buSzPct val="25000"/>
            </a:pPr>
            <a:fld id="{00000000-1234-1234-1234-123412341234}" type="slidenum">
              <a:rPr lang="en-US" sz="1200">
                <a:solidFill>
                  <a:schemeClr val="dk1"/>
                </a:solidFill>
              </a:rPr>
              <a:pPr algn="r">
                <a:buSzPct val="25000"/>
              </a:pPr>
              <a:t>15</a:t>
            </a:fld>
            <a:endParaRPr lang="en-US" sz="1200" dirty="0">
              <a:solidFill>
                <a:schemeClr val="dk1"/>
              </a:solidFill>
            </a:endParaRPr>
          </a:p>
        </p:txBody>
      </p:sp>
      <p:sp>
        <p:nvSpPr>
          <p:cNvPr id="268" name="Shape 268"/>
          <p:cNvSpPr>
            <a:spLocks noGrp="1" noRot="1" noChangeAspect="1"/>
          </p:cNvSpPr>
          <p:nvPr>
            <p:ph type="sldImg" idx="2"/>
          </p:nvPr>
        </p:nvSpPr>
        <p:spPr>
          <a:xfrm>
            <a:off x="762000" y="396875"/>
            <a:ext cx="5529263" cy="41481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9" name="Shape 269"/>
          <p:cNvSpPr txBox="1">
            <a:spLocks noGrp="1"/>
          </p:cNvSpPr>
          <p:nvPr>
            <p:ph type="body" idx="1"/>
          </p:nvPr>
        </p:nvSpPr>
        <p:spPr>
          <a:xfrm>
            <a:off x="695486" y="4447153"/>
            <a:ext cx="5563869" cy="3638580"/>
          </a:xfrm>
          <a:prstGeom prst="rect">
            <a:avLst/>
          </a:prstGeom>
          <a:noFill/>
          <a:ln>
            <a:noFill/>
          </a:ln>
        </p:spPr>
        <p:txBody>
          <a:bodyPr lIns="92517" tIns="46247" rIns="92517" bIns="46247" anchor="t" anchorCtr="0">
            <a:noAutofit/>
          </a:bodyPr>
          <a:lstStyle/>
          <a:p>
            <a:pPr>
              <a:buClr>
                <a:schemeClr val="dk1"/>
              </a:buClr>
              <a:buSzPct val="25000"/>
            </a:pPr>
            <a:endParaRPr lang="en-US" dirty="0">
              <a:latin typeface="Arial"/>
              <a:ea typeface="Arial"/>
              <a:cs typeface="Arial"/>
              <a:sym typeface="Arial"/>
            </a:endParaRPr>
          </a:p>
        </p:txBody>
      </p:sp>
    </p:spTree>
    <p:extLst>
      <p:ext uri="{BB962C8B-B14F-4D97-AF65-F5344CB8AC3E}">
        <p14:creationId xmlns:p14="http://schemas.microsoft.com/office/powerpoint/2010/main" val="1917370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sldNum" idx="12"/>
          </p:nvPr>
        </p:nvSpPr>
        <p:spPr>
          <a:xfrm>
            <a:off x="3939465" y="8777193"/>
            <a:ext cx="3013762" cy="463645"/>
          </a:xfrm>
          <a:prstGeom prst="rect">
            <a:avLst/>
          </a:prstGeom>
          <a:noFill/>
          <a:ln>
            <a:noFill/>
          </a:ln>
        </p:spPr>
        <p:txBody>
          <a:bodyPr lIns="92517" tIns="46247" rIns="92517" bIns="46247" anchor="b" anchorCtr="0">
            <a:noAutofit/>
          </a:bodyPr>
          <a:lstStyle/>
          <a:p>
            <a:pPr algn="r">
              <a:buSzPct val="25000"/>
            </a:pPr>
            <a:fld id="{00000000-1234-1234-1234-123412341234}" type="slidenum">
              <a:rPr lang="en-US" sz="1200">
                <a:solidFill>
                  <a:schemeClr val="dk1"/>
                </a:solidFill>
              </a:rPr>
              <a:pPr algn="r">
                <a:buSzPct val="25000"/>
              </a:pPr>
              <a:t>16</a:t>
            </a:fld>
            <a:endParaRPr lang="en-US" sz="1200" dirty="0">
              <a:solidFill>
                <a:schemeClr val="dk1"/>
              </a:solidFill>
            </a:endParaRPr>
          </a:p>
        </p:txBody>
      </p:sp>
      <p:sp>
        <p:nvSpPr>
          <p:cNvPr id="290" name="Shape 290"/>
          <p:cNvSpPr>
            <a:spLocks noGrp="1" noRot="1" noChangeAspect="1"/>
          </p:cNvSpPr>
          <p:nvPr>
            <p:ph type="sldImg" idx="2"/>
          </p:nvPr>
        </p:nvSpPr>
        <p:spPr>
          <a:xfrm>
            <a:off x="762000" y="396875"/>
            <a:ext cx="5529263" cy="41481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1" name="Shape 291"/>
          <p:cNvSpPr txBox="1">
            <a:spLocks noGrp="1"/>
          </p:cNvSpPr>
          <p:nvPr>
            <p:ph type="body" idx="1"/>
          </p:nvPr>
        </p:nvSpPr>
        <p:spPr>
          <a:xfrm>
            <a:off x="695486" y="4447153"/>
            <a:ext cx="5563869" cy="3638580"/>
          </a:xfrm>
          <a:prstGeom prst="rect">
            <a:avLst/>
          </a:prstGeom>
          <a:noFill/>
          <a:ln>
            <a:noFill/>
          </a:ln>
        </p:spPr>
        <p:txBody>
          <a:bodyPr lIns="92517" tIns="46247" rIns="92517" bIns="46247" anchor="t" anchorCtr="0">
            <a:noAutofit/>
          </a:bodyPr>
          <a:lstStyle/>
          <a:p>
            <a:pPr>
              <a:buSzPct val="25000"/>
            </a:pPr>
            <a:r>
              <a:rPr lang="en-US" b="1" u="sng" dirty="0">
                <a:latin typeface="Arial"/>
                <a:ea typeface="Arial"/>
                <a:cs typeface="Arial"/>
                <a:sym typeface="Arial"/>
              </a:rPr>
              <a:t>What to Look For</a:t>
            </a:r>
          </a:p>
          <a:p>
            <a:pPr>
              <a:buSzPct val="25000"/>
            </a:pPr>
            <a:endParaRPr dirty="0">
              <a:latin typeface="Arial"/>
              <a:ea typeface="Arial"/>
              <a:cs typeface="Arial"/>
              <a:sym typeface="Arial"/>
            </a:endParaRPr>
          </a:p>
          <a:p>
            <a:pPr>
              <a:buSzPct val="25000"/>
            </a:pPr>
            <a:endParaRPr dirty="0">
              <a:latin typeface="Arial"/>
              <a:ea typeface="Arial"/>
              <a:cs typeface="Arial"/>
              <a:sym typeface="Arial"/>
            </a:endParaRPr>
          </a:p>
          <a:p>
            <a:pPr>
              <a:buSzPct val="25000"/>
            </a:pPr>
            <a:r>
              <a:rPr lang="en-US" dirty="0">
                <a:latin typeface="Arial"/>
                <a:ea typeface="Arial"/>
                <a:cs typeface="Arial"/>
                <a:sym typeface="Arial"/>
              </a:rPr>
              <a:t>These are indicators of competencies we do want in </a:t>
            </a:r>
            <a:r>
              <a:rPr lang="en-US" dirty="0" smtClean="0">
                <a:latin typeface="Arial"/>
                <a:ea typeface="Arial"/>
                <a:cs typeface="Arial"/>
                <a:sym typeface="Arial"/>
              </a:rPr>
              <a:t>employees </a:t>
            </a:r>
            <a:r>
              <a:rPr lang="en-US" dirty="0">
                <a:latin typeface="Arial"/>
                <a:ea typeface="Arial"/>
                <a:cs typeface="Arial"/>
                <a:sym typeface="Arial"/>
              </a:rPr>
              <a:t>working at FIU </a:t>
            </a:r>
            <a:r>
              <a:rPr lang="en-US" dirty="0" smtClean="0">
                <a:latin typeface="Arial"/>
                <a:ea typeface="Arial"/>
                <a:cs typeface="Arial"/>
                <a:sym typeface="Arial"/>
              </a:rPr>
              <a:t>versus the ones that we do not. </a:t>
            </a:r>
            <a:endParaRPr lang="en-US" dirty="0">
              <a:latin typeface="Arial"/>
              <a:ea typeface="Arial"/>
              <a:cs typeface="Arial"/>
              <a:sym typeface="Arial"/>
            </a:endParaRPr>
          </a:p>
          <a:p>
            <a:pPr>
              <a:buSzPct val="25000"/>
            </a:pPr>
            <a:endParaRPr dirty="0">
              <a:latin typeface="Arial"/>
              <a:ea typeface="Arial"/>
              <a:cs typeface="Arial"/>
              <a:sym typeface="Arial"/>
            </a:endParaRPr>
          </a:p>
          <a:p>
            <a:pPr>
              <a:buSzPct val="25000"/>
            </a:pPr>
            <a:endParaRPr dirty="0">
              <a:latin typeface="Arial"/>
              <a:ea typeface="Arial"/>
              <a:cs typeface="Arial"/>
              <a:sym typeface="Arial"/>
            </a:endParaRPr>
          </a:p>
          <a:p>
            <a:pPr>
              <a:buClr>
                <a:schemeClr val="dk1"/>
              </a:buClr>
              <a:buSzPct val="25000"/>
            </a:pPr>
            <a:endParaRPr dirty="0">
              <a:latin typeface="Arial"/>
              <a:ea typeface="Arial"/>
              <a:cs typeface="Arial"/>
              <a:sym typeface="Arial"/>
            </a:endParaRPr>
          </a:p>
          <a:p>
            <a:pPr>
              <a:buSzPct val="25000"/>
            </a:pPr>
            <a:endParaRPr dirty="0">
              <a:latin typeface="Arial"/>
              <a:ea typeface="Arial"/>
              <a:cs typeface="Arial"/>
              <a:sym typeface="Arial"/>
            </a:endParaRPr>
          </a:p>
        </p:txBody>
      </p:sp>
    </p:spTree>
    <p:extLst>
      <p:ext uri="{BB962C8B-B14F-4D97-AF65-F5344CB8AC3E}">
        <p14:creationId xmlns:p14="http://schemas.microsoft.com/office/powerpoint/2010/main" val="2056310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sldNum" idx="12"/>
          </p:nvPr>
        </p:nvSpPr>
        <p:spPr>
          <a:xfrm>
            <a:off x="3939465" y="8777193"/>
            <a:ext cx="3013762" cy="463645"/>
          </a:xfrm>
          <a:prstGeom prst="rect">
            <a:avLst/>
          </a:prstGeom>
          <a:noFill/>
          <a:ln>
            <a:noFill/>
          </a:ln>
        </p:spPr>
        <p:txBody>
          <a:bodyPr lIns="92517" tIns="46247" rIns="92517" bIns="46247" anchor="b" anchorCtr="0">
            <a:noAutofit/>
          </a:bodyPr>
          <a:lstStyle/>
          <a:p>
            <a:pPr algn="r">
              <a:buSzPct val="25000"/>
            </a:pPr>
            <a:fld id="{00000000-1234-1234-1234-123412341234}" type="slidenum">
              <a:rPr lang="en-US" sz="1200">
                <a:solidFill>
                  <a:schemeClr val="dk1"/>
                </a:solidFill>
              </a:rPr>
              <a:pPr algn="r">
                <a:buSzPct val="25000"/>
              </a:pPr>
              <a:t>17</a:t>
            </a:fld>
            <a:endParaRPr lang="en-US" sz="1200" dirty="0">
              <a:solidFill>
                <a:schemeClr val="dk1"/>
              </a:solidFill>
            </a:endParaRPr>
          </a:p>
        </p:txBody>
      </p:sp>
      <p:sp>
        <p:nvSpPr>
          <p:cNvPr id="332" name="Shape 332"/>
          <p:cNvSpPr>
            <a:spLocks noGrp="1" noRot="1" noChangeAspect="1"/>
          </p:cNvSpPr>
          <p:nvPr>
            <p:ph type="sldImg" idx="2"/>
          </p:nvPr>
        </p:nvSpPr>
        <p:spPr>
          <a:xfrm>
            <a:off x="762000" y="396875"/>
            <a:ext cx="5529263" cy="41481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33" name="Shape 333"/>
          <p:cNvSpPr txBox="1">
            <a:spLocks noGrp="1"/>
          </p:cNvSpPr>
          <p:nvPr>
            <p:ph type="body" idx="1"/>
          </p:nvPr>
        </p:nvSpPr>
        <p:spPr>
          <a:xfrm>
            <a:off x="695486" y="4447153"/>
            <a:ext cx="5563869" cy="3638580"/>
          </a:xfrm>
          <a:prstGeom prst="rect">
            <a:avLst/>
          </a:prstGeom>
          <a:noFill/>
          <a:ln>
            <a:noFill/>
          </a:ln>
        </p:spPr>
        <p:txBody>
          <a:bodyPr lIns="92517" tIns="46247" rIns="92517" bIns="46247" anchor="t" anchorCtr="0">
            <a:noAutofit/>
          </a:bodyPr>
          <a:lstStyle/>
          <a:p>
            <a:pPr>
              <a:buSzPct val="25000"/>
            </a:pPr>
            <a:r>
              <a:rPr lang="en-US" b="1" u="sng" dirty="0">
                <a:latin typeface="Arial"/>
                <a:ea typeface="Arial"/>
                <a:cs typeface="Arial"/>
                <a:sym typeface="Arial"/>
              </a:rPr>
              <a:t>Interview Process</a:t>
            </a:r>
          </a:p>
          <a:p>
            <a:pPr>
              <a:buSzPct val="25000"/>
            </a:pPr>
            <a:endParaRPr b="1" u="sng" dirty="0">
              <a:latin typeface="Arial"/>
              <a:ea typeface="Arial"/>
              <a:cs typeface="Arial"/>
              <a:sym typeface="Arial"/>
            </a:endParaRPr>
          </a:p>
          <a:p>
            <a:pPr>
              <a:buSzPct val="25000"/>
            </a:pPr>
            <a:r>
              <a:rPr lang="en-US" dirty="0">
                <a:latin typeface="Arial"/>
                <a:ea typeface="Arial"/>
                <a:cs typeface="Arial"/>
                <a:sym typeface="Arial"/>
              </a:rPr>
              <a:t>Key points to address during interview</a:t>
            </a:r>
          </a:p>
          <a:p>
            <a:pPr>
              <a:buSzPct val="25000"/>
            </a:pPr>
            <a:endParaRPr dirty="0">
              <a:latin typeface="Arial"/>
              <a:ea typeface="Arial"/>
              <a:cs typeface="Arial"/>
              <a:sym typeface="Arial"/>
            </a:endParaRPr>
          </a:p>
          <a:p>
            <a:pPr>
              <a:buSzPct val="25000"/>
            </a:pPr>
            <a:r>
              <a:rPr lang="en-US" dirty="0">
                <a:latin typeface="Arial"/>
                <a:ea typeface="Arial"/>
                <a:cs typeface="Arial"/>
                <a:sym typeface="Arial"/>
              </a:rPr>
              <a:t>Brief summary of what the job entails will provide a candidate knowledge they can use to determine if the position they are interviewing for would be a good fit for them. It can also prompt them to ask questions specifically to certain job responsibilities</a:t>
            </a:r>
          </a:p>
          <a:p>
            <a:pPr>
              <a:buSzPct val="25000"/>
            </a:pPr>
            <a:endParaRPr dirty="0">
              <a:latin typeface="Arial"/>
              <a:ea typeface="Arial"/>
              <a:cs typeface="Arial"/>
              <a:sym typeface="Arial"/>
            </a:endParaRPr>
          </a:p>
          <a:p>
            <a:pPr>
              <a:buSzPct val="25000"/>
            </a:pPr>
            <a:r>
              <a:rPr lang="en-US" dirty="0">
                <a:latin typeface="Arial"/>
                <a:ea typeface="Arial"/>
                <a:cs typeface="Arial"/>
                <a:sym typeface="Arial"/>
              </a:rPr>
              <a:t>Gaps in employment should have a valid explanation. Could also help determine why they left their previous position (resignation vs. layoff)</a:t>
            </a:r>
          </a:p>
          <a:p>
            <a:pPr>
              <a:buSzPct val="25000"/>
            </a:pPr>
            <a:endParaRPr dirty="0">
              <a:latin typeface="Arial"/>
              <a:ea typeface="Arial"/>
              <a:cs typeface="Arial"/>
              <a:sym typeface="Arial"/>
            </a:endParaRPr>
          </a:p>
          <a:p>
            <a:pPr>
              <a:buSzPct val="25000"/>
            </a:pPr>
            <a:r>
              <a:rPr lang="en-US" dirty="0">
                <a:latin typeface="Arial"/>
                <a:ea typeface="Arial"/>
                <a:cs typeface="Arial"/>
                <a:sym typeface="Arial"/>
              </a:rPr>
              <a:t>Longevity= What is considered </a:t>
            </a:r>
            <a:r>
              <a:rPr lang="en-US" dirty="0" smtClean="0">
                <a:latin typeface="Arial"/>
                <a:ea typeface="Arial"/>
                <a:cs typeface="Arial"/>
                <a:sym typeface="Arial"/>
              </a:rPr>
              <a:t>a decent </a:t>
            </a:r>
            <a:r>
              <a:rPr lang="en-US" dirty="0">
                <a:latin typeface="Arial"/>
                <a:ea typeface="Arial"/>
                <a:cs typeface="Arial"/>
                <a:sym typeface="Arial"/>
              </a:rPr>
              <a:t>period of time in a position is slowly evolving with different generations. Baby boomers tend to stay in one place for longer periods of time but more recent generations tend to stay shorter periods. Even though the expected time frame maybe shortening it is still a red flag if a candidate is jumping from position to position. </a:t>
            </a:r>
          </a:p>
          <a:p>
            <a:pPr>
              <a:buSzPct val="25000"/>
            </a:pPr>
            <a:endParaRPr dirty="0">
              <a:latin typeface="Arial"/>
              <a:ea typeface="Arial"/>
              <a:cs typeface="Arial"/>
              <a:sym typeface="Arial"/>
            </a:endParaRPr>
          </a:p>
          <a:p>
            <a:pPr>
              <a:buSzPct val="25000"/>
            </a:pPr>
            <a:r>
              <a:rPr lang="en-US" dirty="0">
                <a:latin typeface="Arial"/>
                <a:ea typeface="Arial"/>
                <a:cs typeface="Arial"/>
                <a:sym typeface="Arial"/>
              </a:rPr>
              <a:t>Do not run away from asking wage expectations. This will provide you  clear insight into the candidate’s mindset and can help you </a:t>
            </a:r>
            <a:r>
              <a:rPr lang="en-US" dirty="0" smtClean="0">
                <a:latin typeface="Arial"/>
                <a:ea typeface="Arial"/>
                <a:cs typeface="Arial"/>
                <a:sym typeface="Arial"/>
              </a:rPr>
              <a:t>eliminate</a:t>
            </a:r>
            <a:r>
              <a:rPr lang="en-US" baseline="0" dirty="0" smtClean="0">
                <a:latin typeface="Arial"/>
                <a:ea typeface="Arial"/>
                <a:cs typeface="Arial"/>
                <a:sym typeface="Arial"/>
              </a:rPr>
              <a:t> </a:t>
            </a:r>
            <a:r>
              <a:rPr lang="en-US" dirty="0" smtClean="0">
                <a:latin typeface="Arial"/>
                <a:ea typeface="Arial"/>
                <a:cs typeface="Arial"/>
                <a:sym typeface="Arial"/>
              </a:rPr>
              <a:t>from </a:t>
            </a:r>
            <a:r>
              <a:rPr lang="en-US" dirty="0">
                <a:latin typeface="Arial"/>
                <a:ea typeface="Arial"/>
                <a:cs typeface="Arial"/>
                <a:sym typeface="Arial"/>
              </a:rPr>
              <a:t>consideration certain </a:t>
            </a:r>
            <a:r>
              <a:rPr lang="en-US" dirty="0" smtClean="0">
                <a:latin typeface="Arial"/>
                <a:ea typeface="Arial"/>
                <a:cs typeface="Arial"/>
                <a:sym typeface="Arial"/>
              </a:rPr>
              <a:t>candidates. </a:t>
            </a:r>
            <a:r>
              <a:rPr lang="en-US" dirty="0">
                <a:latin typeface="Arial"/>
                <a:ea typeface="Arial"/>
                <a:cs typeface="Arial"/>
                <a:sym typeface="Arial"/>
              </a:rPr>
              <a:t>It can also save time by avoiding candidate being passed on to future stages of the recruitment process if they will reject an offer based on the salary.</a:t>
            </a:r>
          </a:p>
        </p:txBody>
      </p:sp>
    </p:spTree>
    <p:extLst>
      <p:ext uri="{BB962C8B-B14F-4D97-AF65-F5344CB8AC3E}">
        <p14:creationId xmlns:p14="http://schemas.microsoft.com/office/powerpoint/2010/main" val="3421834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txBox="1">
            <a:spLocks noGrp="1"/>
          </p:cNvSpPr>
          <p:nvPr>
            <p:ph type="sldNum" idx="12"/>
          </p:nvPr>
        </p:nvSpPr>
        <p:spPr>
          <a:xfrm>
            <a:off x="3939465" y="8777193"/>
            <a:ext cx="3013762" cy="463645"/>
          </a:xfrm>
          <a:prstGeom prst="rect">
            <a:avLst/>
          </a:prstGeom>
          <a:noFill/>
          <a:ln>
            <a:noFill/>
          </a:ln>
        </p:spPr>
        <p:txBody>
          <a:bodyPr lIns="92517" tIns="46247" rIns="92517" bIns="46247" anchor="b" anchorCtr="0">
            <a:noAutofit/>
          </a:bodyPr>
          <a:lstStyle/>
          <a:p>
            <a:pPr algn="r">
              <a:buSzPct val="25000"/>
            </a:pPr>
            <a:fld id="{00000000-1234-1234-1234-123412341234}" type="slidenum">
              <a:rPr lang="en-US" sz="1200">
                <a:solidFill>
                  <a:schemeClr val="dk1"/>
                </a:solidFill>
              </a:rPr>
              <a:pPr algn="r">
                <a:buSzPct val="25000"/>
              </a:pPr>
              <a:t>18</a:t>
            </a:fld>
            <a:endParaRPr lang="en-US" sz="1200" dirty="0">
              <a:solidFill>
                <a:schemeClr val="dk1"/>
              </a:solidFill>
            </a:endParaRPr>
          </a:p>
        </p:txBody>
      </p:sp>
      <p:sp>
        <p:nvSpPr>
          <p:cNvPr id="343" name="Shape 343"/>
          <p:cNvSpPr>
            <a:spLocks noGrp="1" noRot="1" noChangeAspect="1"/>
          </p:cNvSpPr>
          <p:nvPr>
            <p:ph type="sldImg" idx="2"/>
          </p:nvPr>
        </p:nvSpPr>
        <p:spPr>
          <a:xfrm>
            <a:off x="762000" y="396875"/>
            <a:ext cx="5529263" cy="41481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44" name="Shape 344"/>
          <p:cNvSpPr txBox="1">
            <a:spLocks noGrp="1"/>
          </p:cNvSpPr>
          <p:nvPr>
            <p:ph type="body" idx="1"/>
          </p:nvPr>
        </p:nvSpPr>
        <p:spPr>
          <a:xfrm>
            <a:off x="695486" y="4447153"/>
            <a:ext cx="5563869" cy="3638580"/>
          </a:xfrm>
          <a:prstGeom prst="rect">
            <a:avLst/>
          </a:prstGeom>
          <a:noFill/>
          <a:ln>
            <a:noFill/>
          </a:ln>
        </p:spPr>
        <p:txBody>
          <a:bodyPr lIns="92517" tIns="46247" rIns="92517" bIns="46247" anchor="t" anchorCtr="0">
            <a:noAutofit/>
          </a:bodyPr>
          <a:lstStyle/>
          <a:p>
            <a:pPr>
              <a:buSzPct val="25000"/>
            </a:pPr>
            <a:r>
              <a:rPr lang="en-US" b="1" u="sng" dirty="0">
                <a:latin typeface="Arial"/>
                <a:ea typeface="Arial"/>
                <a:cs typeface="Arial"/>
                <a:sym typeface="Arial"/>
              </a:rPr>
              <a:t>Tips for Interviewing</a:t>
            </a:r>
          </a:p>
          <a:p>
            <a:pPr>
              <a:buSzPct val="25000"/>
            </a:pPr>
            <a:endParaRPr b="1" u="sng" dirty="0">
              <a:latin typeface="Arial"/>
              <a:ea typeface="Arial"/>
              <a:cs typeface="Arial"/>
              <a:sym typeface="Arial"/>
            </a:endParaRPr>
          </a:p>
          <a:p>
            <a:pPr>
              <a:buSzPct val="25000"/>
            </a:pPr>
            <a:r>
              <a:rPr lang="en-US" dirty="0">
                <a:latin typeface="Arial"/>
                <a:ea typeface="Arial"/>
                <a:cs typeface="Arial"/>
                <a:sym typeface="Arial"/>
              </a:rPr>
              <a:t>Structuring your interview questions will help you create an even playing field for all candidates. It can also avoid unnecessary negative claims from candidates </a:t>
            </a:r>
          </a:p>
          <a:p>
            <a:pPr>
              <a:buSzPct val="25000"/>
            </a:pPr>
            <a:endParaRPr dirty="0">
              <a:latin typeface="Arial"/>
              <a:ea typeface="Arial"/>
              <a:cs typeface="Arial"/>
              <a:sym typeface="Arial"/>
            </a:endParaRPr>
          </a:p>
          <a:p>
            <a:pPr>
              <a:buSzPct val="25000"/>
            </a:pPr>
            <a:r>
              <a:rPr lang="en-US" dirty="0">
                <a:latin typeface="Arial"/>
                <a:ea typeface="Arial"/>
                <a:cs typeface="Arial"/>
                <a:sym typeface="Arial"/>
              </a:rPr>
              <a:t>Someone who </a:t>
            </a:r>
            <a:r>
              <a:rPr lang="en-US" dirty="0" smtClean="0">
                <a:latin typeface="Arial"/>
                <a:ea typeface="Arial"/>
                <a:cs typeface="Arial"/>
                <a:sym typeface="Arial"/>
              </a:rPr>
              <a:t>works closely with the role the candidate is being considered for can </a:t>
            </a:r>
            <a:r>
              <a:rPr lang="en-US" dirty="0">
                <a:latin typeface="Arial"/>
                <a:ea typeface="Arial"/>
                <a:cs typeface="Arial"/>
                <a:sym typeface="Arial"/>
              </a:rPr>
              <a:t>help determine if the candidate will be a right fit (attitude, passion and culture)</a:t>
            </a:r>
          </a:p>
          <a:p>
            <a:pPr>
              <a:buSzPct val="25000"/>
            </a:pPr>
            <a:r>
              <a:rPr lang="en-US" dirty="0">
                <a:latin typeface="Arial"/>
                <a:ea typeface="Arial"/>
                <a:cs typeface="Arial"/>
                <a:sym typeface="Arial"/>
              </a:rPr>
              <a:t>Someone who has performed the job before can help determine if the candidate has the necessary knowledge, skills and attitudes</a:t>
            </a:r>
          </a:p>
          <a:p>
            <a:pPr>
              <a:buSzPct val="25000"/>
            </a:pPr>
            <a:r>
              <a:rPr lang="en-US" dirty="0">
                <a:latin typeface="Arial"/>
                <a:ea typeface="Arial"/>
                <a:cs typeface="Arial"/>
                <a:sym typeface="Arial"/>
              </a:rPr>
              <a:t>An unbiased third party can provide insight that may be missed by the individuals involved in the day to day of the position</a:t>
            </a:r>
          </a:p>
          <a:p>
            <a:pPr>
              <a:buSzPct val="25000"/>
            </a:pPr>
            <a:endParaRPr dirty="0">
              <a:latin typeface="Arial"/>
              <a:ea typeface="Arial"/>
              <a:cs typeface="Arial"/>
              <a:sym typeface="Arial"/>
            </a:endParaRPr>
          </a:p>
          <a:p>
            <a:pPr>
              <a:buSzPct val="25000"/>
            </a:pPr>
            <a:r>
              <a:rPr lang="en-US" dirty="0">
                <a:latin typeface="Arial"/>
                <a:ea typeface="Arial"/>
                <a:cs typeface="Arial"/>
                <a:sym typeface="Arial"/>
              </a:rPr>
              <a:t>The interview should be about grasping as much information from the candidate to be able to make a good and fair decision. Therefore, the candidate should do the vast majority of the talking. </a:t>
            </a:r>
            <a:r>
              <a:rPr lang="en-US" dirty="0" smtClean="0">
                <a:latin typeface="Arial"/>
                <a:ea typeface="Arial"/>
                <a:cs typeface="Arial"/>
                <a:sym typeface="Arial"/>
              </a:rPr>
              <a:t>Interviewers </a:t>
            </a:r>
            <a:r>
              <a:rPr lang="en-US" dirty="0">
                <a:latin typeface="Arial"/>
                <a:ea typeface="Arial"/>
                <a:cs typeface="Arial"/>
                <a:sym typeface="Arial"/>
              </a:rPr>
              <a:t>should concentrate on asking predetermined questions and follow up questions. This avoids deviating from the task at hand.</a:t>
            </a:r>
          </a:p>
          <a:p>
            <a:pPr>
              <a:buSzPct val="25000"/>
            </a:pPr>
            <a:endParaRPr dirty="0">
              <a:latin typeface="Arial"/>
              <a:ea typeface="Arial"/>
              <a:cs typeface="Arial"/>
              <a:sym typeface="Arial"/>
            </a:endParaRPr>
          </a:p>
          <a:p>
            <a:pPr>
              <a:buSzPct val="25000"/>
            </a:pPr>
            <a:r>
              <a:rPr lang="en-US" dirty="0">
                <a:latin typeface="Arial"/>
                <a:ea typeface="Arial"/>
                <a:cs typeface="Arial"/>
                <a:sym typeface="Arial"/>
              </a:rPr>
              <a:t>Spending adequate time relates to the above mentioned. 30 minute in person interviews are not enough time to perform a thorough interview</a:t>
            </a:r>
          </a:p>
          <a:p>
            <a:pPr>
              <a:buSzPct val="25000"/>
            </a:pPr>
            <a:endParaRPr dirty="0">
              <a:latin typeface="Arial"/>
              <a:ea typeface="Arial"/>
              <a:cs typeface="Arial"/>
              <a:sym typeface="Arial"/>
            </a:endParaRPr>
          </a:p>
          <a:p>
            <a:pPr>
              <a:buSzPct val="25000"/>
            </a:pPr>
            <a:r>
              <a:rPr lang="en-US" dirty="0">
                <a:latin typeface="Arial"/>
                <a:ea typeface="Arial"/>
                <a:cs typeface="Arial"/>
                <a:sym typeface="Arial"/>
              </a:rPr>
              <a:t>Human resources conducts references and through compensation analysis before offering a conditional offer. For the compensation analysis HR looks at internal equity as well as market </a:t>
            </a:r>
            <a:r>
              <a:rPr lang="en-US" dirty="0" smtClean="0">
                <a:latin typeface="Arial"/>
                <a:ea typeface="Arial"/>
                <a:cs typeface="Arial"/>
                <a:sym typeface="Arial"/>
              </a:rPr>
              <a:t>data </a:t>
            </a:r>
            <a:r>
              <a:rPr lang="en-US" dirty="0">
                <a:latin typeface="Arial"/>
                <a:ea typeface="Arial"/>
                <a:cs typeface="Arial"/>
                <a:sym typeface="Arial"/>
              </a:rPr>
              <a:t>and takes into consideration the </a:t>
            </a:r>
            <a:r>
              <a:rPr lang="en-US" dirty="0" smtClean="0">
                <a:latin typeface="Arial"/>
                <a:ea typeface="Arial"/>
                <a:cs typeface="Arial"/>
                <a:sym typeface="Arial"/>
              </a:rPr>
              <a:t>candidates education </a:t>
            </a:r>
            <a:r>
              <a:rPr lang="en-US" dirty="0">
                <a:latin typeface="Arial"/>
                <a:ea typeface="Arial"/>
                <a:cs typeface="Arial"/>
                <a:sym typeface="Arial"/>
              </a:rPr>
              <a:t>and experience when determining a fair salary to offer.</a:t>
            </a:r>
          </a:p>
          <a:p>
            <a:pPr>
              <a:buSzPct val="25000"/>
            </a:pPr>
            <a:endParaRPr dirty="0">
              <a:latin typeface="Arial"/>
              <a:ea typeface="Arial"/>
              <a:cs typeface="Arial"/>
              <a:sym typeface="Arial"/>
            </a:endParaRPr>
          </a:p>
        </p:txBody>
      </p:sp>
    </p:spTree>
    <p:extLst>
      <p:ext uri="{BB962C8B-B14F-4D97-AF65-F5344CB8AC3E}">
        <p14:creationId xmlns:p14="http://schemas.microsoft.com/office/powerpoint/2010/main" val="2111679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txBox="1">
            <a:spLocks noGrp="1"/>
          </p:cNvSpPr>
          <p:nvPr>
            <p:ph type="sldNum" idx="12"/>
          </p:nvPr>
        </p:nvSpPr>
        <p:spPr>
          <a:xfrm>
            <a:off x="3939466" y="8777192"/>
            <a:ext cx="3013763" cy="463558"/>
          </a:xfrm>
          <a:prstGeom prst="rect">
            <a:avLst/>
          </a:prstGeom>
          <a:noFill/>
          <a:ln>
            <a:noFill/>
          </a:ln>
        </p:spPr>
        <p:txBody>
          <a:bodyPr lIns="92517" tIns="46247" rIns="92517" bIns="46247" anchor="b" anchorCtr="0">
            <a:noAutofit/>
          </a:bodyPr>
          <a:lstStyle/>
          <a:p>
            <a:pPr algn="r">
              <a:buSzPct val="25000"/>
            </a:pPr>
            <a:fld id="{00000000-1234-1234-1234-123412341234}" type="slidenum">
              <a:rPr lang="en-US" sz="1200">
                <a:solidFill>
                  <a:schemeClr val="dk1"/>
                </a:solidFill>
              </a:rPr>
              <a:pPr algn="r">
                <a:buSzPct val="25000"/>
              </a:pPr>
              <a:t>19</a:t>
            </a:fld>
            <a:endParaRPr lang="en-US" sz="1200" dirty="0">
              <a:solidFill>
                <a:schemeClr val="dk1"/>
              </a:solidFill>
            </a:endParaRPr>
          </a:p>
        </p:txBody>
      </p:sp>
      <p:sp>
        <p:nvSpPr>
          <p:cNvPr id="385" name="Shape 385"/>
          <p:cNvSpPr>
            <a:spLocks noGrp="1" noRot="1" noChangeAspect="1"/>
          </p:cNvSpPr>
          <p:nvPr>
            <p:ph type="sldImg" idx="2"/>
          </p:nvPr>
        </p:nvSpPr>
        <p:spPr>
          <a:xfrm>
            <a:off x="762000" y="396875"/>
            <a:ext cx="5529263" cy="41481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86" name="Shape 386"/>
          <p:cNvSpPr txBox="1">
            <a:spLocks noGrp="1"/>
          </p:cNvSpPr>
          <p:nvPr>
            <p:ph type="body" idx="1"/>
          </p:nvPr>
        </p:nvSpPr>
        <p:spPr>
          <a:xfrm>
            <a:off x="695484" y="4447153"/>
            <a:ext cx="5563870" cy="3638732"/>
          </a:xfrm>
          <a:prstGeom prst="rect">
            <a:avLst/>
          </a:prstGeom>
          <a:noFill/>
          <a:ln>
            <a:noFill/>
          </a:ln>
        </p:spPr>
        <p:txBody>
          <a:bodyPr lIns="92517" tIns="46247" rIns="92517" bIns="46247" anchor="t" anchorCtr="0">
            <a:noAutofit/>
          </a:bodyPr>
          <a:lstStyle/>
          <a:p>
            <a:pPr algn="just"/>
            <a:endParaRPr lang="en-US" b="1" u="sng" dirty="0"/>
          </a:p>
        </p:txBody>
      </p:sp>
    </p:spTree>
    <p:extLst>
      <p:ext uri="{BB962C8B-B14F-4D97-AF65-F5344CB8AC3E}">
        <p14:creationId xmlns:p14="http://schemas.microsoft.com/office/powerpoint/2010/main" val="2013925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sldNum" idx="12"/>
          </p:nvPr>
        </p:nvSpPr>
        <p:spPr>
          <a:xfrm>
            <a:off x="3939465" y="8777193"/>
            <a:ext cx="3013762" cy="463645"/>
          </a:xfrm>
          <a:prstGeom prst="rect">
            <a:avLst/>
          </a:prstGeom>
          <a:noFill/>
          <a:ln>
            <a:noFill/>
          </a:ln>
        </p:spPr>
        <p:txBody>
          <a:bodyPr lIns="92517" tIns="46247" rIns="92517" bIns="46247" anchor="b" anchorCtr="0">
            <a:noAutofit/>
          </a:bodyPr>
          <a:lstStyle/>
          <a:p>
            <a:pPr algn="r">
              <a:buSzPct val="25000"/>
            </a:pPr>
            <a:fld id="{00000000-1234-1234-1234-123412341234}" type="slidenum">
              <a:rPr lang="en-US" sz="1200">
                <a:solidFill>
                  <a:schemeClr val="dk1"/>
                </a:solidFill>
              </a:rPr>
              <a:pPr algn="r">
                <a:buSzPct val="25000"/>
              </a:pPr>
              <a:t>2</a:t>
            </a:fld>
            <a:endParaRPr lang="en-US" sz="1200" dirty="0">
              <a:solidFill>
                <a:schemeClr val="dk1"/>
              </a:solidFill>
            </a:endParaRPr>
          </a:p>
        </p:txBody>
      </p:sp>
      <p:sp>
        <p:nvSpPr>
          <p:cNvPr id="99" name="Shape 99"/>
          <p:cNvSpPr>
            <a:spLocks noGrp="1" noRot="1" noChangeAspect="1"/>
          </p:cNvSpPr>
          <p:nvPr>
            <p:ph type="sldImg" idx="2"/>
          </p:nvPr>
        </p:nvSpPr>
        <p:spPr>
          <a:xfrm>
            <a:off x="762000" y="396875"/>
            <a:ext cx="5529263" cy="41481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0" name="Shape 100"/>
          <p:cNvSpPr txBox="1">
            <a:spLocks noGrp="1"/>
          </p:cNvSpPr>
          <p:nvPr>
            <p:ph type="body" idx="1"/>
          </p:nvPr>
        </p:nvSpPr>
        <p:spPr>
          <a:xfrm>
            <a:off x="695486" y="4447153"/>
            <a:ext cx="5563869" cy="3638580"/>
          </a:xfrm>
          <a:prstGeom prst="rect">
            <a:avLst/>
          </a:prstGeom>
          <a:noFill/>
          <a:ln>
            <a:noFill/>
          </a:ln>
        </p:spPr>
        <p:txBody>
          <a:bodyPr lIns="92517" tIns="46247" rIns="92517" bIns="46247" anchor="t" anchorCtr="0">
            <a:noAutofit/>
          </a:bodyPr>
          <a:lstStyle/>
          <a:p>
            <a:pPr>
              <a:buSzPct val="25000"/>
            </a:pPr>
            <a:endParaRPr dirty="0">
              <a:latin typeface="Arial"/>
              <a:ea typeface="Arial"/>
              <a:cs typeface="Arial"/>
              <a:sym typeface="Arial"/>
            </a:endParaRPr>
          </a:p>
          <a:p>
            <a:pPr>
              <a:buSzPct val="25000"/>
            </a:pPr>
            <a:endParaRPr dirty="0">
              <a:latin typeface="Arial"/>
              <a:ea typeface="Arial"/>
              <a:cs typeface="Arial"/>
              <a:sym typeface="Arial"/>
            </a:endParaRPr>
          </a:p>
        </p:txBody>
      </p:sp>
    </p:spTree>
    <p:extLst>
      <p:ext uri="{BB962C8B-B14F-4D97-AF65-F5344CB8AC3E}">
        <p14:creationId xmlns:p14="http://schemas.microsoft.com/office/powerpoint/2010/main" val="1990526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txBox="1">
            <a:spLocks noGrp="1"/>
          </p:cNvSpPr>
          <p:nvPr>
            <p:ph type="sldNum" idx="12"/>
          </p:nvPr>
        </p:nvSpPr>
        <p:spPr>
          <a:xfrm>
            <a:off x="3939466" y="8777192"/>
            <a:ext cx="3013763" cy="463558"/>
          </a:xfrm>
          <a:prstGeom prst="rect">
            <a:avLst/>
          </a:prstGeom>
          <a:noFill/>
          <a:ln>
            <a:noFill/>
          </a:ln>
        </p:spPr>
        <p:txBody>
          <a:bodyPr lIns="92517" tIns="46247" rIns="92517" bIns="46247" anchor="b" anchorCtr="0">
            <a:noAutofit/>
          </a:bodyPr>
          <a:lstStyle/>
          <a:p>
            <a:pPr algn="r">
              <a:buSzPct val="25000"/>
            </a:pPr>
            <a:fld id="{00000000-1234-1234-1234-123412341234}" type="slidenum">
              <a:rPr lang="en-US" sz="1200">
                <a:solidFill>
                  <a:schemeClr val="dk1"/>
                </a:solidFill>
              </a:rPr>
              <a:pPr algn="r">
                <a:buSzPct val="25000"/>
              </a:pPr>
              <a:t>20</a:t>
            </a:fld>
            <a:endParaRPr lang="en-US" sz="1200" dirty="0">
              <a:solidFill>
                <a:schemeClr val="dk1"/>
              </a:solidFill>
            </a:endParaRPr>
          </a:p>
        </p:txBody>
      </p:sp>
      <p:sp>
        <p:nvSpPr>
          <p:cNvPr id="364" name="Shape 364"/>
          <p:cNvSpPr>
            <a:spLocks noGrp="1" noRot="1" noChangeAspect="1"/>
          </p:cNvSpPr>
          <p:nvPr>
            <p:ph type="sldImg" idx="2"/>
          </p:nvPr>
        </p:nvSpPr>
        <p:spPr>
          <a:xfrm>
            <a:off x="762000" y="396875"/>
            <a:ext cx="5529263" cy="41481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65" name="Shape 365"/>
          <p:cNvSpPr txBox="1">
            <a:spLocks noGrp="1"/>
          </p:cNvSpPr>
          <p:nvPr>
            <p:ph type="body" idx="1"/>
          </p:nvPr>
        </p:nvSpPr>
        <p:spPr>
          <a:xfrm>
            <a:off x="695484" y="4447153"/>
            <a:ext cx="5563870" cy="3638732"/>
          </a:xfrm>
          <a:prstGeom prst="rect">
            <a:avLst/>
          </a:prstGeom>
          <a:noFill/>
          <a:ln>
            <a:noFill/>
          </a:ln>
        </p:spPr>
        <p:txBody>
          <a:bodyPr lIns="92517" tIns="46247" rIns="92517" bIns="46247" anchor="t" anchorCtr="0">
            <a:noAutofit/>
          </a:bodyPr>
          <a:lstStyle/>
          <a:p>
            <a:pPr algn="just"/>
            <a:endParaRPr lang="en-US" b="1" u="sng" dirty="0" smtClean="0"/>
          </a:p>
          <a:p>
            <a:pPr algn="just"/>
            <a:r>
              <a:rPr lang="en-US" b="1" u="sng" dirty="0" smtClean="0"/>
              <a:t>Avoiding </a:t>
            </a:r>
            <a:r>
              <a:rPr lang="en-US" b="1" u="sng" dirty="0"/>
              <a:t>Interviewing </a:t>
            </a:r>
            <a:r>
              <a:rPr lang="en-US" b="1" u="sng" dirty="0" smtClean="0"/>
              <a:t>Errors</a:t>
            </a:r>
          </a:p>
          <a:p>
            <a:pPr algn="just"/>
            <a:endParaRPr lang="en-US" b="1" u="sng" dirty="0" smtClean="0"/>
          </a:p>
          <a:p>
            <a:pPr marL="0" lvl="1">
              <a:buSzPct val="25000"/>
            </a:pPr>
            <a:r>
              <a:rPr lang="en-US" sz="1400" dirty="0"/>
              <a:t> ** Unconscious biases.</a:t>
            </a:r>
          </a:p>
          <a:p>
            <a:pPr marL="0" lvl="1">
              <a:buSzPct val="25000"/>
            </a:pPr>
            <a:endParaRPr lang="en-US" sz="1400" dirty="0"/>
          </a:p>
          <a:p>
            <a:r>
              <a:rPr lang="en-US" sz="2000" dirty="0"/>
              <a:t>Federal and state laws prohibit employers from discriminating in any aspect of the recruitment process, including screening applications, conducting interviews, and testing applicants. </a:t>
            </a:r>
          </a:p>
          <a:p>
            <a:r>
              <a:rPr lang="en-US" sz="2000" dirty="0"/>
              <a:t>Title VII, The Pregnancy Discrimination Act, The Equal Pay Act of 1963, The Age Discrimination in Employment act of 1967, Title I of the Americans with Disabilities Act (ADA),  The Genetic Information Nondiscrimination Act of 2008.</a:t>
            </a:r>
          </a:p>
          <a:p>
            <a:endParaRPr lang="en-US" sz="2000" dirty="0"/>
          </a:p>
          <a:p>
            <a:r>
              <a:rPr lang="en-US" sz="2000" dirty="0"/>
              <a:t>During the interview process, employers may not ask questions about protected characteristics. Therefore, it is critical that all parties involved during the recruitment process are compliant with anti discrimination laws and regulations.</a:t>
            </a:r>
          </a:p>
          <a:p>
            <a:pPr algn="just"/>
            <a:endParaRPr lang="en-US" b="1" u="sng" dirty="0"/>
          </a:p>
          <a:p>
            <a:pPr algn="just"/>
            <a:endParaRPr dirty="0"/>
          </a:p>
          <a:p>
            <a:pPr algn="just"/>
            <a:r>
              <a:rPr lang="en-US" dirty="0"/>
              <a:t>Simple rule: Ask only questions that pertain to the position and its defined work, not questions about </a:t>
            </a:r>
            <a:r>
              <a:rPr lang="en-US" dirty="0" smtClean="0"/>
              <a:t>the applicant</a:t>
            </a:r>
            <a:endParaRPr lang="en-US" dirty="0"/>
          </a:p>
        </p:txBody>
      </p:sp>
    </p:spTree>
    <p:extLst>
      <p:ext uri="{BB962C8B-B14F-4D97-AF65-F5344CB8AC3E}">
        <p14:creationId xmlns:p14="http://schemas.microsoft.com/office/powerpoint/2010/main" val="2738586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txBox="1">
            <a:spLocks noGrp="1"/>
          </p:cNvSpPr>
          <p:nvPr>
            <p:ph type="sldNum" idx="12"/>
          </p:nvPr>
        </p:nvSpPr>
        <p:spPr>
          <a:xfrm>
            <a:off x="3939466" y="8777192"/>
            <a:ext cx="3013763" cy="463558"/>
          </a:xfrm>
          <a:prstGeom prst="rect">
            <a:avLst/>
          </a:prstGeom>
          <a:noFill/>
          <a:ln>
            <a:noFill/>
          </a:ln>
        </p:spPr>
        <p:txBody>
          <a:bodyPr lIns="92517" tIns="46247" rIns="92517" bIns="46247" anchor="b" anchorCtr="0">
            <a:noAutofit/>
          </a:bodyPr>
          <a:lstStyle/>
          <a:p>
            <a:pPr algn="r">
              <a:buSzPct val="25000"/>
            </a:pPr>
            <a:fld id="{00000000-1234-1234-1234-123412341234}" type="slidenum">
              <a:rPr lang="en-US" sz="1200">
                <a:solidFill>
                  <a:schemeClr val="dk1"/>
                </a:solidFill>
              </a:rPr>
              <a:pPr algn="r">
                <a:buSzPct val="25000"/>
              </a:pPr>
              <a:t>21</a:t>
            </a:fld>
            <a:endParaRPr lang="en-US" sz="1200" dirty="0">
              <a:solidFill>
                <a:schemeClr val="dk1"/>
              </a:solidFill>
            </a:endParaRPr>
          </a:p>
        </p:txBody>
      </p:sp>
      <p:sp>
        <p:nvSpPr>
          <p:cNvPr id="375" name="Shape 375"/>
          <p:cNvSpPr>
            <a:spLocks noGrp="1" noRot="1" noChangeAspect="1"/>
          </p:cNvSpPr>
          <p:nvPr>
            <p:ph type="sldImg" idx="2"/>
          </p:nvPr>
        </p:nvSpPr>
        <p:spPr>
          <a:xfrm>
            <a:off x="762000" y="396875"/>
            <a:ext cx="5529263" cy="41481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6" name="Shape 376"/>
          <p:cNvSpPr txBox="1">
            <a:spLocks noGrp="1"/>
          </p:cNvSpPr>
          <p:nvPr>
            <p:ph type="body" idx="1"/>
          </p:nvPr>
        </p:nvSpPr>
        <p:spPr>
          <a:xfrm>
            <a:off x="695484" y="4447153"/>
            <a:ext cx="5563870" cy="3638732"/>
          </a:xfrm>
          <a:prstGeom prst="rect">
            <a:avLst/>
          </a:prstGeom>
          <a:noFill/>
          <a:ln>
            <a:noFill/>
          </a:ln>
        </p:spPr>
        <p:txBody>
          <a:bodyPr lIns="92517" tIns="46247" rIns="92517" bIns="46247" anchor="t" anchorCtr="0">
            <a:noAutofit/>
          </a:bodyPr>
          <a:lstStyle/>
          <a:p>
            <a:pPr algn="just"/>
            <a:r>
              <a:rPr lang="en-US" b="1" u="sng" dirty="0"/>
              <a:t>Avoiding Interviewing Errors</a:t>
            </a:r>
          </a:p>
          <a:p>
            <a:pPr algn="just"/>
            <a:endParaRPr dirty="0"/>
          </a:p>
          <a:p>
            <a:pPr algn="just"/>
            <a:r>
              <a:rPr lang="en-US" dirty="0"/>
              <a:t>Even though there are legal alternatives it is not a loophole to try to determine off-limit information, they are alternatives to find job specific information</a:t>
            </a:r>
            <a:r>
              <a:rPr lang="en-US" dirty="0" smtClean="0"/>
              <a:t>.</a:t>
            </a:r>
          </a:p>
          <a:p>
            <a:pPr algn="just"/>
            <a:endParaRPr lang="en-US" dirty="0" smtClean="0"/>
          </a:p>
          <a:p>
            <a:pPr>
              <a:lnSpc>
                <a:spcPct val="120000"/>
              </a:lnSpc>
            </a:pPr>
            <a:r>
              <a:rPr lang="en-US" b="1" u="sng" dirty="0">
                <a:solidFill>
                  <a:srgbClr val="FF0000"/>
                </a:solidFill>
              </a:rPr>
              <a:t>Illegal</a:t>
            </a:r>
            <a:r>
              <a:rPr lang="en-US" b="1" dirty="0"/>
              <a:t>:</a:t>
            </a:r>
            <a:r>
              <a:rPr lang="en-US" dirty="0"/>
              <a:t> What is your native tongue?</a:t>
            </a:r>
          </a:p>
          <a:p>
            <a:pPr>
              <a:lnSpc>
                <a:spcPct val="120000"/>
              </a:lnSpc>
            </a:pPr>
            <a:r>
              <a:rPr lang="en-US" b="1" u="sng" dirty="0">
                <a:solidFill>
                  <a:schemeClr val="accent6">
                    <a:lumMod val="75000"/>
                  </a:schemeClr>
                </a:solidFill>
              </a:rPr>
              <a:t>Legal</a:t>
            </a:r>
            <a:r>
              <a:rPr lang="en-US" dirty="0"/>
              <a:t>: What languages do you read, speak, or write fluently?</a:t>
            </a:r>
          </a:p>
          <a:p>
            <a:endParaRPr lang="en-US" dirty="0"/>
          </a:p>
          <a:p>
            <a:pPr lvl="0">
              <a:lnSpc>
                <a:spcPct val="120000"/>
              </a:lnSpc>
            </a:pPr>
            <a:r>
              <a:rPr lang="en-US" b="1" u="sng" dirty="0">
                <a:solidFill>
                  <a:srgbClr val="FF0000"/>
                </a:solidFill>
              </a:rPr>
              <a:t>Illegal</a:t>
            </a:r>
            <a:r>
              <a:rPr lang="en-US" b="1" dirty="0">
                <a:solidFill>
                  <a:schemeClr val="tx1"/>
                </a:solidFill>
              </a:rPr>
              <a:t>: </a:t>
            </a:r>
            <a:r>
              <a:rPr lang="en-US" dirty="0"/>
              <a:t>What religion do you practice?</a:t>
            </a:r>
          </a:p>
          <a:p>
            <a:pPr>
              <a:lnSpc>
                <a:spcPct val="120000"/>
              </a:lnSpc>
            </a:pPr>
            <a:r>
              <a:rPr lang="en-US" b="1" u="sng" dirty="0">
                <a:solidFill>
                  <a:schemeClr val="accent6">
                    <a:lumMod val="75000"/>
                  </a:schemeClr>
                </a:solidFill>
              </a:rPr>
              <a:t>Legal</a:t>
            </a:r>
            <a:r>
              <a:rPr lang="en-US" b="1" dirty="0"/>
              <a:t>:</a:t>
            </a:r>
            <a:r>
              <a:rPr lang="en-US" dirty="0"/>
              <a:t> Are you able to work within our schedule?</a:t>
            </a:r>
          </a:p>
          <a:p>
            <a:endParaRPr lang="en-US" dirty="0"/>
          </a:p>
          <a:p>
            <a:pPr>
              <a:lnSpc>
                <a:spcPct val="120000"/>
              </a:lnSpc>
            </a:pPr>
            <a:r>
              <a:rPr lang="en-US" b="1" u="sng" dirty="0">
                <a:solidFill>
                  <a:srgbClr val="FF0000"/>
                </a:solidFill>
              </a:rPr>
              <a:t>Illegal</a:t>
            </a:r>
            <a:r>
              <a:rPr lang="en-US" b="1" dirty="0"/>
              <a:t>:</a:t>
            </a:r>
            <a:r>
              <a:rPr lang="en-US" dirty="0"/>
              <a:t> Do you have or plan on having children?</a:t>
            </a:r>
          </a:p>
          <a:p>
            <a:pPr>
              <a:lnSpc>
                <a:spcPct val="120000"/>
              </a:lnSpc>
            </a:pPr>
            <a:r>
              <a:rPr lang="en-US" b="1" u="sng" dirty="0">
                <a:solidFill>
                  <a:schemeClr val="accent6">
                    <a:lumMod val="75000"/>
                  </a:schemeClr>
                </a:solidFill>
              </a:rPr>
              <a:t>Legal</a:t>
            </a:r>
            <a:r>
              <a:rPr lang="en-US" b="1" dirty="0"/>
              <a:t>:</a:t>
            </a:r>
            <a:r>
              <a:rPr lang="en-US" dirty="0"/>
              <a:t> Are you able to work overtime and travel on occasion?</a:t>
            </a:r>
          </a:p>
          <a:p>
            <a:endParaRPr lang="en-US" dirty="0"/>
          </a:p>
          <a:p>
            <a:pPr>
              <a:lnSpc>
                <a:spcPct val="120000"/>
              </a:lnSpc>
            </a:pPr>
            <a:r>
              <a:rPr lang="en-US" b="1" u="sng" dirty="0">
                <a:solidFill>
                  <a:srgbClr val="FF0000"/>
                </a:solidFill>
              </a:rPr>
              <a:t>Illegal</a:t>
            </a:r>
            <a:r>
              <a:rPr lang="en-US" b="1" dirty="0"/>
              <a:t>:</a:t>
            </a:r>
            <a:r>
              <a:rPr lang="en-US" dirty="0"/>
              <a:t> How do you feel about supervising men/women?</a:t>
            </a:r>
          </a:p>
          <a:p>
            <a:pPr>
              <a:lnSpc>
                <a:spcPct val="120000"/>
              </a:lnSpc>
            </a:pPr>
            <a:r>
              <a:rPr lang="en-US" b="1" u="sng" dirty="0">
                <a:solidFill>
                  <a:schemeClr val="accent6">
                    <a:lumMod val="75000"/>
                  </a:schemeClr>
                </a:solidFill>
              </a:rPr>
              <a:t>Legal</a:t>
            </a:r>
            <a:r>
              <a:rPr lang="en-US" b="1" dirty="0"/>
              <a:t>:</a:t>
            </a:r>
            <a:r>
              <a:rPr lang="en-US" dirty="0"/>
              <a:t> Tell me about a previous experience managing a diverse team of people?</a:t>
            </a:r>
          </a:p>
          <a:p>
            <a:pPr algn="just"/>
            <a:endParaRPr lang="en-US" dirty="0"/>
          </a:p>
        </p:txBody>
      </p:sp>
    </p:spTree>
    <p:extLst>
      <p:ext uri="{BB962C8B-B14F-4D97-AF65-F5344CB8AC3E}">
        <p14:creationId xmlns:p14="http://schemas.microsoft.com/office/powerpoint/2010/main" val="2373305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sldNum" idx="12"/>
          </p:nvPr>
        </p:nvSpPr>
        <p:spPr>
          <a:xfrm>
            <a:off x="3939465" y="8777193"/>
            <a:ext cx="3013762" cy="463645"/>
          </a:xfrm>
          <a:prstGeom prst="rect">
            <a:avLst/>
          </a:prstGeom>
          <a:noFill/>
          <a:ln>
            <a:noFill/>
          </a:ln>
        </p:spPr>
        <p:txBody>
          <a:bodyPr lIns="92517" tIns="46247" rIns="92517" bIns="46247" anchor="b" anchorCtr="0">
            <a:noAutofit/>
          </a:bodyPr>
          <a:lstStyle/>
          <a:p>
            <a:pPr algn="r">
              <a:buSzPct val="25000"/>
            </a:pPr>
            <a:fld id="{00000000-1234-1234-1234-123412341234}" type="slidenum">
              <a:rPr lang="en-US" sz="1200">
                <a:solidFill>
                  <a:schemeClr val="dk1"/>
                </a:solidFill>
              </a:rPr>
              <a:pPr algn="r">
                <a:buSzPct val="25000"/>
              </a:pPr>
              <a:t>22</a:t>
            </a:fld>
            <a:endParaRPr lang="en-US" sz="1200" dirty="0">
              <a:solidFill>
                <a:schemeClr val="dk1"/>
              </a:solidFill>
            </a:endParaRPr>
          </a:p>
        </p:txBody>
      </p:sp>
      <p:sp>
        <p:nvSpPr>
          <p:cNvPr id="396" name="Shape 396"/>
          <p:cNvSpPr>
            <a:spLocks noGrp="1" noRot="1" noChangeAspect="1"/>
          </p:cNvSpPr>
          <p:nvPr>
            <p:ph type="sldImg" idx="2"/>
          </p:nvPr>
        </p:nvSpPr>
        <p:spPr>
          <a:xfrm>
            <a:off x="762000" y="396875"/>
            <a:ext cx="5529263" cy="41481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97" name="Shape 397"/>
          <p:cNvSpPr txBox="1">
            <a:spLocks noGrp="1"/>
          </p:cNvSpPr>
          <p:nvPr>
            <p:ph type="body" idx="1"/>
          </p:nvPr>
        </p:nvSpPr>
        <p:spPr>
          <a:xfrm>
            <a:off x="695486" y="4447153"/>
            <a:ext cx="5563869" cy="3638580"/>
          </a:xfrm>
          <a:prstGeom prst="rect">
            <a:avLst/>
          </a:prstGeom>
          <a:noFill/>
          <a:ln>
            <a:noFill/>
          </a:ln>
        </p:spPr>
        <p:txBody>
          <a:bodyPr lIns="92517" tIns="46247" rIns="92517" bIns="46247" anchor="t" anchorCtr="0">
            <a:noAutofit/>
          </a:bodyPr>
          <a:lstStyle/>
          <a:p>
            <a:pPr>
              <a:buSzPct val="25000"/>
            </a:pPr>
            <a:r>
              <a:rPr lang="en-US" dirty="0">
                <a:latin typeface="Arial"/>
                <a:ea typeface="Arial"/>
                <a:cs typeface="Arial"/>
                <a:sym typeface="Arial"/>
              </a:rPr>
              <a:t>	</a:t>
            </a:r>
          </a:p>
        </p:txBody>
      </p:sp>
    </p:spTree>
    <p:extLst>
      <p:ext uri="{BB962C8B-B14F-4D97-AF65-F5344CB8AC3E}">
        <p14:creationId xmlns:p14="http://schemas.microsoft.com/office/powerpoint/2010/main" val="363857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sldNum" idx="12"/>
          </p:nvPr>
        </p:nvSpPr>
        <p:spPr>
          <a:xfrm>
            <a:off x="3939465" y="8777193"/>
            <a:ext cx="3013762" cy="463645"/>
          </a:xfrm>
          <a:prstGeom prst="rect">
            <a:avLst/>
          </a:prstGeom>
          <a:noFill/>
          <a:ln>
            <a:noFill/>
          </a:ln>
        </p:spPr>
        <p:txBody>
          <a:bodyPr lIns="92517" tIns="46247" rIns="92517" bIns="46247" anchor="b" anchorCtr="0">
            <a:noAutofit/>
          </a:bodyPr>
          <a:lstStyle/>
          <a:p>
            <a:pPr algn="r">
              <a:buSzPct val="25000"/>
            </a:pPr>
            <a:fld id="{00000000-1234-1234-1234-123412341234}" type="slidenum">
              <a:rPr lang="en-US" sz="1200">
                <a:solidFill>
                  <a:schemeClr val="dk1"/>
                </a:solidFill>
              </a:rPr>
              <a:pPr algn="r">
                <a:buSzPct val="25000"/>
              </a:pPr>
              <a:t>23</a:t>
            </a:fld>
            <a:endParaRPr lang="en-US" sz="1200" dirty="0">
              <a:solidFill>
                <a:schemeClr val="dk1"/>
              </a:solidFill>
            </a:endParaRPr>
          </a:p>
        </p:txBody>
      </p:sp>
      <p:sp>
        <p:nvSpPr>
          <p:cNvPr id="396" name="Shape 396"/>
          <p:cNvSpPr>
            <a:spLocks noGrp="1" noRot="1" noChangeAspect="1"/>
          </p:cNvSpPr>
          <p:nvPr>
            <p:ph type="sldImg" idx="2"/>
          </p:nvPr>
        </p:nvSpPr>
        <p:spPr>
          <a:xfrm>
            <a:off x="762000" y="396875"/>
            <a:ext cx="5529263" cy="41481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97" name="Shape 397"/>
          <p:cNvSpPr txBox="1">
            <a:spLocks noGrp="1"/>
          </p:cNvSpPr>
          <p:nvPr>
            <p:ph type="body" idx="1"/>
          </p:nvPr>
        </p:nvSpPr>
        <p:spPr>
          <a:xfrm>
            <a:off x="695486" y="4447153"/>
            <a:ext cx="5563869" cy="3638580"/>
          </a:xfrm>
          <a:prstGeom prst="rect">
            <a:avLst/>
          </a:prstGeom>
          <a:noFill/>
          <a:ln>
            <a:noFill/>
          </a:ln>
        </p:spPr>
        <p:txBody>
          <a:bodyPr lIns="92517" tIns="46247" rIns="92517" bIns="46247" anchor="t" anchorCtr="0">
            <a:noAutofit/>
          </a:bodyPr>
          <a:lstStyle/>
          <a:p>
            <a:pPr>
              <a:buSzPct val="25000"/>
            </a:pPr>
            <a:r>
              <a:rPr lang="en-US" dirty="0">
                <a:latin typeface="Arial"/>
                <a:ea typeface="Arial"/>
                <a:cs typeface="Arial"/>
                <a:sym typeface="Arial"/>
              </a:rPr>
              <a:t>	</a:t>
            </a:r>
          </a:p>
        </p:txBody>
      </p:sp>
    </p:spTree>
    <p:extLst>
      <p:ext uri="{BB962C8B-B14F-4D97-AF65-F5344CB8AC3E}">
        <p14:creationId xmlns:p14="http://schemas.microsoft.com/office/powerpoint/2010/main" val="4111004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txBox="1">
            <a:spLocks noGrp="1"/>
          </p:cNvSpPr>
          <p:nvPr>
            <p:ph type="sldNum" idx="12"/>
          </p:nvPr>
        </p:nvSpPr>
        <p:spPr>
          <a:xfrm>
            <a:off x="3939466" y="8777192"/>
            <a:ext cx="3013763" cy="463558"/>
          </a:xfrm>
          <a:prstGeom prst="rect">
            <a:avLst/>
          </a:prstGeom>
          <a:noFill/>
          <a:ln>
            <a:noFill/>
          </a:ln>
        </p:spPr>
        <p:txBody>
          <a:bodyPr lIns="92517" tIns="46247" rIns="92517" bIns="46247" anchor="b" anchorCtr="0">
            <a:noAutofit/>
          </a:bodyPr>
          <a:lstStyle/>
          <a:p>
            <a:pPr algn="r">
              <a:buSzPct val="25000"/>
            </a:pPr>
            <a:fld id="{00000000-1234-1234-1234-123412341234}" type="slidenum">
              <a:rPr lang="en-US" sz="1200">
                <a:solidFill>
                  <a:schemeClr val="dk1"/>
                </a:solidFill>
              </a:rPr>
              <a:pPr algn="r">
                <a:buSzPct val="25000"/>
              </a:pPr>
              <a:t>3</a:t>
            </a:fld>
            <a:endParaRPr lang="en-US" sz="1200" dirty="0">
              <a:solidFill>
                <a:schemeClr val="dk1"/>
              </a:solidFill>
            </a:endParaRPr>
          </a:p>
        </p:txBody>
      </p:sp>
      <p:sp>
        <p:nvSpPr>
          <p:cNvPr id="385" name="Shape 385"/>
          <p:cNvSpPr>
            <a:spLocks noGrp="1" noRot="1" noChangeAspect="1"/>
          </p:cNvSpPr>
          <p:nvPr>
            <p:ph type="sldImg" idx="2"/>
          </p:nvPr>
        </p:nvSpPr>
        <p:spPr>
          <a:xfrm>
            <a:off x="762000" y="396875"/>
            <a:ext cx="5529263" cy="41481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86" name="Shape 386"/>
          <p:cNvSpPr txBox="1">
            <a:spLocks noGrp="1"/>
          </p:cNvSpPr>
          <p:nvPr>
            <p:ph type="body" idx="1"/>
          </p:nvPr>
        </p:nvSpPr>
        <p:spPr>
          <a:xfrm>
            <a:off x="695484" y="4447153"/>
            <a:ext cx="5563870" cy="3638732"/>
          </a:xfrm>
          <a:prstGeom prst="rect">
            <a:avLst/>
          </a:prstGeom>
          <a:noFill/>
          <a:ln>
            <a:noFill/>
          </a:ln>
        </p:spPr>
        <p:txBody>
          <a:bodyPr lIns="92517" tIns="46247" rIns="92517" bIns="46247" anchor="t" anchorCtr="0">
            <a:noAutofit/>
          </a:bodyPr>
          <a:lstStyle/>
          <a:p>
            <a:pPr algn="just"/>
            <a:endParaRPr lang="en-US" b="1" u="sng" dirty="0"/>
          </a:p>
        </p:txBody>
      </p:sp>
    </p:spTree>
    <p:extLst>
      <p:ext uri="{BB962C8B-B14F-4D97-AF65-F5344CB8AC3E}">
        <p14:creationId xmlns:p14="http://schemas.microsoft.com/office/powerpoint/2010/main" val="2013925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sldNum" idx="12"/>
          </p:nvPr>
        </p:nvSpPr>
        <p:spPr>
          <a:xfrm>
            <a:off x="3939465" y="8777193"/>
            <a:ext cx="3013762" cy="463645"/>
          </a:xfrm>
          <a:prstGeom prst="rect">
            <a:avLst/>
          </a:prstGeom>
          <a:noFill/>
          <a:ln>
            <a:noFill/>
          </a:ln>
        </p:spPr>
        <p:txBody>
          <a:bodyPr lIns="92517" tIns="46247" rIns="92517" bIns="46247" anchor="b" anchorCtr="0">
            <a:noAutofit/>
          </a:bodyPr>
          <a:lstStyle/>
          <a:p>
            <a:pPr algn="r">
              <a:buSzPct val="25000"/>
            </a:pPr>
            <a:fld id="{00000000-1234-1234-1234-123412341234}" type="slidenum">
              <a:rPr lang="en-US" sz="1200">
                <a:solidFill>
                  <a:schemeClr val="dk1"/>
                </a:solidFill>
              </a:rPr>
              <a:pPr algn="r">
                <a:buSzPct val="25000"/>
              </a:pPr>
              <a:t>4</a:t>
            </a:fld>
            <a:endParaRPr lang="en-US" sz="1200" dirty="0">
              <a:solidFill>
                <a:schemeClr val="dk1"/>
              </a:solidFill>
            </a:endParaRPr>
          </a:p>
        </p:txBody>
      </p:sp>
      <p:sp>
        <p:nvSpPr>
          <p:cNvPr id="112" name="Shape 112"/>
          <p:cNvSpPr>
            <a:spLocks noGrp="1" noRot="1" noChangeAspect="1"/>
          </p:cNvSpPr>
          <p:nvPr>
            <p:ph type="sldImg" idx="2"/>
          </p:nvPr>
        </p:nvSpPr>
        <p:spPr>
          <a:xfrm>
            <a:off x="762000" y="396875"/>
            <a:ext cx="5529263" cy="41481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3" name="Shape 113"/>
          <p:cNvSpPr txBox="1">
            <a:spLocks noGrp="1"/>
          </p:cNvSpPr>
          <p:nvPr>
            <p:ph type="body" idx="1"/>
          </p:nvPr>
        </p:nvSpPr>
        <p:spPr>
          <a:xfrm>
            <a:off x="695486" y="4447153"/>
            <a:ext cx="5563869" cy="3638580"/>
          </a:xfrm>
          <a:prstGeom prst="rect">
            <a:avLst/>
          </a:prstGeom>
          <a:noFill/>
          <a:ln>
            <a:noFill/>
          </a:ln>
        </p:spPr>
        <p:txBody>
          <a:bodyPr lIns="92517" tIns="46247" rIns="92517" bIns="46247" anchor="t" anchorCtr="0">
            <a:noAutofit/>
          </a:bodyPr>
          <a:lstStyle/>
          <a:p>
            <a:pPr>
              <a:buSzPct val="25000"/>
            </a:pPr>
            <a:r>
              <a:rPr lang="en-US" sz="1400" b="1" u="sng" dirty="0">
                <a:latin typeface="Arial"/>
                <a:ea typeface="Arial"/>
                <a:cs typeface="Arial"/>
                <a:sym typeface="Arial"/>
              </a:rPr>
              <a:t>Expectation Vs. Reality</a:t>
            </a:r>
          </a:p>
          <a:p>
            <a:pPr>
              <a:buSzPct val="25000"/>
            </a:pPr>
            <a:endParaRPr sz="1400" b="1" u="sng" dirty="0">
              <a:latin typeface="Arial"/>
              <a:ea typeface="Arial"/>
              <a:cs typeface="Arial"/>
              <a:sym typeface="Arial"/>
            </a:endParaRPr>
          </a:p>
          <a:p>
            <a:pPr>
              <a:buSzPct val="25000"/>
            </a:pPr>
            <a:r>
              <a:rPr lang="en-US" dirty="0">
                <a:latin typeface="Arial"/>
                <a:ea typeface="Arial"/>
                <a:cs typeface="Arial"/>
                <a:sym typeface="Arial"/>
              </a:rPr>
              <a:t>How many of you (raise of hands) have had this experience: Candidate interviewed is a </a:t>
            </a:r>
            <a:r>
              <a:rPr lang="en-US" dirty="0" smtClean="0">
                <a:latin typeface="Arial"/>
                <a:ea typeface="Arial"/>
                <a:cs typeface="Arial"/>
                <a:sym typeface="Arial"/>
              </a:rPr>
              <a:t>star! </a:t>
            </a:r>
            <a:r>
              <a:rPr lang="en-US" dirty="0">
                <a:latin typeface="Arial"/>
                <a:ea typeface="Arial"/>
                <a:cs typeface="Arial"/>
                <a:sym typeface="Arial"/>
              </a:rPr>
              <a:t>They have the skills, education and knowledge you are looking for. They had a great answer for every question you </a:t>
            </a:r>
            <a:r>
              <a:rPr lang="en-US" dirty="0" smtClean="0">
                <a:latin typeface="Arial"/>
                <a:ea typeface="Arial"/>
                <a:cs typeface="Arial"/>
                <a:sym typeface="Arial"/>
              </a:rPr>
              <a:t>asked.</a:t>
            </a:r>
            <a:r>
              <a:rPr lang="en-US" baseline="0" dirty="0" smtClean="0">
                <a:latin typeface="Arial"/>
                <a:ea typeface="Arial"/>
                <a:cs typeface="Arial"/>
                <a:sym typeface="Arial"/>
              </a:rPr>
              <a:t> </a:t>
            </a:r>
            <a:r>
              <a:rPr lang="en-US" dirty="0" smtClean="0">
                <a:latin typeface="Arial"/>
                <a:ea typeface="Arial"/>
                <a:cs typeface="Arial"/>
                <a:sym typeface="Arial"/>
              </a:rPr>
              <a:t>When </a:t>
            </a:r>
            <a:r>
              <a:rPr lang="en-US" dirty="0">
                <a:latin typeface="Arial"/>
                <a:ea typeface="Arial"/>
                <a:cs typeface="Arial"/>
                <a:sym typeface="Arial"/>
              </a:rPr>
              <a:t>the employee starts working they do not live up to expectations. They fall short to how they performed during the interview process.</a:t>
            </a:r>
          </a:p>
          <a:p>
            <a:pPr>
              <a:buSzPct val="25000"/>
            </a:pPr>
            <a:endParaRPr dirty="0">
              <a:latin typeface="Arial"/>
              <a:ea typeface="Arial"/>
              <a:cs typeface="Arial"/>
              <a:sym typeface="Arial"/>
            </a:endParaRPr>
          </a:p>
          <a:p>
            <a:pPr>
              <a:buSzPct val="25000"/>
            </a:pPr>
            <a:r>
              <a:rPr lang="en-US" dirty="0">
                <a:latin typeface="Arial"/>
                <a:ea typeface="Arial"/>
                <a:cs typeface="Arial"/>
                <a:sym typeface="Arial"/>
              </a:rPr>
              <a:t>This training is created to teach you the best tools </a:t>
            </a:r>
            <a:r>
              <a:rPr lang="en-US" dirty="0" smtClean="0">
                <a:latin typeface="Arial"/>
                <a:ea typeface="Arial"/>
                <a:cs typeface="Arial"/>
                <a:sym typeface="Arial"/>
              </a:rPr>
              <a:t>to </a:t>
            </a:r>
            <a:r>
              <a:rPr lang="en-US" dirty="0">
                <a:latin typeface="Arial"/>
                <a:ea typeface="Arial"/>
                <a:cs typeface="Arial"/>
                <a:sym typeface="Arial"/>
              </a:rPr>
              <a:t>avoid </a:t>
            </a:r>
            <a:r>
              <a:rPr lang="en-US" dirty="0" smtClean="0">
                <a:latin typeface="Arial"/>
                <a:ea typeface="Arial"/>
                <a:cs typeface="Arial"/>
                <a:sym typeface="Arial"/>
              </a:rPr>
              <a:t>this in</a:t>
            </a:r>
            <a:r>
              <a:rPr lang="en-US" baseline="0" dirty="0" smtClean="0">
                <a:latin typeface="Arial"/>
                <a:ea typeface="Arial"/>
                <a:cs typeface="Arial"/>
                <a:sym typeface="Arial"/>
              </a:rPr>
              <a:t> the future</a:t>
            </a:r>
            <a:r>
              <a:rPr lang="en-US" dirty="0" smtClean="0">
                <a:latin typeface="Arial"/>
                <a:ea typeface="Arial"/>
                <a:cs typeface="Arial"/>
                <a:sym typeface="Arial"/>
              </a:rPr>
              <a:t>. </a:t>
            </a:r>
            <a:endParaRPr lang="en-US" dirty="0">
              <a:latin typeface="Arial"/>
              <a:ea typeface="Arial"/>
              <a:cs typeface="Arial"/>
              <a:sym typeface="Arial"/>
            </a:endParaRPr>
          </a:p>
          <a:p>
            <a:pPr>
              <a:buSzPct val="25000"/>
            </a:pPr>
            <a:endParaRPr dirty="0">
              <a:latin typeface="Arial"/>
              <a:ea typeface="Arial"/>
              <a:cs typeface="Arial"/>
              <a:sym typeface="Arial"/>
            </a:endParaRPr>
          </a:p>
          <a:p>
            <a:pPr>
              <a:buSzPct val="25000"/>
            </a:pPr>
            <a:endParaRPr dirty="0">
              <a:latin typeface="Arial"/>
              <a:ea typeface="Arial"/>
              <a:cs typeface="Arial"/>
              <a:sym typeface="Arial"/>
            </a:endParaRPr>
          </a:p>
        </p:txBody>
      </p:sp>
    </p:spTree>
    <p:extLst>
      <p:ext uri="{BB962C8B-B14F-4D97-AF65-F5344CB8AC3E}">
        <p14:creationId xmlns:p14="http://schemas.microsoft.com/office/powerpoint/2010/main" val="1533199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sldNum" idx="12"/>
          </p:nvPr>
        </p:nvSpPr>
        <p:spPr>
          <a:xfrm>
            <a:off x="3939465" y="8777193"/>
            <a:ext cx="3013762" cy="463645"/>
          </a:xfrm>
          <a:prstGeom prst="rect">
            <a:avLst/>
          </a:prstGeom>
          <a:noFill/>
          <a:ln>
            <a:noFill/>
          </a:ln>
        </p:spPr>
        <p:txBody>
          <a:bodyPr lIns="92517" tIns="46247" rIns="92517" bIns="46247" anchor="b" anchorCtr="0">
            <a:noAutofit/>
          </a:bodyPr>
          <a:lstStyle/>
          <a:p>
            <a:pPr algn="r">
              <a:buSzPct val="25000"/>
            </a:pPr>
            <a:fld id="{00000000-1234-1234-1234-123412341234}" type="slidenum">
              <a:rPr lang="en-US" sz="1200">
                <a:solidFill>
                  <a:schemeClr val="dk1"/>
                </a:solidFill>
              </a:rPr>
              <a:pPr algn="r">
                <a:buSzPct val="25000"/>
              </a:pPr>
              <a:t>5</a:t>
            </a:fld>
            <a:endParaRPr lang="en-US" sz="1200" dirty="0">
              <a:solidFill>
                <a:schemeClr val="dk1"/>
              </a:solidFill>
            </a:endParaRPr>
          </a:p>
        </p:txBody>
      </p:sp>
      <p:sp>
        <p:nvSpPr>
          <p:cNvPr id="135" name="Shape 135"/>
          <p:cNvSpPr>
            <a:spLocks noGrp="1" noRot="1" noChangeAspect="1"/>
          </p:cNvSpPr>
          <p:nvPr>
            <p:ph type="sldImg" idx="2"/>
          </p:nvPr>
        </p:nvSpPr>
        <p:spPr>
          <a:xfrm>
            <a:off x="762000" y="396875"/>
            <a:ext cx="5529263" cy="41481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6" name="Shape 136"/>
          <p:cNvSpPr txBox="1">
            <a:spLocks noGrp="1"/>
          </p:cNvSpPr>
          <p:nvPr>
            <p:ph type="body" idx="1"/>
          </p:nvPr>
        </p:nvSpPr>
        <p:spPr>
          <a:xfrm>
            <a:off x="695486" y="4447153"/>
            <a:ext cx="5563869" cy="3638580"/>
          </a:xfrm>
          <a:prstGeom prst="rect">
            <a:avLst/>
          </a:prstGeom>
          <a:noFill/>
          <a:ln>
            <a:noFill/>
          </a:ln>
        </p:spPr>
        <p:txBody>
          <a:bodyPr lIns="92517" tIns="46247" rIns="92517" bIns="46247" anchor="t" anchorCtr="0">
            <a:noAutofit/>
          </a:bodyPr>
          <a:lstStyle/>
          <a:p>
            <a:pPr>
              <a:buClr>
                <a:schemeClr val="dk1"/>
              </a:buClr>
              <a:buSzPct val="25000"/>
            </a:pPr>
            <a:r>
              <a:rPr lang="en-US" b="1" u="sng" dirty="0">
                <a:latin typeface="Arial"/>
                <a:ea typeface="Arial"/>
                <a:cs typeface="Arial"/>
                <a:sym typeface="Arial"/>
              </a:rPr>
              <a:t>Cost of a Bad Hire</a:t>
            </a:r>
          </a:p>
          <a:p>
            <a:pPr>
              <a:buClr>
                <a:schemeClr val="dk1"/>
              </a:buClr>
              <a:buSzPct val="25000"/>
            </a:pPr>
            <a:r>
              <a:rPr lang="en-US" dirty="0">
                <a:latin typeface="Arial"/>
                <a:ea typeface="Arial"/>
                <a:cs typeface="Arial"/>
                <a:sym typeface="Arial"/>
              </a:rPr>
              <a:t>There are many parts at play when it comes to turnover. But one of the major parts that you as hiring officials have control over is selecting the correct candidate.</a:t>
            </a:r>
          </a:p>
          <a:p>
            <a:pPr>
              <a:buClr>
                <a:schemeClr val="dk1"/>
              </a:buClr>
              <a:buSzPct val="25000"/>
            </a:pPr>
            <a:endParaRPr dirty="0">
              <a:latin typeface="Arial"/>
              <a:ea typeface="Arial"/>
              <a:cs typeface="Arial"/>
              <a:sym typeface="Arial"/>
            </a:endParaRPr>
          </a:p>
        </p:txBody>
      </p:sp>
    </p:spTree>
    <p:extLst>
      <p:ext uri="{BB962C8B-B14F-4D97-AF65-F5344CB8AC3E}">
        <p14:creationId xmlns:p14="http://schemas.microsoft.com/office/powerpoint/2010/main" val="1419140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sldNum" idx="12"/>
          </p:nvPr>
        </p:nvSpPr>
        <p:spPr>
          <a:xfrm>
            <a:off x="3939465" y="8777193"/>
            <a:ext cx="3013762" cy="463645"/>
          </a:xfrm>
          <a:prstGeom prst="rect">
            <a:avLst/>
          </a:prstGeom>
          <a:noFill/>
          <a:ln>
            <a:noFill/>
          </a:ln>
        </p:spPr>
        <p:txBody>
          <a:bodyPr lIns="92517" tIns="46247" rIns="92517" bIns="46247" anchor="b" anchorCtr="0">
            <a:noAutofit/>
          </a:bodyPr>
          <a:lstStyle/>
          <a:p>
            <a:pPr algn="r">
              <a:buSzPct val="25000"/>
            </a:pPr>
            <a:fld id="{00000000-1234-1234-1234-123412341234}" type="slidenum">
              <a:rPr lang="en-US" sz="1200">
                <a:solidFill>
                  <a:schemeClr val="dk1"/>
                </a:solidFill>
              </a:rPr>
              <a:pPr algn="r">
                <a:buSzPct val="25000"/>
              </a:pPr>
              <a:t>6</a:t>
            </a:fld>
            <a:endParaRPr lang="en-US" sz="1200" dirty="0">
              <a:solidFill>
                <a:schemeClr val="dk1"/>
              </a:solidFill>
            </a:endParaRPr>
          </a:p>
        </p:txBody>
      </p:sp>
      <p:sp>
        <p:nvSpPr>
          <p:cNvPr id="125" name="Shape 125"/>
          <p:cNvSpPr>
            <a:spLocks noGrp="1" noRot="1" noChangeAspect="1"/>
          </p:cNvSpPr>
          <p:nvPr>
            <p:ph type="sldImg" idx="2"/>
          </p:nvPr>
        </p:nvSpPr>
        <p:spPr>
          <a:xfrm>
            <a:off x="762000" y="396875"/>
            <a:ext cx="5529263" cy="41481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6" name="Shape 126"/>
          <p:cNvSpPr txBox="1">
            <a:spLocks noGrp="1"/>
          </p:cNvSpPr>
          <p:nvPr>
            <p:ph type="body" idx="1"/>
          </p:nvPr>
        </p:nvSpPr>
        <p:spPr>
          <a:xfrm>
            <a:off x="695486" y="4447153"/>
            <a:ext cx="5563869" cy="3638580"/>
          </a:xfrm>
          <a:prstGeom prst="rect">
            <a:avLst/>
          </a:prstGeom>
          <a:noFill/>
          <a:ln>
            <a:noFill/>
          </a:ln>
        </p:spPr>
        <p:txBody>
          <a:bodyPr lIns="92517" tIns="46247" rIns="92517" bIns="46247" anchor="t" anchorCtr="0">
            <a:noAutofit/>
          </a:bodyPr>
          <a:lstStyle/>
          <a:p>
            <a:pPr>
              <a:buClr>
                <a:schemeClr val="dk1"/>
              </a:buClr>
              <a:buSzPct val="25000"/>
            </a:pPr>
            <a:r>
              <a:rPr lang="en-US" b="1" u="sng" dirty="0"/>
              <a:t>Cost of a Bad Hire</a:t>
            </a:r>
          </a:p>
          <a:p>
            <a:pPr>
              <a:buClr>
                <a:schemeClr val="dk1"/>
              </a:buClr>
              <a:buSzPct val="25000"/>
            </a:pPr>
            <a:endParaRPr b="1" u="sng" dirty="0"/>
          </a:p>
          <a:p>
            <a:pPr marL="173500" indent="-173500">
              <a:buClr>
                <a:schemeClr val="dk1"/>
              </a:buClr>
              <a:buSzPct val="100000"/>
              <a:buFont typeface="Arial"/>
              <a:buChar char="•"/>
            </a:pPr>
            <a:r>
              <a:rPr lang="en-US" dirty="0"/>
              <a:t>Studies show </a:t>
            </a:r>
            <a:r>
              <a:rPr lang="en-US" dirty="0" smtClean="0"/>
              <a:t>that supervisors </a:t>
            </a:r>
            <a:r>
              <a:rPr lang="en-US" dirty="0"/>
              <a:t>spend 17% of their time managing poorly performing employees (Robert Half November 2012)</a:t>
            </a:r>
          </a:p>
          <a:p>
            <a:pPr>
              <a:buClr>
                <a:schemeClr val="dk1"/>
              </a:buClr>
              <a:buSzPct val="25000"/>
            </a:pPr>
            <a:endParaRPr dirty="0"/>
          </a:p>
          <a:p>
            <a:pPr marL="173500" indent="-173500">
              <a:buClr>
                <a:schemeClr val="dk1"/>
              </a:buClr>
              <a:buSzPct val="100000"/>
              <a:buFont typeface="Arial"/>
              <a:buChar char="•"/>
            </a:pPr>
            <a:r>
              <a:rPr lang="en-US" dirty="0"/>
              <a:t>The average cost of a bad hiring decision can equal 30% of the individual’s first-year potential earnings (Forbes 2016)</a:t>
            </a:r>
          </a:p>
          <a:p>
            <a:pPr>
              <a:buClr>
                <a:schemeClr val="dk1"/>
              </a:buClr>
              <a:buSzPct val="25000"/>
            </a:pPr>
            <a:endParaRPr dirty="0">
              <a:latin typeface="Arial"/>
              <a:ea typeface="Arial"/>
              <a:cs typeface="Arial"/>
              <a:sym typeface="Arial"/>
            </a:endParaRPr>
          </a:p>
          <a:p>
            <a:pPr>
              <a:buClr>
                <a:schemeClr val="dk1"/>
              </a:buClr>
              <a:buSzPct val="25000"/>
            </a:pPr>
            <a:endParaRPr b="1" u="sng" dirty="0"/>
          </a:p>
          <a:p>
            <a:pPr>
              <a:buClr>
                <a:schemeClr val="dk1"/>
              </a:buClr>
              <a:buSzPct val="25000"/>
            </a:pPr>
            <a:r>
              <a:rPr lang="en-US" dirty="0"/>
              <a:t>Recruitment </a:t>
            </a:r>
            <a:r>
              <a:rPr lang="en-US" dirty="0" smtClean="0"/>
              <a:t>costs- </a:t>
            </a:r>
            <a:endParaRPr lang="en-US" dirty="0"/>
          </a:p>
          <a:p>
            <a:pPr>
              <a:buClr>
                <a:schemeClr val="dk1"/>
              </a:buClr>
              <a:buSzPct val="25000"/>
            </a:pPr>
            <a:r>
              <a:rPr lang="en-US" dirty="0"/>
              <a:t>Example: Minimum posting for CareerBuilder is $220, time is money we are all getting paid while we conduct interviews. Background checks cost money. Time recruiter spends on </a:t>
            </a:r>
            <a:r>
              <a:rPr lang="en-US" dirty="0" smtClean="0"/>
              <a:t>pre-employment</a:t>
            </a:r>
          </a:p>
          <a:p>
            <a:pPr>
              <a:buClr>
                <a:schemeClr val="dk1"/>
              </a:buClr>
              <a:buSzPct val="25000"/>
            </a:pPr>
            <a:endParaRPr dirty="0"/>
          </a:p>
          <a:p>
            <a:pPr>
              <a:buClr>
                <a:schemeClr val="dk1"/>
              </a:buClr>
              <a:buSzPct val="25000"/>
            </a:pPr>
            <a:r>
              <a:rPr lang="en-US" dirty="0"/>
              <a:t>Onboarding: You or your employees spend time training the new employee. This is time that cannot be taken back. This time could have been used to work on </a:t>
            </a:r>
            <a:r>
              <a:rPr lang="en-US" dirty="0" smtClean="0"/>
              <a:t>job </a:t>
            </a:r>
            <a:r>
              <a:rPr lang="en-US" dirty="0"/>
              <a:t>responsibilities and </a:t>
            </a:r>
            <a:r>
              <a:rPr lang="en-US" dirty="0" smtClean="0"/>
              <a:t>projects</a:t>
            </a:r>
            <a:endParaRPr lang="en-US" dirty="0"/>
          </a:p>
          <a:p>
            <a:pPr>
              <a:buClr>
                <a:schemeClr val="dk1"/>
              </a:buClr>
              <a:buSzPct val="25000"/>
            </a:pPr>
            <a:endParaRPr dirty="0"/>
          </a:p>
          <a:p>
            <a:pPr>
              <a:buClr>
                <a:schemeClr val="dk1"/>
              </a:buClr>
              <a:buSzPct val="25000"/>
            </a:pPr>
            <a:r>
              <a:rPr lang="en-US" dirty="0"/>
              <a:t>Lost productivity: There is a learning curve. A new employee will slowly become productive as time passes. If there is constant turnover full productivity may not be achieved</a:t>
            </a:r>
          </a:p>
          <a:p>
            <a:pPr>
              <a:buClr>
                <a:schemeClr val="dk1"/>
              </a:buClr>
              <a:buSzPct val="25000"/>
            </a:pPr>
            <a:endParaRPr dirty="0"/>
          </a:p>
          <a:p>
            <a:pPr>
              <a:buClr>
                <a:schemeClr val="dk1"/>
              </a:buClr>
              <a:buSzPct val="25000"/>
            </a:pPr>
            <a:r>
              <a:rPr lang="en-US" dirty="0"/>
              <a:t>Lost engagement: Employees get </a:t>
            </a:r>
            <a:r>
              <a:rPr lang="en-US" dirty="0" smtClean="0"/>
              <a:t>discouraged. </a:t>
            </a:r>
            <a:r>
              <a:rPr lang="en-US" dirty="0"/>
              <a:t>Some employees may lose interest and motivation in performing well </a:t>
            </a:r>
          </a:p>
          <a:p>
            <a:pPr>
              <a:buClr>
                <a:schemeClr val="dk1"/>
              </a:buClr>
              <a:buSzPct val="25000"/>
            </a:pPr>
            <a:endParaRPr dirty="0"/>
          </a:p>
          <a:p>
            <a:pPr>
              <a:buClr>
                <a:schemeClr val="dk1"/>
              </a:buClr>
              <a:buSzPct val="25000"/>
            </a:pPr>
            <a:r>
              <a:rPr lang="en-US" dirty="0"/>
              <a:t>Cost of mistakes: new </a:t>
            </a:r>
            <a:r>
              <a:rPr lang="en-US" dirty="0" smtClean="0"/>
              <a:t>employees </a:t>
            </a:r>
            <a:r>
              <a:rPr lang="en-US" dirty="0"/>
              <a:t>are more likely to make mistakes as they learn. If there is a mistake to be fixed it may take a new employee a longer period of </a:t>
            </a:r>
            <a:r>
              <a:rPr lang="en-US" dirty="0" smtClean="0"/>
              <a:t>time to amend</a:t>
            </a:r>
            <a:endParaRPr lang="en-US" dirty="0"/>
          </a:p>
          <a:p>
            <a:pPr>
              <a:buClr>
                <a:schemeClr val="dk1"/>
              </a:buClr>
              <a:buSzPct val="25000"/>
            </a:pPr>
            <a:endParaRPr dirty="0"/>
          </a:p>
          <a:p>
            <a:pPr>
              <a:buClr>
                <a:schemeClr val="dk1"/>
              </a:buClr>
              <a:buSzPct val="25000"/>
            </a:pPr>
            <a:r>
              <a:rPr lang="en-US" dirty="0"/>
              <a:t>Training cost: Training is crucial to the success of a new hire and it takes a lot of effort </a:t>
            </a:r>
            <a:r>
              <a:rPr lang="en-US" dirty="0" smtClean="0"/>
              <a:t>and </a:t>
            </a:r>
            <a:r>
              <a:rPr lang="en-US" dirty="0"/>
              <a:t>time. Having to train many new hires on the same thing because of turnover </a:t>
            </a:r>
            <a:r>
              <a:rPr lang="en-US" dirty="0" smtClean="0"/>
              <a:t>takes a toll</a:t>
            </a:r>
            <a:r>
              <a:rPr lang="en-US" baseline="0" dirty="0" smtClean="0"/>
              <a:t> on you or your teams productivity. </a:t>
            </a:r>
            <a:endParaRPr lang="en-US" dirty="0"/>
          </a:p>
          <a:p>
            <a:pPr>
              <a:buClr>
                <a:schemeClr val="dk1"/>
              </a:buClr>
              <a:buSzPct val="25000"/>
            </a:pPr>
            <a:endParaRPr dirty="0"/>
          </a:p>
          <a:p>
            <a:pPr>
              <a:buClr>
                <a:schemeClr val="dk1"/>
              </a:buClr>
              <a:buSzPct val="25000"/>
            </a:pPr>
            <a:r>
              <a:rPr lang="en-US" dirty="0" smtClean="0"/>
              <a:t>Lost </a:t>
            </a:r>
            <a:r>
              <a:rPr lang="en-US" dirty="0"/>
              <a:t>Knowledge: When an employee leaves they take with them the knowledge they have accumulated during the time they were here. It will take the new hire some time to get to the same level as the previous employee</a:t>
            </a:r>
          </a:p>
          <a:p>
            <a:pPr>
              <a:buClr>
                <a:schemeClr val="dk1"/>
              </a:buClr>
              <a:buSzPct val="25000"/>
            </a:pPr>
            <a:endParaRPr dirty="0"/>
          </a:p>
        </p:txBody>
      </p:sp>
    </p:spTree>
    <p:extLst>
      <p:ext uri="{BB962C8B-B14F-4D97-AF65-F5344CB8AC3E}">
        <p14:creationId xmlns:p14="http://schemas.microsoft.com/office/powerpoint/2010/main" val="2736093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sldNum" idx="12"/>
          </p:nvPr>
        </p:nvSpPr>
        <p:spPr>
          <a:xfrm>
            <a:off x="3939465" y="8777193"/>
            <a:ext cx="3013762" cy="463645"/>
          </a:xfrm>
          <a:prstGeom prst="rect">
            <a:avLst/>
          </a:prstGeom>
          <a:noFill/>
          <a:ln>
            <a:noFill/>
          </a:ln>
        </p:spPr>
        <p:txBody>
          <a:bodyPr lIns="92517" tIns="46247" rIns="92517" bIns="46247" anchor="b" anchorCtr="0">
            <a:noAutofit/>
          </a:bodyPr>
          <a:lstStyle/>
          <a:p>
            <a:pPr algn="r">
              <a:buSzPct val="25000"/>
            </a:pPr>
            <a:fld id="{00000000-1234-1234-1234-123412341234}" type="slidenum">
              <a:rPr lang="en-US" sz="1200">
                <a:solidFill>
                  <a:schemeClr val="dk1"/>
                </a:solidFill>
              </a:rPr>
              <a:pPr algn="r">
                <a:buSzPct val="25000"/>
              </a:pPr>
              <a:t>7</a:t>
            </a:fld>
            <a:endParaRPr lang="en-US" sz="1200" dirty="0">
              <a:solidFill>
                <a:schemeClr val="dk1"/>
              </a:solidFill>
            </a:endParaRPr>
          </a:p>
        </p:txBody>
      </p:sp>
      <p:sp>
        <p:nvSpPr>
          <p:cNvPr id="147" name="Shape 147"/>
          <p:cNvSpPr>
            <a:spLocks noGrp="1" noRot="1" noChangeAspect="1"/>
          </p:cNvSpPr>
          <p:nvPr>
            <p:ph type="sldImg" idx="2"/>
          </p:nvPr>
        </p:nvSpPr>
        <p:spPr>
          <a:xfrm>
            <a:off x="762000" y="396875"/>
            <a:ext cx="5529263" cy="41481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8" name="Shape 148"/>
          <p:cNvSpPr txBox="1">
            <a:spLocks noGrp="1"/>
          </p:cNvSpPr>
          <p:nvPr>
            <p:ph type="body" idx="1"/>
          </p:nvPr>
        </p:nvSpPr>
        <p:spPr>
          <a:xfrm>
            <a:off x="695486" y="4447153"/>
            <a:ext cx="5563869" cy="3638580"/>
          </a:xfrm>
          <a:prstGeom prst="rect">
            <a:avLst/>
          </a:prstGeom>
          <a:noFill/>
          <a:ln>
            <a:noFill/>
          </a:ln>
        </p:spPr>
        <p:txBody>
          <a:bodyPr lIns="92517" tIns="46247" rIns="92517" bIns="46247" anchor="t" anchorCtr="0">
            <a:noAutofit/>
          </a:bodyPr>
          <a:lstStyle/>
          <a:p>
            <a:pPr>
              <a:buSzPct val="25000"/>
            </a:pPr>
            <a:r>
              <a:rPr lang="en-US" b="1" u="sng" dirty="0">
                <a:latin typeface="Arial"/>
                <a:ea typeface="Arial"/>
                <a:cs typeface="Arial"/>
                <a:sym typeface="Arial"/>
              </a:rPr>
              <a:t>Who is Really Winning?</a:t>
            </a:r>
          </a:p>
          <a:p>
            <a:pPr>
              <a:buSzPct val="25000"/>
            </a:pPr>
            <a:endParaRPr b="1" u="sng" dirty="0">
              <a:latin typeface="Arial"/>
              <a:ea typeface="Arial"/>
              <a:cs typeface="Arial"/>
              <a:sym typeface="Arial"/>
            </a:endParaRPr>
          </a:p>
          <a:p>
            <a:pPr>
              <a:buSzPct val="25000"/>
            </a:pPr>
            <a:r>
              <a:rPr lang="en-US" dirty="0">
                <a:latin typeface="Arial"/>
                <a:ea typeface="Arial"/>
                <a:cs typeface="Arial"/>
                <a:sym typeface="Arial"/>
              </a:rPr>
              <a:t>Analyzing the current job market who is really winning? The candidates or the hiring officials?</a:t>
            </a:r>
          </a:p>
        </p:txBody>
      </p:sp>
    </p:spTree>
    <p:extLst>
      <p:ext uri="{BB962C8B-B14F-4D97-AF65-F5344CB8AC3E}">
        <p14:creationId xmlns:p14="http://schemas.microsoft.com/office/powerpoint/2010/main" val="1518454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sldNum" idx="12"/>
          </p:nvPr>
        </p:nvSpPr>
        <p:spPr>
          <a:xfrm>
            <a:off x="3939465" y="8777193"/>
            <a:ext cx="3013762" cy="463645"/>
          </a:xfrm>
          <a:prstGeom prst="rect">
            <a:avLst/>
          </a:prstGeom>
          <a:noFill/>
          <a:ln>
            <a:noFill/>
          </a:ln>
        </p:spPr>
        <p:txBody>
          <a:bodyPr lIns="92517" tIns="46247" rIns="92517" bIns="46247" anchor="b" anchorCtr="0">
            <a:noAutofit/>
          </a:bodyPr>
          <a:lstStyle/>
          <a:p>
            <a:pPr algn="r">
              <a:buSzPct val="25000"/>
            </a:pPr>
            <a:fld id="{00000000-1234-1234-1234-123412341234}" type="slidenum">
              <a:rPr lang="en-US" sz="1200">
                <a:solidFill>
                  <a:schemeClr val="dk1"/>
                </a:solidFill>
              </a:rPr>
              <a:pPr algn="r">
                <a:buSzPct val="25000"/>
              </a:pPr>
              <a:t>8</a:t>
            </a:fld>
            <a:endParaRPr lang="en-US" sz="1200" dirty="0">
              <a:solidFill>
                <a:schemeClr val="dk1"/>
              </a:solidFill>
            </a:endParaRPr>
          </a:p>
        </p:txBody>
      </p:sp>
      <p:sp>
        <p:nvSpPr>
          <p:cNvPr id="158" name="Shape 158"/>
          <p:cNvSpPr>
            <a:spLocks noGrp="1" noRot="1" noChangeAspect="1"/>
          </p:cNvSpPr>
          <p:nvPr>
            <p:ph type="sldImg" idx="2"/>
          </p:nvPr>
        </p:nvSpPr>
        <p:spPr>
          <a:xfrm>
            <a:off x="762000" y="396875"/>
            <a:ext cx="5529263" cy="41481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9" name="Shape 159"/>
          <p:cNvSpPr txBox="1">
            <a:spLocks noGrp="1"/>
          </p:cNvSpPr>
          <p:nvPr>
            <p:ph type="body" idx="1"/>
          </p:nvPr>
        </p:nvSpPr>
        <p:spPr>
          <a:xfrm>
            <a:off x="695486" y="4447153"/>
            <a:ext cx="5563869" cy="3638580"/>
          </a:xfrm>
          <a:prstGeom prst="rect">
            <a:avLst/>
          </a:prstGeom>
          <a:noFill/>
          <a:ln>
            <a:noFill/>
          </a:ln>
        </p:spPr>
        <p:txBody>
          <a:bodyPr lIns="92517" tIns="46247" rIns="92517" bIns="46247" anchor="t" anchorCtr="0">
            <a:noAutofit/>
          </a:bodyPr>
          <a:lstStyle/>
          <a:p>
            <a:pPr algn="just">
              <a:buClr>
                <a:schemeClr val="dk1"/>
              </a:buClr>
              <a:buSzPct val="25000"/>
            </a:pPr>
            <a:r>
              <a:rPr lang="en-US" b="1" u="sng" dirty="0">
                <a:latin typeface="Arial"/>
                <a:ea typeface="Arial"/>
                <a:cs typeface="Arial"/>
                <a:sym typeface="Arial"/>
              </a:rPr>
              <a:t>Interviewing Methodologies</a:t>
            </a:r>
          </a:p>
          <a:p>
            <a:pPr algn="just">
              <a:buClr>
                <a:schemeClr val="dk1"/>
              </a:buClr>
              <a:buSzPct val="25000"/>
            </a:pPr>
            <a:endParaRPr dirty="0">
              <a:latin typeface="Arial"/>
              <a:ea typeface="Arial"/>
              <a:cs typeface="Arial"/>
              <a:sym typeface="Arial"/>
            </a:endParaRPr>
          </a:p>
          <a:p>
            <a:pPr algn="just">
              <a:buClr>
                <a:schemeClr val="dk1"/>
              </a:buClr>
              <a:buSzPct val="25000"/>
            </a:pPr>
            <a:r>
              <a:rPr lang="en-US" dirty="0">
                <a:latin typeface="Arial"/>
                <a:ea typeface="Arial"/>
                <a:cs typeface="Arial"/>
                <a:sym typeface="Arial"/>
              </a:rPr>
              <a:t>After hearing all of this negative information you’re probably wondering how you can avoid hiring the wrong candidate…</a:t>
            </a:r>
          </a:p>
          <a:p>
            <a:pPr algn="just">
              <a:buClr>
                <a:schemeClr val="dk1"/>
              </a:buClr>
              <a:buSzPct val="25000"/>
            </a:pPr>
            <a:endParaRPr dirty="0">
              <a:latin typeface="Arial"/>
              <a:ea typeface="Arial"/>
              <a:cs typeface="Arial"/>
              <a:sym typeface="Arial"/>
            </a:endParaRPr>
          </a:p>
          <a:p>
            <a:pPr algn="just">
              <a:buClr>
                <a:schemeClr val="dk1"/>
              </a:buClr>
              <a:buSzPct val="25000"/>
            </a:pPr>
            <a:r>
              <a:rPr lang="en-US" dirty="0" smtClean="0">
                <a:latin typeface="Arial"/>
                <a:ea typeface="Arial"/>
                <a:cs typeface="Arial"/>
                <a:sym typeface="Arial"/>
              </a:rPr>
              <a:t>Previously</a:t>
            </a:r>
            <a:r>
              <a:rPr lang="en-US" baseline="0" dirty="0" smtClean="0">
                <a:latin typeface="Arial"/>
                <a:ea typeface="Arial"/>
                <a:cs typeface="Arial"/>
                <a:sym typeface="Arial"/>
              </a:rPr>
              <a:t> you may have been </a:t>
            </a:r>
            <a:r>
              <a:rPr lang="en-US" dirty="0" smtClean="0">
                <a:latin typeface="Arial"/>
                <a:ea typeface="Arial"/>
                <a:cs typeface="Arial"/>
                <a:sym typeface="Arial"/>
              </a:rPr>
              <a:t>under </a:t>
            </a:r>
            <a:r>
              <a:rPr lang="en-US" dirty="0">
                <a:latin typeface="Arial"/>
                <a:ea typeface="Arial"/>
                <a:cs typeface="Arial"/>
                <a:sym typeface="Arial"/>
              </a:rPr>
              <a:t>the impression that you are making the best hiring decision but it turns out you didn't (reference 1</a:t>
            </a:r>
            <a:r>
              <a:rPr lang="en-US" baseline="30000" dirty="0">
                <a:latin typeface="Arial"/>
                <a:ea typeface="Arial"/>
                <a:cs typeface="Arial"/>
                <a:sym typeface="Arial"/>
              </a:rPr>
              <a:t>st</a:t>
            </a:r>
            <a:r>
              <a:rPr lang="en-US" dirty="0">
                <a:latin typeface="Arial"/>
                <a:ea typeface="Arial"/>
                <a:cs typeface="Arial"/>
                <a:sym typeface="Arial"/>
              </a:rPr>
              <a:t> slide) Therefore, what tools do you have to guide you in that decision? One of the most important tools you have is the interview process, but only if you do it correctly!</a:t>
            </a:r>
          </a:p>
          <a:p>
            <a:pPr algn="just">
              <a:buClr>
                <a:schemeClr val="dk1"/>
              </a:buClr>
              <a:buSzPct val="25000"/>
            </a:pPr>
            <a:endParaRPr dirty="0">
              <a:latin typeface="Arial"/>
              <a:ea typeface="Arial"/>
              <a:cs typeface="Arial"/>
              <a:sym typeface="Arial"/>
            </a:endParaRPr>
          </a:p>
          <a:p>
            <a:pPr algn="just">
              <a:buClr>
                <a:schemeClr val="dk1"/>
              </a:buClr>
              <a:buSzPct val="25000"/>
            </a:pPr>
            <a:r>
              <a:rPr lang="en-US" dirty="0">
                <a:latin typeface="Arial"/>
                <a:ea typeface="Arial"/>
                <a:cs typeface="Arial"/>
                <a:sym typeface="Arial"/>
              </a:rPr>
              <a:t>Go over different types of interview methodologies</a:t>
            </a:r>
          </a:p>
          <a:p>
            <a:pPr algn="just">
              <a:buSzPct val="25000"/>
            </a:pPr>
            <a:endParaRPr dirty="0"/>
          </a:p>
          <a:p>
            <a:pPr algn="just">
              <a:buSzPct val="25000"/>
            </a:pPr>
            <a:r>
              <a:rPr lang="en-US" b="1" u="sng" dirty="0"/>
              <a:t>Traditional Interviewing</a:t>
            </a:r>
          </a:p>
          <a:p>
            <a:pPr algn="just">
              <a:buClr>
                <a:schemeClr val="dk1"/>
              </a:buClr>
              <a:buSzPct val="25000"/>
            </a:pPr>
            <a:r>
              <a:rPr lang="en-US" dirty="0"/>
              <a:t>Example: What are your greatest strength and weaknesses? Or What are you looking for in a </a:t>
            </a:r>
            <a:r>
              <a:rPr lang="en-US" dirty="0" smtClean="0"/>
              <a:t>boss?</a:t>
            </a:r>
            <a:endParaRPr lang="en-US" dirty="0"/>
          </a:p>
          <a:p>
            <a:pPr algn="just">
              <a:buSzPct val="25000"/>
            </a:pPr>
            <a:r>
              <a:rPr lang="en-US" dirty="0"/>
              <a:t>Pros:</a:t>
            </a:r>
          </a:p>
          <a:p>
            <a:pPr marL="173500" indent="-173500" algn="just">
              <a:buClr>
                <a:schemeClr val="dk1"/>
              </a:buClr>
              <a:buSzPct val="100000"/>
              <a:buFont typeface="Arial"/>
              <a:buChar char="•"/>
            </a:pPr>
            <a:r>
              <a:rPr lang="en-US" dirty="0"/>
              <a:t>Gather needed information ( previous employment information, when they are available to start etc. ) </a:t>
            </a:r>
          </a:p>
          <a:p>
            <a:pPr marL="173500" indent="-173500" algn="just">
              <a:buClr>
                <a:schemeClr val="dk1"/>
              </a:buClr>
              <a:buSzPct val="100000"/>
              <a:buFont typeface="Arial"/>
              <a:buChar char="•"/>
            </a:pPr>
            <a:r>
              <a:rPr lang="en-US" dirty="0"/>
              <a:t>May reveal candidates ideal working conditions (good cultural fit)</a:t>
            </a:r>
          </a:p>
          <a:p>
            <a:pPr algn="just">
              <a:buSzPct val="25000"/>
            </a:pPr>
            <a:r>
              <a:rPr lang="en-US" dirty="0"/>
              <a:t>Cons:</a:t>
            </a:r>
          </a:p>
          <a:p>
            <a:pPr marL="289166" indent="-289166" algn="just">
              <a:buClr>
                <a:schemeClr val="dk1"/>
              </a:buClr>
              <a:buSzPct val="100000"/>
              <a:buFont typeface="Arial"/>
              <a:buChar char="•"/>
            </a:pPr>
            <a:r>
              <a:rPr lang="en-US" dirty="0"/>
              <a:t>Questions and answers have become cliché</a:t>
            </a:r>
          </a:p>
          <a:p>
            <a:pPr marL="289166" indent="-289166" algn="just">
              <a:buClr>
                <a:schemeClr val="dk1"/>
              </a:buClr>
              <a:buSzPct val="100000"/>
              <a:buFont typeface="Arial"/>
              <a:buChar char="•"/>
            </a:pPr>
            <a:r>
              <a:rPr lang="en-US" dirty="0"/>
              <a:t>Websites and books that provide the “right” answers</a:t>
            </a:r>
          </a:p>
          <a:p>
            <a:pPr marL="289166" indent="-289166" algn="just">
              <a:buClr>
                <a:schemeClr val="dk1"/>
              </a:buClr>
              <a:buSzPct val="100000"/>
              <a:buFont typeface="Arial"/>
              <a:buChar char="•"/>
            </a:pPr>
            <a:r>
              <a:rPr lang="en-US" dirty="0"/>
              <a:t>Hard to distinguish one candidate from another</a:t>
            </a:r>
          </a:p>
          <a:p>
            <a:pPr marL="289166" indent="-289166" algn="just">
              <a:buClr>
                <a:schemeClr val="dk1"/>
              </a:buClr>
              <a:buSzPct val="100000"/>
              <a:buFont typeface="Arial"/>
              <a:buChar char="•"/>
            </a:pPr>
            <a:r>
              <a:rPr lang="en-US" dirty="0"/>
              <a:t>Hiring official most likely to go with “gut feeling”</a:t>
            </a:r>
          </a:p>
          <a:p>
            <a:pPr marL="289166" indent="-289166" algn="just">
              <a:buClr>
                <a:schemeClr val="dk1"/>
              </a:buClr>
              <a:buSzPct val="100000"/>
            </a:pPr>
            <a:endParaRPr dirty="0"/>
          </a:p>
          <a:p>
            <a:pPr algn="just">
              <a:buSzPct val="25000"/>
            </a:pPr>
            <a:r>
              <a:rPr lang="en-US" b="1" u="sng" dirty="0"/>
              <a:t>Situational Interviewing</a:t>
            </a:r>
          </a:p>
          <a:p>
            <a:pPr algn="just">
              <a:buSzPct val="25000"/>
            </a:pPr>
            <a:r>
              <a:rPr lang="en-US" dirty="0"/>
              <a:t>Example: What would you do if you saw something unethical or illegal in the workplace</a:t>
            </a:r>
            <a:r>
              <a:rPr lang="en-US" dirty="0" smtClean="0"/>
              <a:t>? Or What would you do if you were unable to meet a deadline</a:t>
            </a:r>
            <a:r>
              <a:rPr lang="en-US" baseline="0" dirty="0" smtClean="0"/>
              <a:t>?</a:t>
            </a:r>
            <a:endParaRPr lang="en-US" dirty="0"/>
          </a:p>
          <a:p>
            <a:pPr algn="just">
              <a:buSzPct val="25000"/>
            </a:pPr>
            <a:r>
              <a:rPr lang="en-US" dirty="0"/>
              <a:t>Pros:</a:t>
            </a:r>
          </a:p>
          <a:p>
            <a:pPr marL="462664" indent="-231332" algn="just">
              <a:buChar char="●"/>
            </a:pPr>
            <a:r>
              <a:rPr lang="en-US" dirty="0"/>
              <a:t>Can assist in having the candidate open up about what motivates them (passions)</a:t>
            </a:r>
          </a:p>
          <a:p>
            <a:pPr algn="just">
              <a:buSzPct val="25000"/>
            </a:pPr>
            <a:r>
              <a:rPr lang="en-US" dirty="0"/>
              <a:t>Cons:</a:t>
            </a:r>
          </a:p>
          <a:p>
            <a:pPr marL="289166" indent="-289166" algn="just">
              <a:buClr>
                <a:schemeClr val="dk1"/>
              </a:buClr>
              <a:buSzPct val="100000"/>
              <a:buFont typeface="Arial"/>
              <a:buChar char="•"/>
            </a:pPr>
            <a:r>
              <a:rPr lang="en-US" dirty="0"/>
              <a:t>Assuming candidate will actually do what they say they will do</a:t>
            </a:r>
          </a:p>
          <a:p>
            <a:pPr marL="289166" indent="-289166" algn="just">
              <a:buClr>
                <a:schemeClr val="dk1"/>
              </a:buClr>
              <a:buSzPct val="100000"/>
            </a:pPr>
            <a:endParaRPr dirty="0"/>
          </a:p>
          <a:p>
            <a:pPr algn="just">
              <a:buSzPct val="25000"/>
            </a:pPr>
            <a:r>
              <a:rPr lang="en-US" b="1" u="sng" dirty="0"/>
              <a:t>Brainteaser Interviewing</a:t>
            </a:r>
          </a:p>
          <a:p>
            <a:pPr algn="just">
              <a:buSzPct val="25000"/>
            </a:pPr>
            <a:r>
              <a:rPr lang="en-US" dirty="0"/>
              <a:t>Example: If you were an animal what would you chose to be?</a:t>
            </a:r>
          </a:p>
          <a:p>
            <a:pPr algn="just">
              <a:buSzPct val="25000"/>
            </a:pPr>
            <a:r>
              <a:rPr lang="en-US" dirty="0"/>
              <a:t>Pros:</a:t>
            </a:r>
          </a:p>
          <a:p>
            <a:pPr marL="173500" indent="-173500" algn="just">
              <a:buClr>
                <a:schemeClr val="dk1"/>
              </a:buClr>
              <a:buSzPct val="100000"/>
              <a:buFont typeface="Arial"/>
              <a:buChar char="•"/>
            </a:pPr>
            <a:r>
              <a:rPr lang="en-US" dirty="0"/>
              <a:t>How well candidate performs under stress</a:t>
            </a:r>
          </a:p>
          <a:p>
            <a:pPr marL="173500" indent="-173500" algn="just">
              <a:buClr>
                <a:schemeClr val="dk1"/>
              </a:buClr>
              <a:buSzPct val="100000"/>
              <a:buFont typeface="Arial"/>
              <a:buChar char="•"/>
            </a:pPr>
            <a:r>
              <a:rPr lang="en-US" dirty="0"/>
              <a:t>How a candidate analyzes a problem</a:t>
            </a:r>
          </a:p>
          <a:p>
            <a:pPr marL="173500" indent="-173500" algn="just">
              <a:buClr>
                <a:schemeClr val="dk1"/>
              </a:buClr>
              <a:buSzPct val="100000"/>
              <a:buFont typeface="Arial"/>
              <a:buChar char="•"/>
            </a:pPr>
            <a:r>
              <a:rPr lang="en-US" dirty="0"/>
              <a:t>How creative a person is </a:t>
            </a:r>
          </a:p>
          <a:p>
            <a:pPr algn="just">
              <a:buSzPct val="25000"/>
            </a:pPr>
            <a:r>
              <a:rPr lang="en-US" dirty="0"/>
              <a:t>Cons:</a:t>
            </a:r>
          </a:p>
          <a:p>
            <a:pPr marL="289166" indent="-289166" algn="just">
              <a:buClr>
                <a:schemeClr val="dk1"/>
              </a:buClr>
              <a:buSzPct val="100000"/>
              <a:buFont typeface="Arial"/>
              <a:buChar char="•"/>
            </a:pPr>
            <a:r>
              <a:rPr lang="en-US" dirty="0"/>
              <a:t>Most of the time the information provided is not relevant to the work needed to be performed</a:t>
            </a:r>
          </a:p>
          <a:p>
            <a:pPr marL="289166" indent="-289166" algn="just">
              <a:buClr>
                <a:schemeClr val="dk1"/>
              </a:buClr>
              <a:buSzPct val="100000"/>
              <a:buFont typeface="Arial"/>
              <a:buChar char="•"/>
            </a:pPr>
            <a:r>
              <a:rPr lang="en-US" dirty="0"/>
              <a:t>Interviewers </a:t>
            </a:r>
            <a:r>
              <a:rPr lang="en-US" dirty="0" smtClean="0"/>
              <a:t>are likely </a:t>
            </a:r>
            <a:r>
              <a:rPr lang="en-US" dirty="0"/>
              <a:t>to </a:t>
            </a:r>
            <a:r>
              <a:rPr lang="en-US" dirty="0" smtClean="0"/>
              <a:t>judge</a:t>
            </a:r>
            <a:r>
              <a:rPr lang="en-US" baseline="0" dirty="0" smtClean="0"/>
              <a:t> a</a:t>
            </a:r>
            <a:r>
              <a:rPr lang="en-US" dirty="0" smtClean="0"/>
              <a:t> </a:t>
            </a:r>
            <a:r>
              <a:rPr lang="en-US" dirty="0"/>
              <a:t>person based on how they perceived they answered the questions</a:t>
            </a:r>
          </a:p>
          <a:p>
            <a:pPr marL="289166" indent="-289166" algn="just">
              <a:buClr>
                <a:schemeClr val="dk1"/>
              </a:buClr>
              <a:buSzPct val="100000"/>
            </a:pPr>
            <a:endParaRPr dirty="0"/>
          </a:p>
          <a:p>
            <a:pPr algn="just">
              <a:buSzPct val="25000"/>
            </a:pPr>
            <a:r>
              <a:rPr lang="en-US" b="1" u="sng" dirty="0"/>
              <a:t>Behavior Based Interviewing (BBI)</a:t>
            </a:r>
          </a:p>
          <a:p>
            <a:pPr algn="just">
              <a:buSzPct val="25000"/>
            </a:pPr>
            <a:r>
              <a:rPr lang="en-US" dirty="0"/>
              <a:t>Example: Tell me about a time when you took initiative </a:t>
            </a:r>
            <a:r>
              <a:rPr lang="en-US" dirty="0" smtClean="0"/>
              <a:t>in improving </a:t>
            </a:r>
            <a:r>
              <a:rPr lang="en-US" dirty="0"/>
              <a:t>a process without being asked to do so?</a:t>
            </a:r>
          </a:p>
          <a:p>
            <a:pPr algn="just">
              <a:buSzPct val="25000"/>
            </a:pPr>
            <a:r>
              <a:rPr lang="en-US" dirty="0"/>
              <a:t>Pros:</a:t>
            </a:r>
          </a:p>
          <a:p>
            <a:pPr marL="173500" indent="-173500" algn="just">
              <a:buClr>
                <a:schemeClr val="dk1"/>
              </a:buClr>
              <a:buSzPct val="100000"/>
              <a:buFont typeface="Arial"/>
              <a:buChar char="•"/>
            </a:pPr>
            <a:r>
              <a:rPr lang="en-US" dirty="0"/>
              <a:t>Answers are focused on actual past behavior that the candidate is highly likely to repeat</a:t>
            </a:r>
          </a:p>
          <a:p>
            <a:pPr marL="173500" indent="-173500" algn="just">
              <a:buClr>
                <a:schemeClr val="dk1"/>
              </a:buClr>
              <a:buSzPct val="100000"/>
              <a:buFont typeface="Arial"/>
              <a:buChar char="•"/>
            </a:pPr>
            <a:r>
              <a:rPr lang="en-US" dirty="0"/>
              <a:t>Difficult to fake answers</a:t>
            </a:r>
          </a:p>
          <a:p>
            <a:pPr algn="just">
              <a:buSzPct val="25000"/>
            </a:pPr>
            <a:r>
              <a:rPr lang="en-US" dirty="0"/>
              <a:t>Cons:</a:t>
            </a:r>
          </a:p>
          <a:p>
            <a:pPr marL="289166" indent="-289166" algn="just">
              <a:buClr>
                <a:schemeClr val="dk1"/>
              </a:buClr>
              <a:buSzPct val="100000"/>
              <a:buFont typeface="Arial"/>
              <a:buChar char="•"/>
            </a:pPr>
            <a:r>
              <a:rPr lang="en-US" dirty="0"/>
              <a:t>Just concentrates on skills and not other factors such as attitude and passion</a:t>
            </a:r>
          </a:p>
          <a:p>
            <a:pPr marL="289166" indent="-289166" algn="just">
              <a:buClr>
                <a:schemeClr val="dk1"/>
              </a:buClr>
              <a:buSzPct val="100000"/>
            </a:pPr>
            <a:endParaRPr dirty="0"/>
          </a:p>
          <a:p>
            <a:pPr algn="just">
              <a:buClr>
                <a:schemeClr val="dk1"/>
              </a:buClr>
              <a:buSzPct val="25000"/>
            </a:pPr>
            <a:r>
              <a:rPr lang="en-US" b="1" u="sng" dirty="0"/>
              <a:t>Motivation Based Interviewing (MBI)</a:t>
            </a:r>
          </a:p>
          <a:p>
            <a:pPr algn="just">
              <a:buClr>
                <a:schemeClr val="dk1"/>
              </a:buClr>
              <a:buSzPct val="25000"/>
            </a:pPr>
            <a:r>
              <a:rPr lang="en-US" dirty="0"/>
              <a:t>Example: Give me an example of a time where you needed to get people who have very different work styles to work cooperatively on a project ? Based on response follow up with: Walk me through how you felt internally about people that gave you push back?</a:t>
            </a:r>
          </a:p>
          <a:p>
            <a:pPr algn="just">
              <a:buClr>
                <a:schemeClr val="dk1"/>
              </a:buClr>
              <a:buSzPct val="25000"/>
            </a:pPr>
            <a:r>
              <a:rPr lang="en-US" dirty="0"/>
              <a:t>Pros:</a:t>
            </a:r>
          </a:p>
          <a:p>
            <a:pPr marL="173500" indent="-173500" algn="just">
              <a:buClr>
                <a:schemeClr val="dk1"/>
              </a:buClr>
              <a:buSzPct val="100000"/>
              <a:buFont typeface="Arial"/>
              <a:buChar char="•"/>
            </a:pPr>
            <a:r>
              <a:rPr lang="en-US" dirty="0"/>
              <a:t>Same as BBI BUT adds insight into the candidates attitudes and </a:t>
            </a:r>
            <a:r>
              <a:rPr lang="en-US" dirty="0" smtClean="0"/>
              <a:t>passions by always</a:t>
            </a:r>
            <a:r>
              <a:rPr lang="en-US" baseline="0" dirty="0" smtClean="0"/>
              <a:t> placing an “obstacle/challenge” in the question. This allows us to identify someone that is a high performer. </a:t>
            </a:r>
            <a:endParaRPr lang="en-US" dirty="0"/>
          </a:p>
          <a:p>
            <a:pPr algn="just">
              <a:buClr>
                <a:schemeClr val="dk1"/>
              </a:buClr>
              <a:buSzPct val="25000"/>
            </a:pPr>
            <a:endParaRPr dirty="0"/>
          </a:p>
          <a:p>
            <a:pPr algn="just">
              <a:buSzPct val="25000"/>
            </a:pPr>
            <a:endParaRPr dirty="0"/>
          </a:p>
          <a:p>
            <a:pPr algn="just">
              <a:buSzPct val="25000"/>
            </a:pPr>
            <a:r>
              <a:rPr lang="en-US" dirty="0"/>
              <a:t>Best Method: A combination of all the above!</a:t>
            </a:r>
          </a:p>
          <a:p>
            <a:pPr>
              <a:buSzPct val="25000"/>
            </a:pPr>
            <a:endParaRPr dirty="0">
              <a:latin typeface="Arial"/>
              <a:ea typeface="Arial"/>
              <a:cs typeface="Arial"/>
              <a:sym typeface="Arial"/>
            </a:endParaRPr>
          </a:p>
        </p:txBody>
      </p:sp>
    </p:spTree>
    <p:extLst>
      <p:ext uri="{BB962C8B-B14F-4D97-AF65-F5344CB8AC3E}">
        <p14:creationId xmlns:p14="http://schemas.microsoft.com/office/powerpoint/2010/main" val="3257984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sldNum" idx="12"/>
          </p:nvPr>
        </p:nvSpPr>
        <p:spPr>
          <a:xfrm>
            <a:off x="3939465" y="8777193"/>
            <a:ext cx="3013762" cy="463645"/>
          </a:xfrm>
          <a:prstGeom prst="rect">
            <a:avLst/>
          </a:prstGeom>
          <a:noFill/>
          <a:ln>
            <a:noFill/>
          </a:ln>
        </p:spPr>
        <p:txBody>
          <a:bodyPr lIns="92517" tIns="46247" rIns="92517" bIns="46247" anchor="b" anchorCtr="0">
            <a:noAutofit/>
          </a:bodyPr>
          <a:lstStyle/>
          <a:p>
            <a:pPr algn="r">
              <a:buSzPct val="25000"/>
            </a:pPr>
            <a:fld id="{00000000-1234-1234-1234-123412341234}" type="slidenum">
              <a:rPr lang="en-US" sz="1200">
                <a:solidFill>
                  <a:schemeClr val="dk1"/>
                </a:solidFill>
              </a:rPr>
              <a:pPr algn="r">
                <a:buSzPct val="25000"/>
              </a:pPr>
              <a:t>9</a:t>
            </a:fld>
            <a:endParaRPr lang="en-US" sz="1200" dirty="0">
              <a:solidFill>
                <a:schemeClr val="dk1"/>
              </a:solidFill>
            </a:endParaRPr>
          </a:p>
        </p:txBody>
      </p:sp>
      <p:sp>
        <p:nvSpPr>
          <p:cNvPr id="168" name="Shape 168"/>
          <p:cNvSpPr>
            <a:spLocks noGrp="1" noRot="1" noChangeAspect="1"/>
          </p:cNvSpPr>
          <p:nvPr>
            <p:ph type="sldImg" idx="2"/>
          </p:nvPr>
        </p:nvSpPr>
        <p:spPr>
          <a:xfrm>
            <a:off x="762000" y="396875"/>
            <a:ext cx="5529263" cy="41481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9" name="Shape 169"/>
          <p:cNvSpPr txBox="1">
            <a:spLocks noGrp="1"/>
          </p:cNvSpPr>
          <p:nvPr>
            <p:ph type="body" idx="1"/>
          </p:nvPr>
        </p:nvSpPr>
        <p:spPr>
          <a:xfrm>
            <a:off x="695486" y="4447153"/>
            <a:ext cx="5563869" cy="3638580"/>
          </a:xfrm>
          <a:prstGeom prst="rect">
            <a:avLst/>
          </a:prstGeom>
          <a:noFill/>
          <a:ln>
            <a:noFill/>
          </a:ln>
        </p:spPr>
        <p:txBody>
          <a:bodyPr lIns="92517" tIns="46247" rIns="92517" bIns="46247" anchor="t" anchorCtr="0">
            <a:noAutofit/>
          </a:bodyPr>
          <a:lstStyle/>
          <a:p>
            <a:pPr>
              <a:buSzPct val="25000"/>
            </a:pPr>
            <a:r>
              <a:rPr lang="en-US" b="1" u="sng" dirty="0">
                <a:latin typeface="Arial"/>
                <a:ea typeface="Arial"/>
                <a:cs typeface="Arial"/>
                <a:sym typeface="Arial"/>
              </a:rPr>
              <a:t>Iceberg Model</a:t>
            </a:r>
          </a:p>
          <a:p>
            <a:pPr>
              <a:buSzPct val="25000"/>
            </a:pPr>
            <a:endParaRPr b="1" dirty="0">
              <a:latin typeface="Arial"/>
              <a:ea typeface="Arial"/>
              <a:cs typeface="Arial"/>
              <a:sym typeface="Arial"/>
            </a:endParaRPr>
          </a:p>
          <a:p>
            <a:pPr>
              <a:buSzPct val="25000"/>
            </a:pPr>
            <a:r>
              <a:rPr lang="en-US" dirty="0">
                <a:latin typeface="Arial"/>
                <a:ea typeface="Arial"/>
                <a:cs typeface="Arial"/>
                <a:sym typeface="Arial"/>
              </a:rPr>
              <a:t>It is easy to see and determine a candidate's knowledge and skills even just by reading a candidates CV or asking traditional interview questions but a candidates true attitudes and passions are usually hidden. </a:t>
            </a:r>
          </a:p>
          <a:p>
            <a:pPr>
              <a:buSzPct val="25000"/>
            </a:pPr>
            <a:endParaRPr dirty="0">
              <a:latin typeface="Arial"/>
              <a:ea typeface="Arial"/>
              <a:cs typeface="Arial"/>
              <a:sym typeface="Arial"/>
            </a:endParaRPr>
          </a:p>
          <a:p>
            <a:pPr>
              <a:buSzPct val="25000"/>
            </a:pPr>
            <a:r>
              <a:rPr lang="en-US" dirty="0">
                <a:latin typeface="Arial"/>
                <a:ea typeface="Arial"/>
                <a:cs typeface="Arial"/>
                <a:sym typeface="Arial"/>
              </a:rPr>
              <a:t>A candidate can put on a mask and show you an outward attitude that is positive but their true self may be different. </a:t>
            </a:r>
          </a:p>
          <a:p>
            <a:pPr>
              <a:buSzPct val="25000"/>
            </a:pPr>
            <a:endParaRPr dirty="0">
              <a:latin typeface="Arial"/>
              <a:ea typeface="Arial"/>
              <a:cs typeface="Arial"/>
              <a:sym typeface="Arial"/>
            </a:endParaRPr>
          </a:p>
          <a:p>
            <a:pPr>
              <a:buSzPct val="25000"/>
            </a:pPr>
            <a:r>
              <a:rPr lang="en-US" dirty="0">
                <a:latin typeface="Arial"/>
                <a:ea typeface="Arial"/>
                <a:cs typeface="Arial"/>
                <a:sym typeface="Arial"/>
              </a:rPr>
              <a:t>If you conduct an interview using MBI this method will assist you with getting to the true attitudes and passions of a candidate.</a:t>
            </a:r>
          </a:p>
        </p:txBody>
      </p:sp>
    </p:spTree>
    <p:extLst>
      <p:ext uri="{BB962C8B-B14F-4D97-AF65-F5344CB8AC3E}">
        <p14:creationId xmlns:p14="http://schemas.microsoft.com/office/powerpoint/2010/main" val="2024979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9" name="Shape 19"/>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20" name="Shape 20"/>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96330" y="57943"/>
            <a:ext cx="4351338" cy="78867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76" name="Shape 76"/>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77" name="Shape 77"/>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dirty="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623593" y="2285206"/>
            <a:ext cx="5811838" cy="1971675"/>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623093" y="370681"/>
            <a:ext cx="5811838" cy="5800725"/>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82" name="Shape 82"/>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83" name="Shape 8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dirty="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6286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body" idx="2"/>
          </p:nvPr>
        </p:nvSpPr>
        <p:spPr>
          <a:xfrm>
            <a:off x="46291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26" name="Shape 26"/>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27" name="Shape 27"/>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dirty="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8"/>
        <p:cNvGrpSpPr/>
        <p:nvPr/>
      </p:nvGrpSpPr>
      <p:grpSpPr>
        <a:xfrm>
          <a:off x="0" y="0"/>
          <a:ext cx="0" cy="0"/>
          <a:chOff x="0" y="0"/>
          <a:chExt cx="0" cy="0"/>
        </a:xfrm>
      </p:grpSpPr>
      <p:sp>
        <p:nvSpPr>
          <p:cNvPr id="29" name="Shape 29"/>
          <p:cNvSpPr txBox="1">
            <a:spLocks noGrp="1"/>
          </p:cNvSpPr>
          <p:nvPr>
            <p:ph type="ctrTitle"/>
          </p:nvPr>
        </p:nvSpPr>
        <p:spPr>
          <a:xfrm>
            <a:off x="685800" y="1122362"/>
            <a:ext cx="77724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 name="Shape 30"/>
          <p:cNvSpPr txBox="1">
            <a:spLocks noGrp="1"/>
          </p:cNvSpPr>
          <p:nvPr>
            <p:ph type="subTitle" idx="1"/>
          </p:nvPr>
        </p:nvSpPr>
        <p:spPr>
          <a:xfrm>
            <a:off x="1143000" y="3602037"/>
            <a:ext cx="6858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32" name="Shape 32"/>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33" name="Shape 3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dirty="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23887" y="1709739"/>
            <a:ext cx="7886700"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6" name="Shape 36"/>
          <p:cNvSpPr txBox="1">
            <a:spLocks noGrp="1"/>
          </p:cNvSpPr>
          <p:nvPr>
            <p:ph type="body" idx="1"/>
          </p:nvPr>
        </p:nvSpPr>
        <p:spPr>
          <a:xfrm>
            <a:off x="623887" y="4589464"/>
            <a:ext cx="7886700"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38" name="Shape 38"/>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39" name="Shape 39"/>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dirty="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629841"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629841" y="1681163"/>
            <a:ext cx="386834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629841" y="2505075"/>
            <a:ext cx="386834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29150" y="1681163"/>
            <a:ext cx="388739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29150" y="2505075"/>
            <a:ext cx="388739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47" name="Shape 47"/>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48" name="Shape 48"/>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dirty="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52" name="Shape 52"/>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53" name="Shape 5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dirty="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56" name="Shape 56"/>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57" name="Shape 57"/>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dirty="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29841" y="457200"/>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887391" y="987425"/>
            <a:ext cx="4629150"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63" name="Shape 63"/>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64" name="Shape 64"/>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dirty="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29841" y="457200"/>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3887391" y="987425"/>
            <a:ext cx="4629150"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Shape 68"/>
          <p:cNvSpPr txBox="1">
            <a:spLocks noGrp="1"/>
          </p:cNvSpPr>
          <p:nvPr>
            <p:ph type="body" idx="1"/>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70" name="Shape 70"/>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71" name="Shape 71"/>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dirty="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3" name="Shape 13"/>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4" name="Shape 14"/>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eUskvwtNG4c" TargetMode="Externa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https://www.youtube.com/embed/C-Dp372Jsj4" TargetMode="Externa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mailto:comhr@fiu.edu" TargetMode="External"/><Relationship Id="rId3" Type="http://schemas.openxmlformats.org/officeDocument/2006/relationships/hyperlink" Target="https://www.eeoc.gov/laws/practices/" TargetMode="External"/><Relationship Id="rId7" Type="http://schemas.openxmlformats.org/officeDocument/2006/relationships/hyperlink" Target="http://training.fiu.edu/lynda.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fiu.skillport.com/skillportfe/login.action" TargetMode="External"/><Relationship Id="rId5" Type="http://schemas.openxmlformats.org/officeDocument/2006/relationships/hyperlink" Target="https://hbr.org/topic/human-resource-management" TargetMode="External"/><Relationship Id="rId4" Type="http://schemas.openxmlformats.org/officeDocument/2006/relationships/hyperlink" Target="https://www.shrm.org/pages/default.aspx"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YwSgIUHHYTU"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hyperlink" Target="https://www.google.com/url?sa=i&amp;rct=j&amp;q=&amp;esrc=s&amp;source=images&amp;cd=&amp;cad=rja&amp;uact=8&amp;ved=0ahUKEwjts66qpebTAhUG7CYKHXACB9EQjRwIBw&amp;url=http://plum.io/blog/startling-effects-bad-hire/&amp;psig=AFQjCNHDQmxo1T7wBA9HfYQ32TWpmcnXjQ&amp;ust=1494538861978292"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p:nvPr/>
        </p:nvSpPr>
        <p:spPr>
          <a:xfrm>
            <a:off x="1463617" y="1997839"/>
            <a:ext cx="6216766" cy="286232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1" i="0" u="none" strike="noStrike" cap="none" dirty="0">
                <a:solidFill>
                  <a:srgbClr val="305486"/>
                </a:solidFill>
                <a:latin typeface="Calibri"/>
                <a:ea typeface="Calibri"/>
                <a:cs typeface="Calibri"/>
                <a:sym typeface="Calibri"/>
              </a:rPr>
              <a:t>Herbert Wertheim College of Medicine</a:t>
            </a:r>
          </a:p>
          <a:p>
            <a:pPr marL="0" marR="0" lvl="0" indent="0" algn="ctr" rtl="0">
              <a:spcBef>
                <a:spcPts val="0"/>
              </a:spcBef>
              <a:buNone/>
            </a:pPr>
            <a:endParaRPr sz="2800" b="1" i="0" u="none" strike="noStrike" cap="none" dirty="0">
              <a:solidFill>
                <a:srgbClr val="968928"/>
              </a:solidFill>
              <a:latin typeface="Calibri"/>
              <a:ea typeface="Calibri"/>
              <a:cs typeface="Calibri"/>
              <a:sym typeface="Calibri"/>
            </a:endParaRPr>
          </a:p>
          <a:p>
            <a:pPr marL="0" marR="0" lvl="0" indent="0" algn="ctr" rtl="0">
              <a:spcBef>
                <a:spcPts val="0"/>
              </a:spcBef>
              <a:buSzPct val="25000"/>
              <a:buNone/>
            </a:pPr>
            <a:r>
              <a:rPr lang="en-US" sz="2800" b="1" i="0" u="none" strike="noStrike" cap="none" dirty="0" smtClean="0">
                <a:solidFill>
                  <a:srgbClr val="968928"/>
                </a:solidFill>
                <a:latin typeface="Calibri"/>
                <a:ea typeface="Calibri"/>
                <a:cs typeface="Calibri"/>
                <a:sym typeface="Calibri"/>
              </a:rPr>
              <a:t>Advanced </a:t>
            </a:r>
            <a:r>
              <a:rPr lang="en-US" sz="2800" b="1" i="0" u="none" strike="noStrike" cap="none" dirty="0">
                <a:solidFill>
                  <a:srgbClr val="968928"/>
                </a:solidFill>
                <a:latin typeface="Calibri"/>
                <a:ea typeface="Calibri"/>
                <a:cs typeface="Calibri"/>
                <a:sym typeface="Calibri"/>
              </a:rPr>
              <a:t>Interviewing </a:t>
            </a:r>
            <a:r>
              <a:rPr lang="en-US" sz="2800" b="1" i="0" u="none" strike="noStrike" cap="none" dirty="0" smtClean="0">
                <a:solidFill>
                  <a:srgbClr val="968928"/>
                </a:solidFill>
                <a:latin typeface="Calibri"/>
                <a:ea typeface="Calibri"/>
                <a:cs typeface="Calibri"/>
                <a:sym typeface="Calibri"/>
              </a:rPr>
              <a:t>Training      </a:t>
            </a:r>
          </a:p>
          <a:p>
            <a:pPr marL="0" marR="0" lvl="0" indent="0" algn="ctr" rtl="0">
              <a:spcBef>
                <a:spcPts val="0"/>
              </a:spcBef>
              <a:buNone/>
            </a:pPr>
            <a:endParaRPr sz="2800" b="1" i="0" u="none" strike="noStrike" cap="none" dirty="0">
              <a:solidFill>
                <a:srgbClr val="9B8928"/>
              </a:solidFill>
              <a:latin typeface="Calibri"/>
              <a:ea typeface="Calibri"/>
              <a:cs typeface="Calibri"/>
              <a:sym typeface="Calibri"/>
            </a:endParaRPr>
          </a:p>
          <a:p>
            <a:pPr marL="0" marR="0" lvl="0" indent="0" algn="ctr" rtl="0">
              <a:spcBef>
                <a:spcPts val="0"/>
              </a:spcBef>
              <a:buSzPct val="25000"/>
              <a:buNone/>
            </a:pPr>
            <a:r>
              <a:rPr lang="en-US" sz="2000" b="1" i="0" u="none" strike="noStrike" cap="none" dirty="0" smtClean="0">
                <a:solidFill>
                  <a:srgbClr val="305486"/>
                </a:solidFill>
                <a:latin typeface="Calibri"/>
                <a:ea typeface="Calibri"/>
                <a:cs typeface="Calibri"/>
                <a:sym typeface="Calibri"/>
              </a:rPr>
              <a:t>Human </a:t>
            </a:r>
            <a:r>
              <a:rPr lang="en-US" sz="2000" b="1" i="0" u="none" strike="noStrike" cap="none" dirty="0">
                <a:solidFill>
                  <a:srgbClr val="305486"/>
                </a:solidFill>
                <a:latin typeface="Calibri"/>
                <a:ea typeface="Calibri"/>
                <a:cs typeface="Calibri"/>
                <a:sym typeface="Calibri"/>
              </a:rPr>
              <a:t>Resources </a:t>
            </a:r>
          </a:p>
          <a:p>
            <a:pPr marL="0" marR="0" lvl="0" indent="0" algn="ctr" rtl="0">
              <a:spcBef>
                <a:spcPts val="0"/>
              </a:spcBef>
              <a:buSzPct val="25000"/>
              <a:buNone/>
            </a:pPr>
            <a:r>
              <a:rPr lang="en-US" sz="2000" b="1" i="0" u="none" strike="noStrike" cap="none" dirty="0">
                <a:solidFill>
                  <a:srgbClr val="305486"/>
                </a:solidFill>
                <a:latin typeface="Calibri"/>
                <a:ea typeface="Calibri"/>
                <a:cs typeface="Calibri"/>
                <a:sym typeface="Calibri"/>
              </a:rPr>
              <a:t>2017</a:t>
            </a:r>
          </a:p>
        </p:txBody>
      </p:sp>
      <p:sp>
        <p:nvSpPr>
          <p:cNvPr id="90" name="Shape 90"/>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a:t>
            </a:fld>
            <a:endParaRPr lang="en-US" sz="1200" b="0" i="0" u="none" strike="noStrike" cap="none" dirty="0">
              <a:solidFill>
                <a:srgbClr val="888888"/>
              </a:solidFill>
              <a:latin typeface="Calibri"/>
              <a:ea typeface="Calibri"/>
              <a:cs typeface="Calibri"/>
              <a:sym typeface="Calibri"/>
            </a:endParaRPr>
          </a:p>
        </p:txBody>
      </p:sp>
      <p:sp>
        <p:nvSpPr>
          <p:cNvPr id="91" name="Shape 91"/>
          <p:cNvSpPr/>
          <p:nvPr/>
        </p:nvSpPr>
        <p:spPr>
          <a:xfrm>
            <a:off x="0" y="0"/>
            <a:ext cx="9144000" cy="1295400"/>
          </a:xfrm>
          <a:prstGeom prst="rect">
            <a:avLst/>
          </a:prstGeom>
          <a:gradFill>
            <a:gsLst>
              <a:gs pos="0">
                <a:srgbClr val="16273E"/>
              </a:gs>
              <a:gs pos="50000">
                <a:srgbClr val="305486"/>
              </a:gs>
              <a:gs pos="100000">
                <a:srgbClr val="16273E"/>
              </a:gs>
            </a:gsLst>
            <a:lin ang="5400000" scaled="0"/>
          </a:gradFill>
          <a:ln>
            <a:noFill/>
          </a:ln>
        </p:spPr>
        <p:txBody>
          <a:bodyPr lIns="91425" tIns="45700" rIns="91425" bIns="45700" anchor="ctr" anchorCtr="0">
            <a:noAutofit/>
          </a:bodyPr>
          <a:lstStyle/>
          <a:p>
            <a:pPr marL="0" marR="0" lvl="0" indent="0" algn="l" rtl="0">
              <a:spcBef>
                <a:spcPts val="0"/>
              </a:spcBef>
              <a:buNone/>
            </a:pPr>
            <a:endParaRPr sz="1800" dirty="0">
              <a:solidFill>
                <a:schemeClr val="dk1"/>
              </a:solidFill>
              <a:latin typeface="Calibri"/>
              <a:ea typeface="Calibri"/>
              <a:cs typeface="Calibri"/>
              <a:sym typeface="Calibri"/>
            </a:endParaRPr>
          </a:p>
        </p:txBody>
      </p:sp>
      <p:cxnSp>
        <p:nvCxnSpPr>
          <p:cNvPr id="92" name="Shape 92"/>
          <p:cNvCxnSpPr/>
          <p:nvPr/>
        </p:nvCxnSpPr>
        <p:spPr>
          <a:xfrm>
            <a:off x="0" y="1321329"/>
            <a:ext cx="9144000" cy="0"/>
          </a:xfrm>
          <a:prstGeom prst="straightConnector1">
            <a:avLst/>
          </a:prstGeom>
          <a:noFill/>
          <a:ln w="57150" cap="flat" cmpd="sng">
            <a:solidFill>
              <a:srgbClr val="9B8928"/>
            </a:solidFill>
            <a:prstDash val="solid"/>
            <a:round/>
            <a:headEnd type="none" w="med" len="med"/>
            <a:tailEnd type="none" w="med" len="med"/>
          </a:ln>
        </p:spPr>
      </p:cxnSp>
      <p:cxnSp>
        <p:nvCxnSpPr>
          <p:cNvPr id="93" name="Shape 93"/>
          <p:cNvCxnSpPr/>
          <p:nvPr/>
        </p:nvCxnSpPr>
        <p:spPr>
          <a:xfrm>
            <a:off x="0" y="1377420"/>
            <a:ext cx="9144000" cy="0"/>
          </a:xfrm>
          <a:prstGeom prst="straightConnector1">
            <a:avLst/>
          </a:prstGeom>
          <a:noFill/>
          <a:ln w="12700" cap="flat" cmpd="sng">
            <a:solidFill>
              <a:srgbClr val="9B8928"/>
            </a:solidFill>
            <a:prstDash val="solid"/>
            <a:round/>
            <a:headEnd type="none" w="med" len="med"/>
            <a:tailEnd type="none" w="med" len="med"/>
          </a:ln>
        </p:spPr>
      </p:cxnSp>
      <p:sp>
        <p:nvSpPr>
          <p:cNvPr id="94" name="Shape 94"/>
          <p:cNvSpPr/>
          <p:nvPr/>
        </p:nvSpPr>
        <p:spPr>
          <a:xfrm>
            <a:off x="0" y="5867400"/>
            <a:ext cx="9144000" cy="990599"/>
          </a:xfrm>
          <a:prstGeom prst="rect">
            <a:avLst/>
          </a:prstGeom>
          <a:gradFill>
            <a:gsLst>
              <a:gs pos="0">
                <a:srgbClr val="213B5E">
                  <a:alpha val="91764"/>
                </a:srgbClr>
              </a:gs>
              <a:gs pos="50000">
                <a:srgbClr val="305486">
                  <a:alpha val="95686"/>
                </a:srgbClr>
              </a:gs>
              <a:gs pos="100000">
                <a:srgbClr val="213B5E">
                  <a:alpha val="91764"/>
                </a:srgbClr>
              </a:gs>
            </a:gsLst>
            <a:lin ang="5400000" scaled="0"/>
          </a:gradFill>
          <a:ln>
            <a:noFill/>
          </a:ln>
        </p:spPr>
        <p:txBody>
          <a:bodyPr lIns="91425" tIns="45700" rIns="91425" bIns="45700" anchor="ctr" anchorCtr="0">
            <a:noAutofit/>
          </a:bodyPr>
          <a:lstStyle/>
          <a:p>
            <a:pPr marL="0" marR="0" lvl="0" indent="0" algn="l" rtl="0">
              <a:spcBef>
                <a:spcPts val="0"/>
              </a:spcBef>
              <a:buNone/>
            </a:pPr>
            <a:endParaRPr sz="1800" dirty="0">
              <a:solidFill>
                <a:schemeClr val="dk1"/>
              </a:solidFill>
              <a:latin typeface="Calibri"/>
              <a:ea typeface="Calibri"/>
              <a:cs typeface="Calibri"/>
              <a:sym typeface="Calibri"/>
            </a:endParaRPr>
          </a:p>
        </p:txBody>
      </p:sp>
      <p:cxnSp>
        <p:nvCxnSpPr>
          <p:cNvPr id="95" name="Shape 95"/>
          <p:cNvCxnSpPr/>
          <p:nvPr/>
        </p:nvCxnSpPr>
        <p:spPr>
          <a:xfrm>
            <a:off x="0" y="5830887"/>
            <a:ext cx="9144000" cy="0"/>
          </a:xfrm>
          <a:prstGeom prst="straightConnector1">
            <a:avLst/>
          </a:prstGeom>
          <a:noFill/>
          <a:ln w="57150" cap="flat" cmpd="sng">
            <a:solidFill>
              <a:srgbClr val="9B8928"/>
            </a:solidFill>
            <a:prstDash val="solid"/>
            <a:round/>
            <a:headEnd type="none" w="med" len="med"/>
            <a:tailEnd type="none" w="med" len="med"/>
          </a:ln>
        </p:spPr>
      </p:cxnSp>
      <p:cxnSp>
        <p:nvCxnSpPr>
          <p:cNvPr id="96" name="Shape 96"/>
          <p:cNvCxnSpPr/>
          <p:nvPr/>
        </p:nvCxnSpPr>
        <p:spPr>
          <a:xfrm>
            <a:off x="0" y="5783262"/>
            <a:ext cx="9144000" cy="0"/>
          </a:xfrm>
          <a:prstGeom prst="straightConnector1">
            <a:avLst/>
          </a:prstGeom>
          <a:noFill/>
          <a:ln w="12700" cap="flat" cmpd="sng">
            <a:solidFill>
              <a:srgbClr val="9B8928"/>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0" y="0"/>
            <a:ext cx="9144000" cy="1143000"/>
          </a:xfrm>
          <a:prstGeom prst="rect">
            <a:avLst/>
          </a:prstGeom>
          <a:gradFill>
            <a:gsLst>
              <a:gs pos="0">
                <a:srgbClr val="16273E"/>
              </a:gs>
              <a:gs pos="50000">
                <a:srgbClr val="305486"/>
              </a:gs>
              <a:gs pos="100000">
                <a:srgbClr val="16273E"/>
              </a:gs>
            </a:gsLst>
            <a:lin ang="5400000" scaled="0"/>
          </a:grad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Calibri"/>
              <a:buNone/>
            </a:pPr>
            <a:r>
              <a:rPr lang="en-US" sz="2400" b="1" i="0" u="none" strike="noStrike" cap="none" dirty="0">
                <a:solidFill>
                  <a:schemeClr val="lt1"/>
                </a:solidFill>
                <a:latin typeface="Calibri"/>
                <a:ea typeface="Calibri"/>
                <a:cs typeface="Calibri"/>
                <a:sym typeface="Calibri"/>
              </a:rPr>
              <a:t>Mindset Matters</a:t>
            </a:r>
          </a:p>
        </p:txBody>
      </p:sp>
      <p:cxnSp>
        <p:nvCxnSpPr>
          <p:cNvPr id="194" name="Shape 194"/>
          <p:cNvCxnSpPr/>
          <p:nvPr/>
        </p:nvCxnSpPr>
        <p:spPr>
          <a:xfrm>
            <a:off x="0" y="1143000"/>
            <a:ext cx="9144000" cy="0"/>
          </a:xfrm>
          <a:prstGeom prst="straightConnector1">
            <a:avLst/>
          </a:prstGeom>
          <a:noFill/>
          <a:ln w="57150" cap="flat" cmpd="sng">
            <a:solidFill>
              <a:srgbClr val="9B8928"/>
            </a:solidFill>
            <a:prstDash val="solid"/>
            <a:round/>
            <a:headEnd type="none" w="med" len="med"/>
            <a:tailEnd type="none" w="med" len="med"/>
          </a:ln>
        </p:spPr>
      </p:cxnSp>
      <p:cxnSp>
        <p:nvCxnSpPr>
          <p:cNvPr id="195" name="Shape 195"/>
          <p:cNvCxnSpPr/>
          <p:nvPr/>
        </p:nvCxnSpPr>
        <p:spPr>
          <a:xfrm>
            <a:off x="0" y="1190625"/>
            <a:ext cx="9144000" cy="0"/>
          </a:xfrm>
          <a:prstGeom prst="straightConnector1">
            <a:avLst/>
          </a:prstGeom>
          <a:noFill/>
          <a:ln w="12700" cap="flat" cmpd="sng">
            <a:solidFill>
              <a:srgbClr val="9B8928"/>
            </a:solidFill>
            <a:prstDash val="solid"/>
            <a:round/>
            <a:headEnd type="none" w="med" len="med"/>
            <a:tailEnd type="none" w="med" len="med"/>
          </a:ln>
        </p:spPr>
      </p:cxnSp>
      <p:sp>
        <p:nvSpPr>
          <p:cNvPr id="196" name="Shape 196"/>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10</a:t>
            </a:fld>
            <a:endParaRPr lang="en-US" sz="1200" dirty="0">
              <a:solidFill>
                <a:srgbClr val="888888"/>
              </a:solidFill>
              <a:latin typeface="Calibri"/>
              <a:ea typeface="Calibri"/>
              <a:cs typeface="Calibri"/>
              <a:sym typeface="Calibri"/>
            </a:endParaRPr>
          </a:p>
        </p:txBody>
      </p:sp>
      <p:sp>
        <p:nvSpPr>
          <p:cNvPr id="197" name="Shape 197"/>
          <p:cNvSpPr txBox="1"/>
          <p:nvPr/>
        </p:nvSpPr>
        <p:spPr>
          <a:xfrm>
            <a:off x="1539669" y="782962"/>
            <a:ext cx="6064659" cy="2769988"/>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a:p>
            <a:pPr marL="285750" marR="0" lvl="0" indent="-285750" algn="ctr" rtl="0">
              <a:spcBef>
                <a:spcPts val="0"/>
              </a:spcBef>
              <a:spcAft>
                <a:spcPts val="0"/>
              </a:spcAft>
              <a:buClr>
                <a:schemeClr val="dk1"/>
              </a:buClr>
              <a:buFont typeface="Arial"/>
              <a:buNone/>
            </a:pPr>
            <a:endParaRPr sz="1800" dirty="0">
              <a:solidFill>
                <a:schemeClr val="dk1"/>
              </a:solidFill>
              <a:latin typeface="Calibri"/>
              <a:ea typeface="Calibri"/>
              <a:cs typeface="Calibri"/>
              <a:sym typeface="Calibri"/>
            </a:endParaRPr>
          </a:p>
          <a:p>
            <a:pPr marL="0" marR="0" lvl="0" indent="0" algn="ctr" rtl="0">
              <a:spcBef>
                <a:spcPts val="0"/>
              </a:spcBef>
              <a:spcAft>
                <a:spcPts val="0"/>
              </a:spcAft>
              <a:buSzPct val="25000"/>
              <a:buNone/>
            </a:pPr>
            <a:r>
              <a:rPr lang="en-US" sz="2400" b="1" dirty="0">
                <a:solidFill>
                  <a:schemeClr val="accent5"/>
                </a:solidFill>
                <a:latin typeface="Calibri"/>
                <a:ea typeface="Calibri"/>
                <a:cs typeface="Calibri"/>
                <a:sym typeface="Calibri"/>
              </a:rPr>
              <a:t>A study done by Leadership IQ found that out of 20,000 new hires, 46% of them failed within 18 months. Out of the failing only 11% failed for lack of skill but 89% failed for attitudinal reasons! </a:t>
            </a:r>
          </a:p>
          <a:p>
            <a:pPr marL="285750" marR="0" lvl="0" indent="-285750" algn="ctr" rtl="0">
              <a:spcBef>
                <a:spcPts val="0"/>
              </a:spcBef>
              <a:buClr>
                <a:schemeClr val="dk1"/>
              </a:buClr>
              <a:buFont typeface="Arial"/>
              <a:buNone/>
            </a:pPr>
            <a:endParaRPr sz="1800" dirty="0">
              <a:solidFill>
                <a:schemeClr val="dk1"/>
              </a:solidFill>
              <a:latin typeface="Calibri"/>
              <a:ea typeface="Calibri"/>
              <a:cs typeface="Calibri"/>
              <a:sym typeface="Calibri"/>
            </a:endParaRPr>
          </a:p>
        </p:txBody>
      </p:sp>
      <p:pic>
        <p:nvPicPr>
          <p:cNvPr id="198" name="Shape 198"/>
          <p:cNvPicPr preferRelativeResize="0">
            <a:picLocks noGrp="1"/>
          </p:cNvPicPr>
          <p:nvPr>
            <p:ph type="body" idx="1"/>
          </p:nvPr>
        </p:nvPicPr>
        <p:blipFill rotWithShape="1">
          <a:blip r:embed="rId3">
            <a:alphaModFix/>
          </a:blip>
          <a:srcRect/>
          <a:stretch/>
        </p:blipFill>
        <p:spPr>
          <a:xfrm>
            <a:off x="1742655" y="3304692"/>
            <a:ext cx="5769922" cy="3553308"/>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0" y="0"/>
            <a:ext cx="9144000" cy="1143000"/>
          </a:xfrm>
          <a:prstGeom prst="rect">
            <a:avLst/>
          </a:prstGeom>
          <a:gradFill>
            <a:gsLst>
              <a:gs pos="0">
                <a:srgbClr val="16273E"/>
              </a:gs>
              <a:gs pos="50000">
                <a:srgbClr val="305486"/>
              </a:gs>
              <a:gs pos="100000">
                <a:srgbClr val="16273E"/>
              </a:gs>
            </a:gsLst>
            <a:lin ang="5400000" scaled="0"/>
          </a:grad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Calibri"/>
              <a:buNone/>
            </a:pPr>
            <a:r>
              <a:rPr lang="en-US" sz="2400" b="1" i="0" u="none" strike="noStrike" cap="none" dirty="0">
                <a:solidFill>
                  <a:schemeClr val="lt1"/>
                </a:solidFill>
                <a:latin typeface="Calibri"/>
                <a:ea typeface="Calibri"/>
                <a:cs typeface="Calibri"/>
                <a:sym typeface="Calibri"/>
              </a:rPr>
              <a:t>Mindset Matters</a:t>
            </a:r>
          </a:p>
        </p:txBody>
      </p:sp>
      <p:cxnSp>
        <p:nvCxnSpPr>
          <p:cNvPr id="194" name="Shape 194"/>
          <p:cNvCxnSpPr/>
          <p:nvPr/>
        </p:nvCxnSpPr>
        <p:spPr>
          <a:xfrm>
            <a:off x="0" y="1143000"/>
            <a:ext cx="9144000" cy="0"/>
          </a:xfrm>
          <a:prstGeom prst="straightConnector1">
            <a:avLst/>
          </a:prstGeom>
          <a:noFill/>
          <a:ln w="57150" cap="flat" cmpd="sng">
            <a:solidFill>
              <a:srgbClr val="9B8928"/>
            </a:solidFill>
            <a:prstDash val="solid"/>
            <a:round/>
            <a:headEnd type="none" w="med" len="med"/>
            <a:tailEnd type="none" w="med" len="med"/>
          </a:ln>
        </p:spPr>
      </p:cxnSp>
      <p:cxnSp>
        <p:nvCxnSpPr>
          <p:cNvPr id="195" name="Shape 195"/>
          <p:cNvCxnSpPr/>
          <p:nvPr/>
        </p:nvCxnSpPr>
        <p:spPr>
          <a:xfrm>
            <a:off x="0" y="1190625"/>
            <a:ext cx="9144000" cy="0"/>
          </a:xfrm>
          <a:prstGeom prst="straightConnector1">
            <a:avLst/>
          </a:prstGeom>
          <a:noFill/>
          <a:ln w="12700" cap="flat" cmpd="sng">
            <a:solidFill>
              <a:srgbClr val="9B8928"/>
            </a:solidFill>
            <a:prstDash val="solid"/>
            <a:round/>
            <a:headEnd type="none" w="med" len="med"/>
            <a:tailEnd type="none" w="med" len="med"/>
          </a:ln>
        </p:spPr>
      </p:cxnSp>
      <p:sp>
        <p:nvSpPr>
          <p:cNvPr id="196" name="Shape 196"/>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11</a:t>
            </a:fld>
            <a:endParaRPr lang="en-US" sz="1200" dirty="0">
              <a:solidFill>
                <a:srgbClr val="888888"/>
              </a:solidFill>
              <a:latin typeface="Calibri"/>
              <a:ea typeface="Calibri"/>
              <a:cs typeface="Calibri"/>
              <a:sym typeface="Calibri"/>
            </a:endParaRPr>
          </a:p>
        </p:txBody>
      </p:sp>
      <p:pic>
        <p:nvPicPr>
          <p:cNvPr id="3" name="eUskvwtNG4c"/>
          <p:cNvPicPr>
            <a:picLocks noRot="1" noChangeAspect="1"/>
          </p:cNvPicPr>
          <p:nvPr>
            <a:videoFile r:link="rId1"/>
          </p:nvPr>
        </p:nvPicPr>
        <p:blipFill>
          <a:blip r:embed="rId4"/>
          <a:stretch>
            <a:fillRect/>
          </a:stretch>
        </p:blipFill>
        <p:spPr>
          <a:xfrm>
            <a:off x="719138" y="1407519"/>
            <a:ext cx="7705725" cy="4948832"/>
          </a:xfrm>
          <a:prstGeom prst="rect">
            <a:avLst/>
          </a:prstGeom>
        </p:spPr>
      </p:pic>
    </p:spTree>
    <p:extLst>
      <p:ext uri="{BB962C8B-B14F-4D97-AF65-F5344CB8AC3E}">
        <p14:creationId xmlns:p14="http://schemas.microsoft.com/office/powerpoint/2010/main" val="4076412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0" y="0"/>
            <a:ext cx="9144000" cy="1143000"/>
          </a:xfrm>
          <a:prstGeom prst="rect">
            <a:avLst/>
          </a:prstGeom>
          <a:gradFill>
            <a:gsLst>
              <a:gs pos="0">
                <a:srgbClr val="16273E"/>
              </a:gs>
              <a:gs pos="50000">
                <a:srgbClr val="305486"/>
              </a:gs>
              <a:gs pos="100000">
                <a:srgbClr val="16273E"/>
              </a:gs>
            </a:gsLst>
            <a:lin ang="5400000" scaled="0"/>
          </a:grad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Calibri"/>
              <a:buNone/>
            </a:pPr>
            <a:r>
              <a:rPr lang="en-US" sz="2400" b="1" i="0" u="none" strike="noStrike" cap="none" dirty="0">
                <a:solidFill>
                  <a:schemeClr val="lt1"/>
                </a:solidFill>
                <a:latin typeface="Calibri"/>
                <a:ea typeface="Calibri"/>
                <a:cs typeface="Calibri"/>
                <a:sym typeface="Calibri"/>
              </a:rPr>
              <a:t>Determining Competencies</a:t>
            </a:r>
          </a:p>
        </p:txBody>
      </p:sp>
      <p:cxnSp>
        <p:nvCxnSpPr>
          <p:cNvPr id="205" name="Shape 205"/>
          <p:cNvCxnSpPr/>
          <p:nvPr/>
        </p:nvCxnSpPr>
        <p:spPr>
          <a:xfrm>
            <a:off x="0" y="1143000"/>
            <a:ext cx="9144000" cy="0"/>
          </a:xfrm>
          <a:prstGeom prst="straightConnector1">
            <a:avLst/>
          </a:prstGeom>
          <a:noFill/>
          <a:ln w="57150" cap="flat" cmpd="sng">
            <a:solidFill>
              <a:srgbClr val="9B8928"/>
            </a:solidFill>
            <a:prstDash val="solid"/>
            <a:round/>
            <a:headEnd type="none" w="med" len="med"/>
            <a:tailEnd type="none" w="med" len="med"/>
          </a:ln>
        </p:spPr>
      </p:cxnSp>
      <p:cxnSp>
        <p:nvCxnSpPr>
          <p:cNvPr id="206" name="Shape 206"/>
          <p:cNvCxnSpPr/>
          <p:nvPr/>
        </p:nvCxnSpPr>
        <p:spPr>
          <a:xfrm>
            <a:off x="0" y="1190625"/>
            <a:ext cx="9144000" cy="0"/>
          </a:xfrm>
          <a:prstGeom prst="straightConnector1">
            <a:avLst/>
          </a:prstGeom>
          <a:noFill/>
          <a:ln w="12700" cap="flat" cmpd="sng">
            <a:solidFill>
              <a:srgbClr val="9B8928"/>
            </a:solidFill>
            <a:prstDash val="solid"/>
            <a:round/>
            <a:headEnd type="none" w="med" len="med"/>
            <a:tailEnd type="none" w="med" len="med"/>
          </a:ln>
        </p:spPr>
      </p:cxnSp>
      <p:sp>
        <p:nvSpPr>
          <p:cNvPr id="207" name="Shape 207"/>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12</a:t>
            </a:fld>
            <a:endParaRPr lang="en-US" sz="1200" dirty="0">
              <a:solidFill>
                <a:srgbClr val="888888"/>
              </a:solidFill>
              <a:latin typeface="Calibri"/>
              <a:ea typeface="Calibri"/>
              <a:cs typeface="Calibri"/>
              <a:sym typeface="Calibri"/>
            </a:endParaRPr>
          </a:p>
        </p:txBody>
      </p:sp>
      <p:sp>
        <p:nvSpPr>
          <p:cNvPr id="208" name="Shape 208"/>
          <p:cNvSpPr txBox="1"/>
          <p:nvPr/>
        </p:nvSpPr>
        <p:spPr>
          <a:xfrm>
            <a:off x="301028" y="1364357"/>
            <a:ext cx="8596391" cy="549364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dirty="0">
                <a:solidFill>
                  <a:srgbClr val="000000"/>
                </a:solidFill>
                <a:latin typeface="Calibri"/>
                <a:ea typeface="Calibri"/>
                <a:cs typeface="Calibri"/>
                <a:sym typeface="Calibri"/>
              </a:rPr>
              <a:t>To determine the skills, attitudes and passions you are </a:t>
            </a:r>
            <a:r>
              <a:rPr lang="en-US" sz="2000" dirty="0" smtClean="0">
                <a:solidFill>
                  <a:srgbClr val="000000"/>
                </a:solidFill>
                <a:latin typeface="Calibri"/>
                <a:ea typeface="Calibri"/>
                <a:cs typeface="Calibri"/>
                <a:sym typeface="Calibri"/>
              </a:rPr>
              <a:t>searching for the position, </a:t>
            </a:r>
            <a:r>
              <a:rPr lang="en-US" sz="2000" dirty="0">
                <a:solidFill>
                  <a:srgbClr val="000000"/>
                </a:solidFill>
                <a:latin typeface="Calibri"/>
                <a:ea typeface="Calibri"/>
                <a:cs typeface="Calibri"/>
                <a:sym typeface="Calibri"/>
              </a:rPr>
              <a:t>you need to identify:</a:t>
            </a:r>
          </a:p>
          <a:p>
            <a:pPr marL="0" marR="0" lvl="0" indent="0" algn="l" rtl="0">
              <a:spcBef>
                <a:spcPts val="0"/>
              </a:spcBef>
              <a:spcAft>
                <a:spcPts val="0"/>
              </a:spcAft>
              <a:buNone/>
            </a:pPr>
            <a:endParaRPr sz="2000" dirty="0">
              <a:solidFill>
                <a:srgbClr val="000000"/>
              </a:solidFill>
              <a:latin typeface="Calibri"/>
              <a:ea typeface="Calibri"/>
              <a:cs typeface="Calibri"/>
              <a:sym typeface="Calibri"/>
            </a:endParaRPr>
          </a:p>
          <a:p>
            <a:pPr marL="457200" marR="0" lvl="0" indent="-457200" algn="l" rtl="0">
              <a:lnSpc>
                <a:spcPct val="90000"/>
              </a:lnSpc>
              <a:spcBef>
                <a:spcPts val="0"/>
              </a:spcBef>
              <a:spcAft>
                <a:spcPts val="0"/>
              </a:spcAft>
              <a:buClr>
                <a:srgbClr val="000000"/>
              </a:buClr>
              <a:buSzPct val="100000"/>
              <a:buFont typeface="Noto Sans Symbols"/>
              <a:buChar char="➢"/>
            </a:pPr>
            <a:r>
              <a:rPr lang="en-US" sz="1800" dirty="0">
                <a:solidFill>
                  <a:srgbClr val="000000"/>
                </a:solidFill>
                <a:latin typeface="Calibri"/>
                <a:ea typeface="Calibri"/>
                <a:cs typeface="Calibri"/>
                <a:sym typeface="Calibri"/>
              </a:rPr>
              <a:t>Skills you </a:t>
            </a:r>
            <a:r>
              <a:rPr lang="en-US" sz="1800" b="1" u="sng" dirty="0">
                <a:solidFill>
                  <a:srgbClr val="000000"/>
                </a:solidFill>
                <a:latin typeface="Calibri"/>
                <a:ea typeface="Calibri"/>
                <a:cs typeface="Calibri"/>
                <a:sym typeface="Calibri"/>
              </a:rPr>
              <a:t>need</a:t>
            </a:r>
            <a:r>
              <a:rPr lang="en-US" sz="1800" dirty="0">
                <a:solidFill>
                  <a:srgbClr val="000000"/>
                </a:solidFill>
                <a:latin typeface="Calibri"/>
                <a:ea typeface="Calibri"/>
                <a:cs typeface="Calibri"/>
                <a:sym typeface="Calibri"/>
              </a:rPr>
              <a:t> vs. </a:t>
            </a:r>
            <a:r>
              <a:rPr lang="en-US" sz="1800" b="1" u="sng" dirty="0" smtClean="0">
                <a:solidFill>
                  <a:srgbClr val="000000"/>
                </a:solidFill>
                <a:latin typeface="Calibri"/>
                <a:ea typeface="Calibri"/>
                <a:cs typeface="Calibri"/>
                <a:sym typeface="Calibri"/>
              </a:rPr>
              <a:t>want </a:t>
            </a:r>
          </a:p>
          <a:p>
            <a:pPr marR="0" lvl="0" algn="l" rtl="0">
              <a:lnSpc>
                <a:spcPct val="90000"/>
              </a:lnSpc>
              <a:spcBef>
                <a:spcPts val="0"/>
              </a:spcBef>
              <a:spcAft>
                <a:spcPts val="0"/>
              </a:spcAft>
              <a:buClr>
                <a:srgbClr val="000000"/>
              </a:buClr>
              <a:buSzPct val="100000"/>
            </a:pPr>
            <a:r>
              <a:rPr lang="en-US" sz="1800" dirty="0">
                <a:latin typeface="Calibri"/>
                <a:ea typeface="Calibri"/>
                <a:cs typeface="Calibri"/>
                <a:sym typeface="Calibri"/>
              </a:rPr>
              <a:t>	</a:t>
            </a:r>
            <a:endParaRPr lang="en-US" sz="1800" dirty="0" smtClean="0">
              <a:latin typeface="Calibri"/>
              <a:ea typeface="Calibri"/>
              <a:cs typeface="Calibri"/>
              <a:sym typeface="Calibri"/>
            </a:endParaRPr>
          </a:p>
          <a:p>
            <a:pPr marL="457200" indent="-457200">
              <a:lnSpc>
                <a:spcPct val="90000"/>
              </a:lnSpc>
              <a:buClr>
                <a:srgbClr val="000000"/>
              </a:buClr>
              <a:buSzPct val="100000"/>
              <a:buFont typeface="Noto Sans Symbols"/>
              <a:buChar char="➢"/>
            </a:pPr>
            <a:r>
              <a:rPr lang="en-US" sz="1800" dirty="0">
                <a:latin typeface="Calibri"/>
                <a:ea typeface="Calibri"/>
                <a:cs typeface="Calibri"/>
                <a:sym typeface="Calibri"/>
              </a:rPr>
              <a:t>Your institutions culture and values </a:t>
            </a:r>
            <a:endParaRPr lang="en-US" sz="1800" dirty="0" smtClean="0">
              <a:latin typeface="Calibri"/>
              <a:ea typeface="Calibri"/>
              <a:cs typeface="Calibri"/>
              <a:sym typeface="Calibri"/>
            </a:endParaRPr>
          </a:p>
          <a:p>
            <a:pPr>
              <a:lnSpc>
                <a:spcPct val="90000"/>
              </a:lnSpc>
              <a:buClr>
                <a:srgbClr val="000000"/>
              </a:buClr>
              <a:buSzPct val="100000"/>
            </a:pPr>
            <a:endParaRPr lang="en-US" sz="1800" dirty="0">
              <a:latin typeface="Calibri"/>
              <a:ea typeface="Calibri"/>
              <a:cs typeface="Calibri"/>
              <a:sym typeface="Calibri"/>
            </a:endParaRPr>
          </a:p>
          <a:p>
            <a:pPr marL="457200" indent="-457200">
              <a:lnSpc>
                <a:spcPct val="90000"/>
              </a:lnSpc>
              <a:buClr>
                <a:srgbClr val="000000"/>
              </a:buClr>
              <a:buSzPct val="100000"/>
              <a:buFont typeface="Noto Sans Symbols"/>
              <a:buChar char="➢"/>
            </a:pPr>
            <a:r>
              <a:rPr lang="en-US" sz="1800" dirty="0">
                <a:latin typeface="Calibri"/>
                <a:ea typeface="Calibri"/>
                <a:cs typeface="Calibri"/>
                <a:sym typeface="Calibri"/>
              </a:rPr>
              <a:t>The attitudes and passions of employee’s </a:t>
            </a:r>
            <a:r>
              <a:rPr lang="en-US" sz="1800" dirty="0">
                <a:solidFill>
                  <a:srgbClr val="000000"/>
                </a:solidFill>
                <a:latin typeface="Calibri"/>
                <a:ea typeface="Calibri"/>
                <a:cs typeface="Calibri"/>
                <a:sym typeface="Calibri"/>
              </a:rPr>
              <a:t>who tend to succeed in your </a:t>
            </a:r>
            <a:r>
              <a:rPr lang="en-US" sz="1800" dirty="0" smtClean="0">
                <a:solidFill>
                  <a:srgbClr val="000000"/>
                </a:solidFill>
                <a:latin typeface="Calibri"/>
                <a:ea typeface="Calibri"/>
                <a:cs typeface="Calibri"/>
                <a:sym typeface="Calibri"/>
              </a:rPr>
              <a:t>team</a:t>
            </a:r>
          </a:p>
          <a:p>
            <a:pPr marL="457200" marR="0" lvl="0" indent="-457200" algn="l" rtl="0">
              <a:lnSpc>
                <a:spcPct val="200000"/>
              </a:lnSpc>
              <a:spcBef>
                <a:spcPts val="0"/>
              </a:spcBef>
              <a:spcAft>
                <a:spcPts val="0"/>
              </a:spcAft>
              <a:buClr>
                <a:srgbClr val="000000"/>
              </a:buClr>
              <a:buSzPct val="100000"/>
              <a:buFont typeface="Noto Sans Symbols"/>
              <a:buChar char="➢"/>
            </a:pPr>
            <a:endParaRPr sz="1000" dirty="0">
              <a:solidFill>
                <a:srgbClr val="000000"/>
              </a:solidFill>
              <a:latin typeface="Calibri"/>
              <a:ea typeface="Calibri"/>
              <a:cs typeface="Calibri"/>
              <a:sym typeface="Calibri"/>
            </a:endParaRPr>
          </a:p>
          <a:p>
            <a:pPr marL="0" marR="0" lvl="0" indent="0" algn="ctr" rtl="0">
              <a:lnSpc>
                <a:spcPct val="200000"/>
              </a:lnSpc>
              <a:spcBef>
                <a:spcPts val="0"/>
              </a:spcBef>
              <a:spcAft>
                <a:spcPts val="0"/>
              </a:spcAft>
              <a:buSzPct val="25000"/>
              <a:buNone/>
            </a:pPr>
            <a:endParaRPr lang="en-US" sz="2000" dirty="0" smtClean="0">
              <a:latin typeface="Calibri"/>
              <a:ea typeface="Calibri"/>
              <a:cs typeface="Calibri"/>
              <a:sym typeface="Calibri"/>
            </a:endParaRPr>
          </a:p>
          <a:p>
            <a:pPr marL="0" marR="0" lvl="0" indent="0" algn="ctr" rtl="0">
              <a:lnSpc>
                <a:spcPct val="200000"/>
              </a:lnSpc>
              <a:spcBef>
                <a:spcPts val="0"/>
              </a:spcBef>
              <a:spcAft>
                <a:spcPts val="0"/>
              </a:spcAft>
              <a:buSzPct val="25000"/>
              <a:buNone/>
            </a:pPr>
            <a:r>
              <a:rPr lang="en-US" sz="2000" dirty="0" smtClean="0">
                <a:latin typeface="Calibri"/>
                <a:ea typeface="Calibri"/>
                <a:cs typeface="Calibri"/>
                <a:sym typeface="Calibri"/>
              </a:rPr>
              <a:t>Next:</a:t>
            </a:r>
            <a:r>
              <a:rPr lang="en-US" sz="2000" dirty="0">
                <a:latin typeface="Calibri"/>
                <a:ea typeface="Calibri"/>
                <a:cs typeface="Calibri"/>
                <a:sym typeface="Calibri"/>
              </a:rPr>
              <a:t> S</a:t>
            </a:r>
            <a:r>
              <a:rPr lang="en-US" sz="2000" dirty="0" smtClean="0">
                <a:solidFill>
                  <a:srgbClr val="000000"/>
                </a:solidFill>
                <a:latin typeface="Calibri"/>
                <a:ea typeface="Calibri"/>
                <a:cs typeface="Calibri"/>
                <a:sym typeface="Calibri"/>
              </a:rPr>
              <a:t>elect </a:t>
            </a:r>
            <a:r>
              <a:rPr lang="en-US" sz="2000" dirty="0">
                <a:solidFill>
                  <a:srgbClr val="000000"/>
                </a:solidFill>
                <a:latin typeface="Calibri"/>
                <a:ea typeface="Calibri"/>
                <a:cs typeface="Calibri"/>
                <a:sym typeface="Calibri"/>
              </a:rPr>
              <a:t>your </a:t>
            </a:r>
            <a:r>
              <a:rPr lang="en-US" sz="2000" b="1" dirty="0" smtClean="0">
                <a:solidFill>
                  <a:srgbClr val="000000"/>
                </a:solidFill>
                <a:latin typeface="Calibri"/>
                <a:ea typeface="Calibri"/>
                <a:cs typeface="Calibri"/>
                <a:sym typeface="Calibri"/>
              </a:rPr>
              <a:t>Interview </a:t>
            </a:r>
            <a:r>
              <a:rPr lang="en-US" sz="2000" b="1" dirty="0">
                <a:latin typeface="Calibri"/>
                <a:ea typeface="Calibri"/>
                <a:cs typeface="Calibri"/>
                <a:sym typeface="Calibri"/>
              </a:rPr>
              <a:t>Q</a:t>
            </a:r>
            <a:r>
              <a:rPr lang="en-US" sz="2000" b="1" dirty="0" smtClean="0">
                <a:solidFill>
                  <a:srgbClr val="000000"/>
                </a:solidFill>
                <a:latin typeface="Calibri"/>
                <a:ea typeface="Calibri"/>
                <a:cs typeface="Calibri"/>
                <a:sym typeface="Calibri"/>
              </a:rPr>
              <a:t>uestions</a:t>
            </a:r>
            <a:endParaRPr lang="en-US" sz="2000" b="1" dirty="0">
              <a:solidFill>
                <a:srgbClr val="000000"/>
              </a:solidFill>
              <a:latin typeface="Calibri"/>
              <a:ea typeface="Calibri"/>
              <a:cs typeface="Calibri"/>
              <a:sym typeface="Calibri"/>
            </a:endParaRPr>
          </a:p>
          <a:p>
            <a:pPr marL="0" marR="0" lvl="0" indent="0" algn="l" rtl="0">
              <a:lnSpc>
                <a:spcPct val="200000"/>
              </a:lnSpc>
              <a:spcBef>
                <a:spcPts val="0"/>
              </a:spcBef>
              <a:spcAft>
                <a:spcPts val="0"/>
              </a:spcAft>
              <a:buNone/>
            </a:pPr>
            <a:endParaRPr sz="2000" dirty="0">
              <a:solidFill>
                <a:srgbClr val="1E4E79"/>
              </a:solidFill>
              <a:latin typeface="Calibri"/>
              <a:ea typeface="Calibri"/>
              <a:cs typeface="Calibri"/>
              <a:sym typeface="Calibri"/>
            </a:endParaRPr>
          </a:p>
          <a:p>
            <a:pPr marL="0" marR="0" lvl="0" indent="0" algn="ctr" rtl="0">
              <a:spcBef>
                <a:spcPts val="0"/>
              </a:spcBef>
              <a:buNone/>
            </a:pPr>
            <a:endParaRPr sz="3200" dirty="0">
              <a:solidFill>
                <a:srgbClr val="1E4E79"/>
              </a:solidFill>
              <a:latin typeface="Calibri"/>
              <a:ea typeface="Calibri"/>
              <a:cs typeface="Calibri"/>
              <a:sym typeface="Calibri"/>
            </a:endParaRP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3708635" y="5147032"/>
            <a:ext cx="1781175" cy="1616075"/>
          </a:xfrm>
          <a:prstGeom prst="rect">
            <a:avLst/>
          </a:prstGeom>
          <a:noFill/>
          <a:ln>
            <a:noFill/>
          </a:ln>
        </p:spPr>
      </p:pic>
      <p:sp>
        <p:nvSpPr>
          <p:cNvPr id="2" name="Down Arrow 1"/>
          <p:cNvSpPr/>
          <p:nvPr/>
        </p:nvSpPr>
        <p:spPr>
          <a:xfrm>
            <a:off x="4239260" y="3746500"/>
            <a:ext cx="650875" cy="920750"/>
          </a:xfrm>
          <a:prstGeom prst="downArrow">
            <a:avLst/>
          </a:prstGeom>
          <a:solidFill>
            <a:srgbClr val="C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0" y="0"/>
            <a:ext cx="9144000" cy="1143000"/>
          </a:xfrm>
          <a:prstGeom prst="rect">
            <a:avLst/>
          </a:prstGeom>
          <a:gradFill>
            <a:gsLst>
              <a:gs pos="0">
                <a:srgbClr val="16273E"/>
              </a:gs>
              <a:gs pos="50000">
                <a:srgbClr val="305486"/>
              </a:gs>
              <a:gs pos="100000">
                <a:srgbClr val="16273E"/>
              </a:gs>
            </a:gsLst>
            <a:lin ang="5400000" scaled="0"/>
          </a:grad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Calibri"/>
              <a:buNone/>
            </a:pPr>
            <a:r>
              <a:rPr lang="en-US" sz="2400" b="1" i="0" u="none" strike="noStrike" cap="none" dirty="0" smtClean="0">
                <a:solidFill>
                  <a:schemeClr val="lt1"/>
                </a:solidFill>
                <a:latin typeface="Calibri"/>
                <a:ea typeface="Calibri"/>
                <a:cs typeface="Calibri"/>
                <a:sym typeface="Calibri"/>
              </a:rPr>
              <a:t>Behavioral Based Questions</a:t>
            </a:r>
            <a:endParaRPr lang="en-US" sz="2400" b="1" i="0" u="none" strike="noStrike" cap="none" dirty="0">
              <a:solidFill>
                <a:schemeClr val="lt1"/>
              </a:solidFill>
              <a:latin typeface="Calibri"/>
              <a:ea typeface="Calibri"/>
              <a:cs typeface="Calibri"/>
              <a:sym typeface="Calibri"/>
            </a:endParaRPr>
          </a:p>
        </p:txBody>
      </p:sp>
      <p:cxnSp>
        <p:nvCxnSpPr>
          <p:cNvPr id="238" name="Shape 238"/>
          <p:cNvCxnSpPr/>
          <p:nvPr/>
        </p:nvCxnSpPr>
        <p:spPr>
          <a:xfrm>
            <a:off x="0" y="1143000"/>
            <a:ext cx="9144000" cy="0"/>
          </a:xfrm>
          <a:prstGeom prst="straightConnector1">
            <a:avLst/>
          </a:prstGeom>
          <a:noFill/>
          <a:ln w="57150" cap="flat" cmpd="sng">
            <a:solidFill>
              <a:srgbClr val="9B8928"/>
            </a:solidFill>
            <a:prstDash val="solid"/>
            <a:round/>
            <a:headEnd type="none" w="med" len="med"/>
            <a:tailEnd type="none" w="med" len="med"/>
          </a:ln>
        </p:spPr>
      </p:cxnSp>
      <p:cxnSp>
        <p:nvCxnSpPr>
          <p:cNvPr id="239" name="Shape 239"/>
          <p:cNvCxnSpPr/>
          <p:nvPr/>
        </p:nvCxnSpPr>
        <p:spPr>
          <a:xfrm>
            <a:off x="0" y="1190625"/>
            <a:ext cx="9144000" cy="0"/>
          </a:xfrm>
          <a:prstGeom prst="straightConnector1">
            <a:avLst/>
          </a:prstGeom>
          <a:noFill/>
          <a:ln w="12700" cap="flat" cmpd="sng">
            <a:solidFill>
              <a:srgbClr val="9B8928"/>
            </a:solidFill>
            <a:prstDash val="solid"/>
            <a:round/>
            <a:headEnd type="none" w="med" len="med"/>
            <a:tailEnd type="none" w="med" len="med"/>
          </a:ln>
        </p:spPr>
      </p:cxnSp>
      <p:sp>
        <p:nvSpPr>
          <p:cNvPr id="240" name="Shape 240"/>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13</a:t>
            </a:fld>
            <a:endParaRPr lang="en-US" sz="1200" dirty="0">
              <a:solidFill>
                <a:srgbClr val="888888"/>
              </a:solidFill>
              <a:latin typeface="Calibri"/>
              <a:ea typeface="Calibri"/>
              <a:cs typeface="Calibri"/>
              <a:sym typeface="Calibri"/>
            </a:endParaRPr>
          </a:p>
        </p:txBody>
      </p:sp>
      <p:sp>
        <p:nvSpPr>
          <p:cNvPr id="241" name="Shape 241"/>
          <p:cNvSpPr txBox="1"/>
          <p:nvPr/>
        </p:nvSpPr>
        <p:spPr>
          <a:xfrm>
            <a:off x="344487" y="1265954"/>
            <a:ext cx="8334375" cy="543522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700" b="1" dirty="0">
                <a:solidFill>
                  <a:schemeClr val="accent1">
                    <a:lumMod val="50000"/>
                  </a:schemeClr>
                </a:solidFill>
                <a:latin typeface="Calibri"/>
                <a:ea typeface="Calibri"/>
                <a:cs typeface="Calibri"/>
                <a:sym typeface="Calibri"/>
              </a:rPr>
              <a:t>S</a:t>
            </a:r>
            <a:r>
              <a:rPr lang="en-US" sz="1800" dirty="0">
                <a:solidFill>
                  <a:schemeClr val="dk1"/>
                </a:solidFill>
                <a:latin typeface="Calibri"/>
                <a:ea typeface="Calibri"/>
                <a:cs typeface="Calibri"/>
                <a:sym typeface="Calibri"/>
              </a:rPr>
              <a:t>ituation- What was the past situation?</a:t>
            </a:r>
          </a:p>
          <a:p>
            <a:pPr marL="0" marR="0" lvl="0" indent="0" algn="l" rtl="0">
              <a:spcBef>
                <a:spcPts val="0"/>
              </a:spcBef>
              <a:spcAft>
                <a:spcPts val="0"/>
              </a:spcAft>
              <a:buNone/>
            </a:pPr>
            <a:endParaRPr sz="1000"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2700" b="1" dirty="0">
                <a:solidFill>
                  <a:schemeClr val="accent1">
                    <a:lumMod val="50000"/>
                  </a:schemeClr>
                </a:solidFill>
                <a:latin typeface="Calibri"/>
                <a:ea typeface="Calibri"/>
                <a:cs typeface="Calibri"/>
                <a:sym typeface="Calibri"/>
              </a:rPr>
              <a:t>O</a:t>
            </a:r>
            <a:r>
              <a:rPr lang="en-US" sz="1800" dirty="0">
                <a:solidFill>
                  <a:schemeClr val="dk1"/>
                </a:solidFill>
                <a:latin typeface="Calibri"/>
                <a:ea typeface="Calibri"/>
                <a:cs typeface="Calibri"/>
                <a:sym typeface="Calibri"/>
              </a:rPr>
              <a:t>bstacle/Opportunity- What were the challenges, obstacles, and/or opportunities?</a:t>
            </a:r>
          </a:p>
          <a:p>
            <a:pPr marL="0" marR="0" lvl="0" indent="0" algn="l" rtl="0">
              <a:spcBef>
                <a:spcPts val="0"/>
              </a:spcBef>
              <a:spcAft>
                <a:spcPts val="0"/>
              </a:spcAft>
              <a:buNone/>
            </a:pPr>
            <a:endParaRPr sz="1000"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2700" b="1" dirty="0">
                <a:solidFill>
                  <a:schemeClr val="accent1">
                    <a:lumMod val="50000"/>
                  </a:schemeClr>
                </a:solidFill>
                <a:latin typeface="Calibri"/>
                <a:ea typeface="Calibri"/>
                <a:cs typeface="Calibri"/>
                <a:sym typeface="Calibri"/>
              </a:rPr>
              <a:t>A</a:t>
            </a:r>
            <a:r>
              <a:rPr lang="en-US" sz="1800" dirty="0">
                <a:solidFill>
                  <a:schemeClr val="dk1"/>
                </a:solidFill>
                <a:latin typeface="Calibri"/>
                <a:ea typeface="Calibri"/>
                <a:cs typeface="Calibri"/>
                <a:sym typeface="Calibri"/>
              </a:rPr>
              <a:t>ction- What action was taken to face the obstacle/opportunity?</a:t>
            </a:r>
          </a:p>
          <a:p>
            <a:pPr marL="0" marR="0" lvl="0" indent="0" algn="l" rtl="0">
              <a:spcBef>
                <a:spcPts val="0"/>
              </a:spcBef>
              <a:spcAft>
                <a:spcPts val="0"/>
              </a:spcAft>
              <a:buNone/>
            </a:pPr>
            <a:endParaRPr sz="1000"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2700" b="1" dirty="0">
                <a:solidFill>
                  <a:schemeClr val="accent1">
                    <a:lumMod val="50000"/>
                  </a:schemeClr>
                </a:solidFill>
                <a:latin typeface="Calibri"/>
                <a:ea typeface="Calibri"/>
                <a:cs typeface="Calibri"/>
                <a:sym typeface="Calibri"/>
              </a:rPr>
              <a:t>R</a:t>
            </a:r>
            <a:r>
              <a:rPr lang="en-US" sz="1800" dirty="0">
                <a:solidFill>
                  <a:schemeClr val="dk1"/>
                </a:solidFill>
                <a:latin typeface="Calibri"/>
                <a:ea typeface="Calibri"/>
                <a:cs typeface="Calibri"/>
                <a:sym typeface="Calibri"/>
              </a:rPr>
              <a:t>esults- What were the results</a:t>
            </a:r>
            <a:r>
              <a:rPr lang="en-US" sz="1800" dirty="0" smtClean="0">
                <a:solidFill>
                  <a:schemeClr val="dk1"/>
                </a:solidFill>
                <a:latin typeface="Calibri"/>
                <a:ea typeface="Calibri"/>
                <a:cs typeface="Calibri"/>
                <a:sym typeface="Calibri"/>
              </a:rPr>
              <a:t>?</a:t>
            </a:r>
          </a:p>
          <a:p>
            <a:pPr marL="0" marR="0" lvl="0" indent="0" algn="l" rtl="0">
              <a:spcBef>
                <a:spcPts val="0"/>
              </a:spcBef>
              <a:spcAft>
                <a:spcPts val="0"/>
              </a:spcAft>
              <a:buSzPct val="25000"/>
              <a:buNone/>
            </a:pPr>
            <a:endParaRPr lang="en-US" sz="1800"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2000" b="1" u="sng" dirty="0" smtClean="0">
                <a:solidFill>
                  <a:schemeClr val="dk1"/>
                </a:solidFill>
                <a:latin typeface="Calibri"/>
                <a:ea typeface="Calibri"/>
                <a:cs typeface="Calibri"/>
                <a:sym typeface="Calibri"/>
              </a:rPr>
              <a:t>Example – Behavioral Based Questions</a:t>
            </a:r>
          </a:p>
          <a:p>
            <a:pPr marL="0" marR="0" lvl="0" indent="0" algn="l" rtl="0">
              <a:spcBef>
                <a:spcPts val="0"/>
              </a:spcBef>
              <a:spcAft>
                <a:spcPts val="0"/>
              </a:spcAft>
              <a:buSzPct val="25000"/>
              <a:buNone/>
            </a:pPr>
            <a:endParaRPr lang="en-US" sz="1000" dirty="0" smtClean="0">
              <a:solidFill>
                <a:schemeClr val="dk1"/>
              </a:solidFill>
              <a:latin typeface="Calibri"/>
              <a:ea typeface="Calibri"/>
              <a:cs typeface="Calibri"/>
              <a:sym typeface="Calibri"/>
            </a:endParaRPr>
          </a:p>
          <a:p>
            <a:pPr marL="285750" indent="-285750">
              <a:buClr>
                <a:srgbClr val="000000"/>
              </a:buClr>
              <a:buSzPct val="100000"/>
              <a:buFont typeface="Noto Sans Symbols"/>
              <a:buChar char="➢"/>
            </a:pPr>
            <a:r>
              <a:rPr lang="en-US" sz="1800" dirty="0">
                <a:latin typeface="Calibri"/>
                <a:ea typeface="Calibri"/>
                <a:cs typeface="Calibri"/>
                <a:sym typeface="Calibri"/>
              </a:rPr>
              <a:t>Tell me about a time you needed to handle a stressful </a:t>
            </a:r>
            <a:r>
              <a:rPr lang="en-US" sz="1800" dirty="0" smtClean="0">
                <a:latin typeface="Calibri"/>
                <a:ea typeface="Calibri"/>
                <a:cs typeface="Calibri"/>
                <a:sym typeface="Calibri"/>
              </a:rPr>
              <a:t>situation?</a:t>
            </a:r>
            <a:endParaRPr lang="en-US" sz="1800" dirty="0">
              <a:latin typeface="Calibri"/>
              <a:ea typeface="Calibri"/>
              <a:cs typeface="Calibri"/>
            </a:endParaRPr>
          </a:p>
          <a:p>
            <a:pPr>
              <a:buClr>
                <a:srgbClr val="000000"/>
              </a:buClr>
              <a:buSzPct val="100000"/>
            </a:pPr>
            <a:endParaRPr lang="en-US" sz="1000" dirty="0">
              <a:latin typeface="Calibri"/>
              <a:ea typeface="Calibri"/>
              <a:cs typeface="Calibri"/>
            </a:endParaRPr>
          </a:p>
          <a:p>
            <a:pPr marL="285750" indent="-285750">
              <a:buClr>
                <a:srgbClr val="000000"/>
              </a:buClr>
              <a:buSzPct val="100000"/>
              <a:buFont typeface="Noto Sans Symbols"/>
              <a:buChar char="➢"/>
            </a:pPr>
            <a:r>
              <a:rPr lang="en-US" sz="1800" dirty="0" smtClean="0">
                <a:latin typeface="Calibri"/>
                <a:ea typeface="Calibri"/>
                <a:cs typeface="Calibri"/>
                <a:sym typeface="Calibri"/>
              </a:rPr>
              <a:t>Describe a specific time you dealt with someone in another department that was upset about your level of service?</a:t>
            </a:r>
            <a:endParaRPr lang="en-US" sz="1800" dirty="0">
              <a:latin typeface="Calibri"/>
              <a:ea typeface="Calibri"/>
              <a:cs typeface="Calibri"/>
            </a:endParaRPr>
          </a:p>
          <a:p>
            <a:pPr>
              <a:buClr>
                <a:srgbClr val="000000"/>
              </a:buClr>
              <a:buSzPct val="100000"/>
            </a:pPr>
            <a:endParaRPr lang="en-US" sz="1000" dirty="0">
              <a:latin typeface="Calibri"/>
              <a:ea typeface="Calibri"/>
              <a:cs typeface="Calibri"/>
            </a:endParaRPr>
          </a:p>
          <a:p>
            <a:pPr marL="285750" indent="-285750">
              <a:buClr>
                <a:srgbClr val="000000"/>
              </a:buClr>
              <a:buSzPct val="100000"/>
              <a:buFont typeface="Noto Sans Symbols"/>
              <a:buChar char="➢"/>
            </a:pPr>
            <a:r>
              <a:rPr lang="en-US" sz="1800" dirty="0" smtClean="0">
                <a:latin typeface="Calibri"/>
                <a:ea typeface="Calibri"/>
                <a:cs typeface="Calibri"/>
                <a:sym typeface="Calibri"/>
              </a:rPr>
              <a:t>Give me a specific example of when you had to get people with different </a:t>
            </a:r>
            <a:r>
              <a:rPr lang="en-US" sz="1800" dirty="0">
                <a:latin typeface="Calibri"/>
                <a:ea typeface="Calibri"/>
                <a:cs typeface="Calibri"/>
                <a:sym typeface="Calibri"/>
              </a:rPr>
              <a:t>working</a:t>
            </a:r>
            <a:r>
              <a:rPr lang="en-US" sz="1800" dirty="0" smtClean="0">
                <a:latin typeface="Calibri"/>
                <a:ea typeface="Calibri"/>
                <a:cs typeface="Calibri"/>
                <a:sym typeface="Calibri"/>
              </a:rPr>
              <a:t> styles to do a p</a:t>
            </a:r>
            <a:r>
              <a:rPr lang="en-US" sz="1800" dirty="0" smtClean="0">
                <a:latin typeface="Calibri"/>
                <a:ea typeface="Calibri"/>
                <a:cs typeface="Calibri"/>
              </a:rPr>
              <a:t>roject together?</a:t>
            </a:r>
            <a:endParaRPr lang="en-US" sz="1800" dirty="0">
              <a:latin typeface="Calibri"/>
              <a:ea typeface="Calibri"/>
              <a:cs typeface="Calibri"/>
            </a:endParaRPr>
          </a:p>
          <a:p>
            <a:pPr>
              <a:buClr>
                <a:srgbClr val="000000"/>
              </a:buClr>
              <a:buSzPct val="100000"/>
            </a:pPr>
            <a:endParaRPr lang="en-US" sz="1000" dirty="0">
              <a:latin typeface="Calibri"/>
              <a:ea typeface="Calibri"/>
              <a:cs typeface="Calibri"/>
            </a:endParaRPr>
          </a:p>
          <a:p>
            <a:pPr marL="285750" indent="-285750">
              <a:buClr>
                <a:srgbClr val="000000"/>
              </a:buClr>
              <a:buSzPct val="100000"/>
              <a:buFont typeface="Noto Sans Symbols"/>
              <a:buChar char="➢"/>
            </a:pPr>
            <a:r>
              <a:rPr lang="en-US" sz="1800" dirty="0" smtClean="0">
                <a:latin typeface="Calibri"/>
                <a:ea typeface="Calibri"/>
                <a:cs typeface="Calibri"/>
                <a:sym typeface="Calibri"/>
              </a:rPr>
              <a:t>Tell me about a time you disagreed with a decision your supervisor made and describe what action you took if any?</a:t>
            </a:r>
            <a:endParaRPr lang="en-US" sz="1800" dirty="0">
              <a:latin typeface="Calibri"/>
              <a:ea typeface="Calibri"/>
              <a:cs typeface="Calibri"/>
              <a:sym typeface="Calibri"/>
            </a:endParaRPr>
          </a:p>
          <a:p>
            <a:pPr marL="0" marR="0" lvl="0" indent="0" algn="l" rtl="0">
              <a:spcBef>
                <a:spcPts val="0"/>
              </a:spcBef>
              <a:buNone/>
            </a:pPr>
            <a:endParaRPr sz="1000" dirty="0">
              <a:solidFill>
                <a:srgbClr val="1E4E79"/>
              </a:solidFill>
              <a:latin typeface="Calibri"/>
              <a:ea typeface="Calibri"/>
              <a:cs typeface="Calibri"/>
              <a:sym typeface="Calibri"/>
            </a:endParaRPr>
          </a:p>
        </p:txBody>
      </p:sp>
      <p:pic>
        <p:nvPicPr>
          <p:cNvPr id="7" name="Shape 242"/>
          <p:cNvPicPr preferRelativeResize="0"/>
          <p:nvPr/>
        </p:nvPicPr>
        <p:blipFill rotWithShape="1">
          <a:blip r:embed="rId3">
            <a:alphaModFix/>
          </a:blip>
          <a:srcRect t="29618" b="15268"/>
          <a:stretch/>
        </p:blipFill>
        <p:spPr>
          <a:xfrm>
            <a:off x="6477000" y="3079750"/>
            <a:ext cx="2159641" cy="66675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0" y="0"/>
            <a:ext cx="9144000" cy="1143000"/>
          </a:xfrm>
          <a:prstGeom prst="rect">
            <a:avLst/>
          </a:prstGeom>
          <a:gradFill>
            <a:gsLst>
              <a:gs pos="0">
                <a:srgbClr val="16273E"/>
              </a:gs>
              <a:gs pos="50000">
                <a:srgbClr val="305486"/>
              </a:gs>
              <a:gs pos="100000">
                <a:srgbClr val="16273E"/>
              </a:gs>
            </a:gsLst>
            <a:lin ang="5400000" scaled="0"/>
          </a:grad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Calibri"/>
              <a:buNone/>
            </a:pPr>
            <a:r>
              <a:rPr lang="en-US" sz="2400" b="1" i="0" u="none" strike="noStrike" cap="none" dirty="0" smtClean="0">
                <a:solidFill>
                  <a:schemeClr val="lt1"/>
                </a:solidFill>
                <a:latin typeface="Calibri"/>
                <a:ea typeface="Calibri"/>
                <a:cs typeface="Calibri"/>
                <a:sym typeface="Calibri"/>
              </a:rPr>
              <a:t>Motivation Based Questions</a:t>
            </a:r>
            <a:endParaRPr lang="en-US" sz="2400" b="1" i="0" u="none" strike="noStrike" cap="none" dirty="0">
              <a:solidFill>
                <a:schemeClr val="lt1"/>
              </a:solidFill>
              <a:latin typeface="Calibri"/>
              <a:ea typeface="Calibri"/>
              <a:cs typeface="Calibri"/>
              <a:sym typeface="Calibri"/>
            </a:endParaRPr>
          </a:p>
        </p:txBody>
      </p:sp>
      <p:cxnSp>
        <p:nvCxnSpPr>
          <p:cNvPr id="305" name="Shape 305"/>
          <p:cNvCxnSpPr/>
          <p:nvPr/>
        </p:nvCxnSpPr>
        <p:spPr>
          <a:xfrm>
            <a:off x="0" y="1143000"/>
            <a:ext cx="9144000" cy="0"/>
          </a:xfrm>
          <a:prstGeom prst="straightConnector1">
            <a:avLst/>
          </a:prstGeom>
          <a:noFill/>
          <a:ln w="57150" cap="flat" cmpd="sng">
            <a:solidFill>
              <a:srgbClr val="9B8928"/>
            </a:solidFill>
            <a:prstDash val="solid"/>
            <a:round/>
            <a:headEnd type="none" w="med" len="med"/>
            <a:tailEnd type="none" w="med" len="med"/>
          </a:ln>
        </p:spPr>
      </p:cxnSp>
      <p:cxnSp>
        <p:nvCxnSpPr>
          <p:cNvPr id="306" name="Shape 306"/>
          <p:cNvCxnSpPr/>
          <p:nvPr/>
        </p:nvCxnSpPr>
        <p:spPr>
          <a:xfrm>
            <a:off x="0" y="1190625"/>
            <a:ext cx="9144000" cy="0"/>
          </a:xfrm>
          <a:prstGeom prst="straightConnector1">
            <a:avLst/>
          </a:prstGeom>
          <a:noFill/>
          <a:ln w="12700" cap="flat" cmpd="sng">
            <a:solidFill>
              <a:srgbClr val="9B8928"/>
            </a:solidFill>
            <a:prstDash val="solid"/>
            <a:round/>
            <a:headEnd type="none" w="med" len="med"/>
            <a:tailEnd type="none" w="med" len="med"/>
          </a:ln>
        </p:spPr>
      </p:cxnSp>
      <p:sp>
        <p:nvSpPr>
          <p:cNvPr id="307" name="Shape 307"/>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14</a:t>
            </a:fld>
            <a:endParaRPr lang="en-US" sz="1200" dirty="0">
              <a:solidFill>
                <a:srgbClr val="888888"/>
              </a:solidFill>
              <a:latin typeface="Calibri"/>
              <a:ea typeface="Calibri"/>
              <a:cs typeface="Calibri"/>
              <a:sym typeface="Calibri"/>
            </a:endParaRPr>
          </a:p>
        </p:txBody>
      </p:sp>
      <p:sp>
        <p:nvSpPr>
          <p:cNvPr id="308" name="Shape 308"/>
          <p:cNvSpPr txBox="1"/>
          <p:nvPr/>
        </p:nvSpPr>
        <p:spPr>
          <a:xfrm>
            <a:off x="285728" y="994888"/>
            <a:ext cx="8334375" cy="575542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800" dirty="0">
              <a:solidFill>
                <a:schemeClr val="dk1"/>
              </a:solidFill>
              <a:latin typeface="Calibri"/>
              <a:ea typeface="Calibri"/>
              <a:cs typeface="Calibri"/>
              <a:sym typeface="Calibri"/>
            </a:endParaRPr>
          </a:p>
          <a:p>
            <a:pPr>
              <a:buClr>
                <a:srgbClr val="000000"/>
              </a:buClr>
              <a:buSzPct val="100000"/>
            </a:pPr>
            <a:r>
              <a:rPr lang="en-US" sz="2000" b="1" u="sng" dirty="0">
                <a:solidFill>
                  <a:schemeClr val="dk1"/>
                </a:solidFill>
                <a:latin typeface="Calibri"/>
                <a:ea typeface="Calibri"/>
                <a:cs typeface="Calibri"/>
                <a:sym typeface="Calibri"/>
              </a:rPr>
              <a:t>Example </a:t>
            </a:r>
            <a:r>
              <a:rPr lang="en-US" sz="2000" b="1" u="sng" dirty="0" smtClean="0">
                <a:solidFill>
                  <a:schemeClr val="dk1"/>
                </a:solidFill>
                <a:latin typeface="Calibri"/>
                <a:ea typeface="Calibri"/>
                <a:cs typeface="Calibri"/>
                <a:sym typeface="Calibri"/>
              </a:rPr>
              <a:t>– Motivation Based Questions </a:t>
            </a:r>
            <a:endParaRPr lang="en-US" sz="2000" b="1" u="sng" dirty="0">
              <a:solidFill>
                <a:schemeClr val="dk1"/>
              </a:solidFill>
              <a:latin typeface="Calibri"/>
              <a:ea typeface="Calibri"/>
              <a:cs typeface="Calibri"/>
              <a:sym typeface="Calibri"/>
            </a:endParaRPr>
          </a:p>
          <a:p>
            <a:pPr>
              <a:buClr>
                <a:srgbClr val="000000"/>
              </a:buClr>
              <a:buSzPct val="100000"/>
            </a:pPr>
            <a:endParaRPr lang="en-US" sz="1050" dirty="0">
              <a:solidFill>
                <a:schemeClr val="dk1"/>
              </a:solidFill>
              <a:latin typeface="Calibri"/>
              <a:ea typeface="Calibri"/>
              <a:cs typeface="Calibri"/>
              <a:sym typeface="Calibri"/>
            </a:endParaRPr>
          </a:p>
          <a:p>
            <a:pPr marL="342900" lvl="0" indent="-342900">
              <a:buClr>
                <a:schemeClr val="dk1"/>
              </a:buClr>
              <a:buSzPct val="100000"/>
              <a:buFont typeface="Noto Sans Symbols"/>
              <a:buChar char="➢"/>
            </a:pPr>
            <a:r>
              <a:rPr lang="en-US" sz="1800" dirty="0">
                <a:solidFill>
                  <a:schemeClr val="dk1"/>
                </a:solidFill>
                <a:latin typeface="Calibri"/>
                <a:ea typeface="Calibri"/>
                <a:cs typeface="Calibri"/>
                <a:sym typeface="Calibri"/>
              </a:rPr>
              <a:t>Imagine you came home after hard day’s work and said: “Today was an awesome day!” What would that day look like?</a:t>
            </a:r>
          </a:p>
          <a:p>
            <a:pPr marL="285750" lvl="0" indent="-285750">
              <a:buClr>
                <a:schemeClr val="dk1"/>
              </a:buClr>
            </a:pPr>
            <a:endParaRPr lang="en-US" sz="1000" dirty="0">
              <a:solidFill>
                <a:schemeClr val="dk1"/>
              </a:solidFill>
              <a:latin typeface="Calibri"/>
              <a:ea typeface="Calibri"/>
              <a:cs typeface="Calibri"/>
              <a:sym typeface="Calibri"/>
            </a:endParaRPr>
          </a:p>
          <a:p>
            <a:pPr marL="342900" lvl="0" indent="-342900">
              <a:buClr>
                <a:schemeClr val="dk1"/>
              </a:buClr>
              <a:buSzPct val="100000"/>
              <a:buFont typeface="Noto Sans Symbols"/>
              <a:buChar char="➢"/>
            </a:pPr>
            <a:r>
              <a:rPr lang="en-US" sz="1800" dirty="0">
                <a:solidFill>
                  <a:schemeClr val="dk1"/>
                </a:solidFill>
                <a:latin typeface="Calibri"/>
                <a:ea typeface="Calibri"/>
                <a:cs typeface="Calibri"/>
                <a:sym typeface="Calibri"/>
              </a:rPr>
              <a:t>When you were in a high-pressure situation at work or had to push through failures, how did you handle this and what motivated you to continue?</a:t>
            </a:r>
          </a:p>
          <a:p>
            <a:pPr marL="285750" lvl="0" indent="-285750">
              <a:buClr>
                <a:schemeClr val="dk1"/>
              </a:buClr>
            </a:pPr>
            <a:endParaRPr lang="en-US" sz="1000" dirty="0">
              <a:solidFill>
                <a:schemeClr val="dk1"/>
              </a:solidFill>
              <a:latin typeface="Calibri"/>
              <a:ea typeface="Calibri"/>
              <a:cs typeface="Calibri"/>
              <a:sym typeface="Calibri"/>
            </a:endParaRPr>
          </a:p>
          <a:p>
            <a:pPr marL="342900" lvl="0" indent="-342900">
              <a:buClr>
                <a:schemeClr val="dk1"/>
              </a:buClr>
              <a:buSzPct val="100000"/>
              <a:buFont typeface="Noto Sans Symbols"/>
              <a:buChar char="➢"/>
            </a:pPr>
            <a:r>
              <a:rPr lang="en-US" sz="1800" dirty="0">
                <a:solidFill>
                  <a:schemeClr val="dk1"/>
                </a:solidFill>
                <a:latin typeface="Calibri"/>
                <a:ea typeface="Calibri"/>
                <a:cs typeface="Calibri"/>
                <a:sym typeface="Calibri"/>
              </a:rPr>
              <a:t>If you got hired, loved everything about this job, and were paid the salary you asked for, what kind of offer from another company would you consider?</a:t>
            </a:r>
          </a:p>
          <a:p>
            <a:pPr marL="285750" lvl="0" indent="-285750">
              <a:buClr>
                <a:schemeClr val="dk1"/>
              </a:buClr>
            </a:pPr>
            <a:endParaRPr lang="en-US" sz="1000" dirty="0">
              <a:solidFill>
                <a:schemeClr val="dk1"/>
              </a:solidFill>
              <a:latin typeface="Calibri"/>
              <a:ea typeface="Calibri"/>
              <a:cs typeface="Calibri"/>
              <a:sym typeface="Calibri"/>
            </a:endParaRPr>
          </a:p>
          <a:p>
            <a:pPr marL="342900" lvl="0" indent="-342900">
              <a:buClr>
                <a:schemeClr val="dk1"/>
              </a:buClr>
              <a:buSzPct val="100000"/>
              <a:buFont typeface="Noto Sans Symbols"/>
              <a:buChar char="➢"/>
            </a:pPr>
            <a:r>
              <a:rPr lang="en-US" sz="1800" dirty="0">
                <a:solidFill>
                  <a:schemeClr val="dk1"/>
                </a:solidFill>
                <a:latin typeface="Calibri"/>
                <a:ea typeface="Calibri"/>
                <a:cs typeface="Calibri"/>
                <a:sym typeface="Calibri"/>
              </a:rPr>
              <a:t>Tell me about a project or accomplishment that you consider to be the most significant in your career</a:t>
            </a:r>
            <a:r>
              <a:rPr lang="en-US" sz="1800" dirty="0" smtClean="0">
                <a:solidFill>
                  <a:schemeClr val="dk1"/>
                </a:solidFill>
                <a:latin typeface="Calibri"/>
                <a:ea typeface="Calibri"/>
                <a:cs typeface="Calibri"/>
                <a:sym typeface="Calibri"/>
              </a:rPr>
              <a:t>.</a:t>
            </a:r>
          </a:p>
          <a:p>
            <a:pPr lvl="0">
              <a:buClr>
                <a:schemeClr val="dk1"/>
              </a:buClr>
              <a:buSzPct val="100000"/>
            </a:pPr>
            <a:endParaRPr lang="en-US" sz="1800" dirty="0" smtClean="0">
              <a:solidFill>
                <a:schemeClr val="dk1"/>
              </a:solidFill>
              <a:latin typeface="Calibri"/>
              <a:ea typeface="Calibri"/>
              <a:cs typeface="Calibri"/>
              <a:sym typeface="Calibri"/>
            </a:endParaRPr>
          </a:p>
          <a:p>
            <a:pPr marL="342900" lvl="0" indent="-342900">
              <a:buClr>
                <a:schemeClr val="dk1"/>
              </a:buClr>
              <a:buSzPct val="100000"/>
              <a:buFont typeface="Noto Sans Symbols"/>
              <a:buChar char="➢"/>
            </a:pPr>
            <a:endParaRPr lang="en-US" sz="1000" dirty="0">
              <a:solidFill>
                <a:schemeClr val="dk1"/>
              </a:solidFill>
              <a:latin typeface="Calibri"/>
              <a:ea typeface="Calibri"/>
              <a:cs typeface="Calibri"/>
              <a:sym typeface="Calibri"/>
            </a:endParaRPr>
          </a:p>
          <a:p>
            <a:pPr lvl="0">
              <a:buSzPct val="25000"/>
            </a:pPr>
            <a:r>
              <a:rPr lang="en-US" sz="2000" b="1" u="sng" dirty="0" smtClean="0">
                <a:solidFill>
                  <a:schemeClr val="dk1"/>
                </a:solidFill>
                <a:latin typeface="Calibri"/>
                <a:ea typeface="Calibri"/>
                <a:cs typeface="Calibri"/>
                <a:sym typeface="Calibri"/>
              </a:rPr>
              <a:t>Example </a:t>
            </a:r>
            <a:r>
              <a:rPr lang="en-US" sz="2000" b="1" u="sng" dirty="0">
                <a:solidFill>
                  <a:schemeClr val="dk1"/>
                </a:solidFill>
                <a:latin typeface="Calibri"/>
                <a:ea typeface="Calibri"/>
                <a:cs typeface="Calibri"/>
                <a:sym typeface="Calibri"/>
              </a:rPr>
              <a:t>– </a:t>
            </a:r>
            <a:r>
              <a:rPr lang="en-US" sz="2000" b="1" u="sng" dirty="0" smtClean="0">
                <a:solidFill>
                  <a:schemeClr val="dk1"/>
                </a:solidFill>
                <a:latin typeface="Calibri"/>
                <a:ea typeface="Calibri"/>
                <a:cs typeface="Calibri"/>
                <a:sym typeface="Calibri"/>
              </a:rPr>
              <a:t>Follow up questions</a:t>
            </a:r>
          </a:p>
          <a:p>
            <a:pPr marL="342900" lvl="0" indent="-342900">
              <a:lnSpc>
                <a:spcPct val="150000"/>
              </a:lnSpc>
              <a:buClr>
                <a:srgbClr val="000000"/>
              </a:buClr>
              <a:buSzPct val="100000"/>
              <a:buFont typeface="Noto Sans Symbols"/>
              <a:buChar char="➢"/>
            </a:pPr>
            <a:r>
              <a:rPr lang="en-US" sz="1800" dirty="0" smtClean="0">
                <a:latin typeface="Calibri"/>
                <a:ea typeface="Calibri"/>
                <a:cs typeface="Calibri"/>
                <a:sym typeface="Calibri"/>
              </a:rPr>
              <a:t>What was your reaction?</a:t>
            </a:r>
          </a:p>
          <a:p>
            <a:pPr marL="342900" lvl="0" indent="-342900">
              <a:lnSpc>
                <a:spcPct val="150000"/>
              </a:lnSpc>
              <a:buClr>
                <a:srgbClr val="000000"/>
              </a:buClr>
              <a:buSzPct val="100000"/>
              <a:buFont typeface="Noto Sans Symbols"/>
              <a:buChar char="➢"/>
            </a:pPr>
            <a:r>
              <a:rPr lang="en-US" sz="1800" dirty="0" smtClean="0">
                <a:latin typeface="Calibri"/>
                <a:ea typeface="Calibri"/>
                <a:cs typeface="Calibri"/>
                <a:sym typeface="Calibri"/>
              </a:rPr>
              <a:t>What </a:t>
            </a:r>
            <a:r>
              <a:rPr lang="en-US" sz="1800" dirty="0">
                <a:latin typeface="Calibri"/>
                <a:ea typeface="Calibri"/>
                <a:cs typeface="Calibri"/>
                <a:sym typeface="Calibri"/>
              </a:rPr>
              <a:t>did you </a:t>
            </a:r>
            <a:r>
              <a:rPr lang="en-US" sz="1800" dirty="0" smtClean="0">
                <a:latin typeface="Calibri"/>
                <a:ea typeface="Calibri"/>
                <a:cs typeface="Calibri"/>
                <a:sym typeface="Calibri"/>
              </a:rPr>
              <a:t>learn?</a:t>
            </a:r>
          </a:p>
          <a:p>
            <a:pPr marL="342900" lvl="0" indent="-342900">
              <a:lnSpc>
                <a:spcPct val="150000"/>
              </a:lnSpc>
              <a:buClr>
                <a:srgbClr val="000000"/>
              </a:buClr>
              <a:buSzPct val="100000"/>
              <a:buFont typeface="Noto Sans Symbols"/>
              <a:buChar char="➢"/>
            </a:pPr>
            <a:r>
              <a:rPr lang="en-US" sz="1800" dirty="0" smtClean="0">
                <a:latin typeface="Calibri"/>
                <a:ea typeface="Calibri"/>
                <a:cs typeface="Calibri"/>
                <a:sym typeface="Calibri"/>
              </a:rPr>
              <a:t>What were you thinking at that point?</a:t>
            </a:r>
          </a:p>
          <a:p>
            <a:pPr marL="342900" lvl="0" indent="-342900">
              <a:lnSpc>
                <a:spcPct val="150000"/>
              </a:lnSpc>
              <a:buClr>
                <a:srgbClr val="000000"/>
              </a:buClr>
              <a:buSzPct val="100000"/>
              <a:buFont typeface="Noto Sans Symbols"/>
              <a:buChar char="➢"/>
            </a:pPr>
            <a:r>
              <a:rPr lang="en-US" sz="1800" dirty="0" smtClean="0">
                <a:latin typeface="Calibri"/>
                <a:ea typeface="Calibri"/>
                <a:cs typeface="Calibri"/>
                <a:sym typeface="Calibri"/>
              </a:rPr>
              <a:t>Were you happy with the outcome/result?</a:t>
            </a:r>
          </a:p>
          <a:p>
            <a:pPr lvl="0">
              <a:lnSpc>
                <a:spcPct val="150000"/>
              </a:lnSpc>
              <a:buClr>
                <a:srgbClr val="000000"/>
              </a:buClr>
              <a:buSzPct val="100000"/>
            </a:pPr>
            <a:endParaRPr lang="en-US" sz="1000" dirty="0" smtClean="0">
              <a:latin typeface="Calibri"/>
              <a:ea typeface="Calibri"/>
              <a:cs typeface="Calibri"/>
              <a:sym typeface="Calibri"/>
            </a:endParaRPr>
          </a:p>
          <a:p>
            <a:pPr marL="342900" marR="0" lvl="0" indent="-342900" algn="l" rtl="0">
              <a:spcBef>
                <a:spcPts val="0"/>
              </a:spcBef>
              <a:buClr>
                <a:schemeClr val="dk1"/>
              </a:buClr>
              <a:buFont typeface="Noto Sans Symbols"/>
              <a:buNone/>
            </a:pPr>
            <a:endParaRPr sz="2000" dirty="0">
              <a:solidFill>
                <a:srgbClr val="1E4E79"/>
              </a:solidFill>
              <a:latin typeface="Calibri"/>
              <a:ea typeface="Calibri"/>
              <a:cs typeface="Calibri"/>
              <a:sym typeface="Calibri"/>
            </a:endParaRPr>
          </a:p>
        </p:txBody>
      </p:sp>
      <p:pic>
        <p:nvPicPr>
          <p:cNvPr id="309" name="Shape 309" descr="Image result for motivation"/>
          <p:cNvPicPr preferRelativeResize="0"/>
          <p:nvPr/>
        </p:nvPicPr>
        <p:blipFill rotWithShape="1">
          <a:blip r:embed="rId3">
            <a:alphaModFix/>
          </a:blip>
          <a:srcRect l="12652"/>
          <a:stretch/>
        </p:blipFill>
        <p:spPr>
          <a:xfrm>
            <a:off x="5776511" y="4415684"/>
            <a:ext cx="3034114" cy="1839065"/>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0" y="0"/>
            <a:ext cx="9144000" cy="1143000"/>
          </a:xfrm>
          <a:prstGeom prst="rect">
            <a:avLst/>
          </a:prstGeom>
          <a:gradFill>
            <a:gsLst>
              <a:gs pos="0">
                <a:srgbClr val="16273E"/>
              </a:gs>
              <a:gs pos="50000">
                <a:srgbClr val="305486"/>
              </a:gs>
              <a:gs pos="100000">
                <a:srgbClr val="16273E"/>
              </a:gs>
            </a:gsLst>
            <a:lin ang="5400000" scaled="0"/>
          </a:grad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Calibri"/>
              <a:buNone/>
            </a:pPr>
            <a:r>
              <a:rPr lang="en-US" sz="2400" b="1" i="0" u="none" strike="noStrike" cap="none" dirty="0" smtClean="0">
                <a:solidFill>
                  <a:schemeClr val="lt1"/>
                </a:solidFill>
                <a:latin typeface="Calibri"/>
                <a:ea typeface="Calibri"/>
                <a:cs typeface="Calibri"/>
                <a:sym typeface="Calibri"/>
              </a:rPr>
              <a:t>Exercise</a:t>
            </a:r>
            <a:endParaRPr lang="en-US" sz="2400" b="1" i="0" u="none" strike="noStrike" cap="none" dirty="0">
              <a:solidFill>
                <a:schemeClr val="lt1"/>
              </a:solidFill>
              <a:latin typeface="Calibri"/>
              <a:ea typeface="Calibri"/>
              <a:cs typeface="Calibri"/>
              <a:sym typeface="Calibri"/>
            </a:endParaRPr>
          </a:p>
        </p:txBody>
      </p:sp>
      <p:cxnSp>
        <p:nvCxnSpPr>
          <p:cNvPr id="272" name="Shape 272"/>
          <p:cNvCxnSpPr/>
          <p:nvPr/>
        </p:nvCxnSpPr>
        <p:spPr>
          <a:xfrm>
            <a:off x="0" y="1143000"/>
            <a:ext cx="9144000" cy="0"/>
          </a:xfrm>
          <a:prstGeom prst="straightConnector1">
            <a:avLst/>
          </a:prstGeom>
          <a:noFill/>
          <a:ln w="57150" cap="flat" cmpd="sng">
            <a:solidFill>
              <a:srgbClr val="9B8928"/>
            </a:solidFill>
            <a:prstDash val="solid"/>
            <a:round/>
            <a:headEnd type="none" w="med" len="med"/>
            <a:tailEnd type="none" w="med" len="med"/>
          </a:ln>
        </p:spPr>
      </p:cxnSp>
      <p:cxnSp>
        <p:nvCxnSpPr>
          <p:cNvPr id="273" name="Shape 273"/>
          <p:cNvCxnSpPr/>
          <p:nvPr/>
        </p:nvCxnSpPr>
        <p:spPr>
          <a:xfrm>
            <a:off x="0" y="1190625"/>
            <a:ext cx="9144000" cy="0"/>
          </a:xfrm>
          <a:prstGeom prst="straightConnector1">
            <a:avLst/>
          </a:prstGeom>
          <a:noFill/>
          <a:ln w="12700" cap="flat" cmpd="sng">
            <a:solidFill>
              <a:srgbClr val="9B8928"/>
            </a:solidFill>
            <a:prstDash val="solid"/>
            <a:round/>
            <a:headEnd type="none" w="med" len="med"/>
            <a:tailEnd type="none" w="med" len="med"/>
          </a:ln>
        </p:spPr>
      </p:cxnSp>
      <p:sp>
        <p:nvSpPr>
          <p:cNvPr id="274" name="Shape 274"/>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15</a:t>
            </a:fld>
            <a:endParaRPr lang="en-US" sz="1200" dirty="0">
              <a:solidFill>
                <a:srgbClr val="888888"/>
              </a:solidFill>
              <a:latin typeface="Calibri"/>
              <a:ea typeface="Calibri"/>
              <a:cs typeface="Calibri"/>
              <a:sym typeface="Calibri"/>
            </a:endParaRPr>
          </a:p>
        </p:txBody>
      </p:sp>
      <p:sp>
        <p:nvSpPr>
          <p:cNvPr id="275" name="Shape 275"/>
          <p:cNvSpPr txBox="1"/>
          <p:nvPr/>
        </p:nvSpPr>
        <p:spPr>
          <a:xfrm>
            <a:off x="321742" y="1512505"/>
            <a:ext cx="8334375" cy="460538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dirty="0" smtClean="0">
                <a:latin typeface="Calibri"/>
                <a:ea typeface="Calibri"/>
                <a:cs typeface="Calibri"/>
                <a:sym typeface="Calibri"/>
              </a:rPr>
              <a:t>In groups of two, follow the steps below for the position assigned</a:t>
            </a:r>
            <a:r>
              <a:rPr lang="en-US" sz="2000" dirty="0" smtClean="0">
                <a:solidFill>
                  <a:srgbClr val="000000"/>
                </a:solidFill>
                <a:latin typeface="Calibri"/>
                <a:ea typeface="Calibri"/>
                <a:cs typeface="Calibri"/>
                <a:sym typeface="Calibri"/>
              </a:rPr>
              <a:t>:</a:t>
            </a:r>
            <a:endParaRPr lang="en-US" sz="2000" dirty="0">
              <a:solidFill>
                <a:srgbClr val="000000"/>
              </a:solidFill>
              <a:latin typeface="Calibri"/>
              <a:ea typeface="Calibri"/>
              <a:cs typeface="Calibri"/>
              <a:sym typeface="Calibri"/>
            </a:endParaRPr>
          </a:p>
          <a:p>
            <a:pPr marL="457200" marR="0" lvl="0" indent="-457200" algn="l" rtl="0">
              <a:spcBef>
                <a:spcPts val="0"/>
              </a:spcBef>
              <a:spcAft>
                <a:spcPts val="0"/>
              </a:spcAft>
              <a:buFont typeface="+mj-lt"/>
              <a:buAutoNum type="arabicPeriod"/>
            </a:pPr>
            <a:endParaRPr lang="en-US" sz="2000" dirty="0" smtClean="0">
              <a:solidFill>
                <a:srgbClr val="000000"/>
              </a:solidFill>
              <a:latin typeface="Calibri"/>
              <a:ea typeface="Calibri"/>
              <a:cs typeface="Calibri"/>
              <a:sym typeface="Calibri"/>
            </a:endParaRPr>
          </a:p>
          <a:p>
            <a:pPr marL="457200" marR="0" lvl="0" indent="-457200" algn="l" rtl="0">
              <a:spcBef>
                <a:spcPts val="0"/>
              </a:spcBef>
              <a:spcAft>
                <a:spcPts val="0"/>
              </a:spcAft>
              <a:buFont typeface="+mj-lt"/>
              <a:buAutoNum type="arabicPeriod"/>
            </a:pPr>
            <a:endParaRPr sz="2000" dirty="0">
              <a:solidFill>
                <a:srgbClr val="000000"/>
              </a:solidFill>
              <a:latin typeface="Calibri"/>
              <a:ea typeface="Calibri"/>
              <a:cs typeface="Calibri"/>
              <a:sym typeface="Calibri"/>
            </a:endParaRPr>
          </a:p>
          <a:p>
            <a:pPr marL="457200" marR="0" lvl="0" indent="-457200" algn="l" rtl="0">
              <a:spcBef>
                <a:spcPts val="0"/>
              </a:spcBef>
              <a:spcAft>
                <a:spcPts val="0"/>
              </a:spcAft>
              <a:buClr>
                <a:srgbClr val="000000"/>
              </a:buClr>
              <a:buSzPct val="100000"/>
              <a:buFont typeface="+mj-lt"/>
              <a:buAutoNum type="arabicPeriod"/>
            </a:pPr>
            <a:r>
              <a:rPr lang="en-US" sz="2000" dirty="0" smtClean="0">
                <a:solidFill>
                  <a:srgbClr val="000000"/>
                </a:solidFill>
                <a:latin typeface="Calibri"/>
                <a:ea typeface="Calibri"/>
                <a:cs typeface="Calibri"/>
                <a:sym typeface="Calibri"/>
              </a:rPr>
              <a:t>Determine </a:t>
            </a:r>
            <a:r>
              <a:rPr lang="en-US" sz="2000" dirty="0">
                <a:solidFill>
                  <a:srgbClr val="000000"/>
                </a:solidFill>
                <a:latin typeface="Calibri"/>
                <a:ea typeface="Calibri"/>
                <a:cs typeface="Calibri"/>
                <a:sym typeface="Calibri"/>
              </a:rPr>
              <a:t>at least three competencies needed </a:t>
            </a:r>
            <a:r>
              <a:rPr lang="en-US" sz="2000" dirty="0" smtClean="0">
                <a:solidFill>
                  <a:srgbClr val="000000"/>
                </a:solidFill>
                <a:latin typeface="Calibri"/>
                <a:ea typeface="Calibri"/>
                <a:cs typeface="Calibri"/>
                <a:sym typeface="Calibri"/>
              </a:rPr>
              <a:t>to perform the </a:t>
            </a:r>
            <a:r>
              <a:rPr lang="en-US" sz="2000" dirty="0">
                <a:solidFill>
                  <a:srgbClr val="000000"/>
                </a:solidFill>
                <a:latin typeface="Calibri"/>
                <a:ea typeface="Calibri"/>
                <a:cs typeface="Calibri"/>
                <a:sym typeface="Calibri"/>
              </a:rPr>
              <a:t>job. (make sure to include a mix of skills, attitudes and passions)</a:t>
            </a:r>
          </a:p>
          <a:p>
            <a:pPr marL="457200" marR="0" lvl="0" indent="-457200" algn="l" rtl="0">
              <a:spcBef>
                <a:spcPts val="0"/>
              </a:spcBef>
              <a:spcAft>
                <a:spcPts val="0"/>
              </a:spcAft>
              <a:buFont typeface="+mj-lt"/>
              <a:buAutoNum type="arabicPeriod"/>
            </a:pPr>
            <a:endParaRPr lang="en-US" sz="2000" dirty="0" smtClean="0">
              <a:latin typeface="Calibri"/>
              <a:ea typeface="Calibri"/>
              <a:cs typeface="Calibri"/>
              <a:sym typeface="Calibri"/>
            </a:endParaRPr>
          </a:p>
          <a:p>
            <a:pPr marL="457200" marR="0" lvl="0" indent="-457200" algn="l" rtl="0">
              <a:spcBef>
                <a:spcPts val="0"/>
              </a:spcBef>
              <a:spcAft>
                <a:spcPts val="0"/>
              </a:spcAft>
              <a:buClr>
                <a:srgbClr val="000000"/>
              </a:buClr>
              <a:buSzPct val="100000"/>
              <a:buFont typeface="+mj-lt"/>
              <a:buAutoNum type="arabicPeriod"/>
            </a:pPr>
            <a:r>
              <a:rPr lang="en-US" sz="2000" dirty="0" smtClean="0">
                <a:solidFill>
                  <a:srgbClr val="000000"/>
                </a:solidFill>
                <a:latin typeface="Calibri"/>
                <a:ea typeface="Calibri"/>
                <a:cs typeface="Calibri"/>
                <a:sym typeface="Calibri"/>
              </a:rPr>
              <a:t>Create </a:t>
            </a:r>
            <a:r>
              <a:rPr lang="en-US" sz="2000" dirty="0">
                <a:solidFill>
                  <a:srgbClr val="000000"/>
                </a:solidFill>
                <a:latin typeface="Calibri"/>
                <a:ea typeface="Calibri"/>
                <a:cs typeface="Calibri"/>
                <a:sym typeface="Calibri"/>
              </a:rPr>
              <a:t>at least three interview questions using the S.O.A.R </a:t>
            </a:r>
            <a:r>
              <a:rPr lang="en-US" sz="2000" dirty="0" smtClean="0">
                <a:solidFill>
                  <a:srgbClr val="000000"/>
                </a:solidFill>
                <a:latin typeface="Calibri"/>
                <a:ea typeface="Calibri"/>
                <a:cs typeface="Calibri"/>
                <a:sym typeface="Calibri"/>
              </a:rPr>
              <a:t>model </a:t>
            </a:r>
            <a:endParaRPr lang="en-US" sz="2000" dirty="0">
              <a:solidFill>
                <a:srgbClr val="000000"/>
              </a:solidFill>
              <a:latin typeface="Calibri"/>
              <a:ea typeface="Calibri"/>
              <a:cs typeface="Calibri"/>
              <a:sym typeface="Calibri"/>
            </a:endParaRPr>
          </a:p>
          <a:p>
            <a:pPr marL="457200" marR="0" lvl="0" indent="-457200" algn="l" rtl="0">
              <a:spcBef>
                <a:spcPts val="0"/>
              </a:spcBef>
              <a:spcAft>
                <a:spcPts val="0"/>
              </a:spcAft>
              <a:buFont typeface="+mj-lt"/>
              <a:buAutoNum type="arabicPeriod"/>
            </a:pPr>
            <a:endParaRPr lang="en-US" sz="2000" dirty="0" smtClean="0">
              <a:latin typeface="Calibri"/>
              <a:ea typeface="Calibri"/>
              <a:cs typeface="Calibri"/>
              <a:sym typeface="Calibri"/>
            </a:endParaRPr>
          </a:p>
          <a:p>
            <a:pPr marL="457200" marR="0" lvl="0" indent="-457200" algn="l" rtl="0">
              <a:spcBef>
                <a:spcPts val="0"/>
              </a:spcBef>
              <a:spcAft>
                <a:spcPts val="0"/>
              </a:spcAft>
              <a:buClr>
                <a:srgbClr val="000000"/>
              </a:buClr>
              <a:buSzPct val="100000"/>
              <a:buFont typeface="+mj-lt"/>
              <a:buAutoNum type="arabicPeriod"/>
            </a:pPr>
            <a:r>
              <a:rPr lang="en-US" sz="2000" dirty="0" smtClean="0">
                <a:solidFill>
                  <a:srgbClr val="000000"/>
                </a:solidFill>
                <a:latin typeface="Calibri"/>
                <a:ea typeface="Calibri"/>
                <a:cs typeface="Calibri"/>
                <a:sym typeface="Calibri"/>
              </a:rPr>
              <a:t>Determine who </a:t>
            </a:r>
            <a:r>
              <a:rPr lang="en-US" sz="2000" dirty="0">
                <a:solidFill>
                  <a:srgbClr val="000000"/>
                </a:solidFill>
                <a:latin typeface="Calibri"/>
                <a:ea typeface="Calibri"/>
                <a:cs typeface="Calibri"/>
                <a:sym typeface="Calibri"/>
              </a:rPr>
              <a:t>will be the </a:t>
            </a:r>
            <a:r>
              <a:rPr lang="en-US" sz="2000" dirty="0" smtClean="0">
                <a:solidFill>
                  <a:srgbClr val="000000"/>
                </a:solidFill>
                <a:latin typeface="Calibri"/>
                <a:ea typeface="Calibri"/>
                <a:cs typeface="Calibri"/>
                <a:sym typeface="Calibri"/>
              </a:rPr>
              <a:t>interviewer/interviewee then have a mock interview with the questions created</a:t>
            </a:r>
            <a:endParaRPr lang="en-US" sz="2000" dirty="0">
              <a:solidFill>
                <a:srgbClr val="000000"/>
              </a:solidFill>
              <a:latin typeface="Calibri"/>
              <a:ea typeface="Calibri"/>
              <a:cs typeface="Calibri"/>
              <a:sym typeface="Calibri"/>
            </a:endParaRPr>
          </a:p>
          <a:p>
            <a:pPr marL="457200" marR="0" lvl="0" indent="-457200" algn="l" rtl="0">
              <a:spcBef>
                <a:spcPts val="0"/>
              </a:spcBef>
              <a:spcAft>
                <a:spcPts val="0"/>
              </a:spcAft>
              <a:buFont typeface="+mj-lt"/>
              <a:buAutoNum type="arabicPeriod"/>
            </a:pPr>
            <a:endParaRPr lang="en-US" sz="2000" dirty="0" smtClean="0">
              <a:latin typeface="Calibri"/>
              <a:ea typeface="Calibri"/>
              <a:cs typeface="Calibri"/>
              <a:sym typeface="Calibri"/>
            </a:endParaRPr>
          </a:p>
          <a:p>
            <a:pPr marL="457200" marR="0" lvl="0" indent="-457200" algn="l" rtl="0">
              <a:spcBef>
                <a:spcPts val="0"/>
              </a:spcBef>
              <a:spcAft>
                <a:spcPts val="0"/>
              </a:spcAft>
              <a:buClr>
                <a:srgbClr val="000000"/>
              </a:buClr>
              <a:buSzPct val="100000"/>
              <a:buFont typeface="+mj-lt"/>
              <a:buAutoNum type="arabicPeriod"/>
            </a:pPr>
            <a:r>
              <a:rPr lang="en-US" sz="2000" dirty="0" smtClean="0">
                <a:solidFill>
                  <a:srgbClr val="000000"/>
                </a:solidFill>
                <a:latin typeface="Calibri"/>
                <a:ea typeface="Calibri"/>
                <a:cs typeface="Calibri"/>
                <a:sym typeface="Calibri"/>
              </a:rPr>
              <a:t>Based </a:t>
            </a:r>
            <a:r>
              <a:rPr lang="en-US" sz="2000" dirty="0">
                <a:solidFill>
                  <a:srgbClr val="000000"/>
                </a:solidFill>
                <a:latin typeface="Calibri"/>
                <a:ea typeface="Calibri"/>
                <a:cs typeface="Calibri"/>
                <a:sym typeface="Calibri"/>
              </a:rPr>
              <a:t>on </a:t>
            </a:r>
            <a:r>
              <a:rPr lang="en-US" sz="2000" dirty="0" smtClean="0">
                <a:solidFill>
                  <a:srgbClr val="000000"/>
                </a:solidFill>
                <a:latin typeface="Calibri"/>
                <a:ea typeface="Calibri"/>
                <a:cs typeface="Calibri"/>
                <a:sym typeface="Calibri"/>
              </a:rPr>
              <a:t>responses, </a:t>
            </a:r>
            <a:r>
              <a:rPr lang="en-US" sz="2000" dirty="0">
                <a:solidFill>
                  <a:srgbClr val="000000"/>
                </a:solidFill>
                <a:latin typeface="Calibri"/>
                <a:ea typeface="Calibri"/>
                <a:cs typeface="Calibri"/>
                <a:sym typeface="Calibri"/>
              </a:rPr>
              <a:t>determine what follow up </a:t>
            </a:r>
            <a:r>
              <a:rPr lang="en-US" sz="2000" dirty="0" smtClean="0">
                <a:solidFill>
                  <a:srgbClr val="000000"/>
                </a:solidFill>
                <a:latin typeface="Calibri"/>
                <a:ea typeface="Calibri"/>
                <a:cs typeface="Calibri"/>
                <a:sym typeface="Calibri"/>
              </a:rPr>
              <a:t>questions and motivation based questions </a:t>
            </a:r>
            <a:r>
              <a:rPr lang="en-US" sz="2000" dirty="0">
                <a:solidFill>
                  <a:srgbClr val="000000"/>
                </a:solidFill>
                <a:latin typeface="Calibri"/>
                <a:ea typeface="Calibri"/>
                <a:cs typeface="Calibri"/>
                <a:sym typeface="Calibri"/>
              </a:rPr>
              <a:t>need to be </a:t>
            </a:r>
            <a:r>
              <a:rPr lang="en-US" sz="2000" dirty="0" smtClean="0">
                <a:solidFill>
                  <a:srgbClr val="000000"/>
                </a:solidFill>
                <a:latin typeface="Calibri"/>
                <a:ea typeface="Calibri"/>
                <a:cs typeface="Calibri"/>
                <a:sym typeface="Calibri"/>
              </a:rPr>
              <a:t>asked</a:t>
            </a:r>
            <a:endParaRPr lang="en-US" sz="2000" dirty="0">
              <a:solidFill>
                <a:srgbClr val="000000"/>
              </a:solidFill>
              <a:latin typeface="Calibri"/>
              <a:ea typeface="Calibri"/>
              <a:cs typeface="Calibri"/>
              <a:sym typeface="Calibri"/>
            </a:endParaRPr>
          </a:p>
          <a:p>
            <a:pPr marL="457200" marR="0" lvl="0" indent="-457200" algn="l" rtl="0">
              <a:spcBef>
                <a:spcPts val="0"/>
              </a:spcBef>
              <a:spcAft>
                <a:spcPts val="0"/>
              </a:spcAft>
              <a:buFont typeface="+mj-lt"/>
              <a:buAutoNum type="arabicPeriod"/>
            </a:pPr>
            <a:endParaRPr sz="2000" dirty="0">
              <a:latin typeface="Calibri"/>
              <a:ea typeface="Calibri"/>
              <a:cs typeface="Calibri"/>
              <a:sym typeface="Calibri"/>
            </a:endParaRPr>
          </a:p>
          <a:p>
            <a:pPr marL="457200" marR="0" lvl="0" indent="-457200" algn="l" rtl="0">
              <a:spcBef>
                <a:spcPts val="0"/>
              </a:spcBef>
              <a:spcAft>
                <a:spcPts val="0"/>
              </a:spcAft>
              <a:buClr>
                <a:schemeClr val="dk1"/>
              </a:buClr>
              <a:buSzPct val="100000"/>
              <a:buFont typeface="+mj-lt"/>
              <a:buAutoNum type="arabicPeriod"/>
            </a:pPr>
            <a:r>
              <a:rPr lang="en-US" sz="2000" dirty="0">
                <a:latin typeface="Calibri"/>
                <a:ea typeface="Calibri"/>
                <a:cs typeface="Calibri"/>
                <a:sym typeface="Calibri"/>
              </a:rPr>
              <a:t>Share feedback</a:t>
            </a:r>
          </a:p>
          <a:p>
            <a:pPr marL="457200" marR="0" lvl="0" indent="-457200" algn="l" rtl="0">
              <a:spcBef>
                <a:spcPts val="0"/>
              </a:spcBef>
              <a:buClr>
                <a:schemeClr val="dk1"/>
              </a:buClr>
              <a:buFont typeface="Calibri"/>
              <a:buNone/>
            </a:pPr>
            <a:endParaRPr sz="2000"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0" y="0"/>
            <a:ext cx="9144000" cy="1143000"/>
          </a:xfrm>
          <a:prstGeom prst="rect">
            <a:avLst/>
          </a:prstGeom>
          <a:gradFill>
            <a:gsLst>
              <a:gs pos="0">
                <a:srgbClr val="16273E"/>
              </a:gs>
              <a:gs pos="50000">
                <a:srgbClr val="305486"/>
              </a:gs>
              <a:gs pos="100000">
                <a:srgbClr val="16273E"/>
              </a:gs>
            </a:gsLst>
            <a:lin ang="5400000" scaled="0"/>
          </a:grad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Calibri"/>
              <a:buNone/>
            </a:pPr>
            <a:r>
              <a:rPr lang="en-US" sz="2400" b="1" i="0" u="none" strike="noStrike" cap="none" dirty="0">
                <a:solidFill>
                  <a:schemeClr val="lt1"/>
                </a:solidFill>
                <a:latin typeface="Calibri"/>
                <a:ea typeface="Calibri"/>
                <a:cs typeface="Calibri"/>
                <a:sym typeface="Calibri"/>
              </a:rPr>
              <a:t>What To Look For</a:t>
            </a:r>
          </a:p>
        </p:txBody>
      </p:sp>
      <p:cxnSp>
        <p:nvCxnSpPr>
          <p:cNvPr id="294" name="Shape 294"/>
          <p:cNvCxnSpPr/>
          <p:nvPr/>
        </p:nvCxnSpPr>
        <p:spPr>
          <a:xfrm>
            <a:off x="0" y="1143000"/>
            <a:ext cx="9144000" cy="0"/>
          </a:xfrm>
          <a:prstGeom prst="straightConnector1">
            <a:avLst/>
          </a:prstGeom>
          <a:noFill/>
          <a:ln w="57150" cap="flat" cmpd="sng">
            <a:solidFill>
              <a:srgbClr val="9B8928"/>
            </a:solidFill>
            <a:prstDash val="solid"/>
            <a:round/>
            <a:headEnd type="none" w="med" len="med"/>
            <a:tailEnd type="none" w="med" len="med"/>
          </a:ln>
        </p:spPr>
      </p:cxnSp>
      <p:cxnSp>
        <p:nvCxnSpPr>
          <p:cNvPr id="295" name="Shape 295"/>
          <p:cNvCxnSpPr/>
          <p:nvPr/>
        </p:nvCxnSpPr>
        <p:spPr>
          <a:xfrm>
            <a:off x="0" y="1190625"/>
            <a:ext cx="9144000" cy="0"/>
          </a:xfrm>
          <a:prstGeom prst="straightConnector1">
            <a:avLst/>
          </a:prstGeom>
          <a:noFill/>
          <a:ln w="12700" cap="flat" cmpd="sng">
            <a:solidFill>
              <a:srgbClr val="9B8928"/>
            </a:solidFill>
            <a:prstDash val="solid"/>
            <a:round/>
            <a:headEnd type="none" w="med" len="med"/>
            <a:tailEnd type="none" w="med" len="med"/>
          </a:ln>
        </p:spPr>
      </p:cxnSp>
      <p:sp>
        <p:nvSpPr>
          <p:cNvPr id="296" name="Shape 296"/>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16</a:t>
            </a:fld>
            <a:endParaRPr lang="en-US" sz="1200" dirty="0">
              <a:solidFill>
                <a:srgbClr val="888888"/>
              </a:solidFill>
              <a:latin typeface="Calibri"/>
              <a:ea typeface="Calibri"/>
              <a:cs typeface="Calibri"/>
              <a:sym typeface="Calibri"/>
            </a:endParaRPr>
          </a:p>
        </p:txBody>
      </p:sp>
      <p:sp>
        <p:nvSpPr>
          <p:cNvPr id="297" name="Shape 297"/>
          <p:cNvSpPr txBox="1"/>
          <p:nvPr/>
        </p:nvSpPr>
        <p:spPr>
          <a:xfrm>
            <a:off x="185469" y="1123575"/>
            <a:ext cx="8842972" cy="31700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R="0" lvl="0" algn="l" rtl="0">
              <a:spcBef>
                <a:spcPts val="0"/>
              </a:spcBef>
              <a:spcAft>
                <a:spcPts val="0"/>
              </a:spcAft>
              <a:buClr>
                <a:schemeClr val="dk1"/>
              </a:buClr>
              <a:buSzPct val="100000"/>
            </a:pPr>
            <a:r>
              <a:rPr lang="en-US" sz="2000" dirty="0" smtClean="0">
                <a:solidFill>
                  <a:schemeClr val="tx1"/>
                </a:solidFill>
                <a:latin typeface="Calibri"/>
                <a:ea typeface="Calibri"/>
                <a:cs typeface="Calibri"/>
                <a:sym typeface="Calibri"/>
              </a:rPr>
              <a:t>Look for candidates that possess </a:t>
            </a:r>
            <a:r>
              <a:rPr lang="en-US" sz="2000" b="1" u="sng" dirty="0" smtClean="0">
                <a:solidFill>
                  <a:schemeClr val="accent6">
                    <a:lumMod val="75000"/>
                  </a:schemeClr>
                </a:solidFill>
                <a:latin typeface="Calibri"/>
                <a:ea typeface="Calibri"/>
                <a:cs typeface="Calibri"/>
                <a:sym typeface="Calibri"/>
              </a:rPr>
              <a:t>po</a:t>
            </a:r>
            <a:r>
              <a:rPr lang="en-US" sz="2000" b="1" u="sng" dirty="0">
                <a:solidFill>
                  <a:schemeClr val="accent6">
                    <a:lumMod val="75000"/>
                  </a:schemeClr>
                </a:solidFill>
                <a:latin typeface="Calibri"/>
                <a:ea typeface="Calibri"/>
                <a:cs typeface="Calibri"/>
                <a:sym typeface="Calibri"/>
              </a:rPr>
              <a:t>sitive</a:t>
            </a:r>
            <a:r>
              <a:rPr lang="en-US" sz="2000" dirty="0">
                <a:solidFill>
                  <a:schemeClr val="accent6">
                    <a:lumMod val="75000"/>
                  </a:schemeClr>
                </a:solidFill>
                <a:latin typeface="Calibri"/>
                <a:ea typeface="Calibri"/>
                <a:cs typeface="Calibri"/>
                <a:sym typeface="Calibri"/>
              </a:rPr>
              <a:t> </a:t>
            </a:r>
            <a:r>
              <a:rPr lang="en-US" sz="2000" dirty="0" smtClean="0">
                <a:solidFill>
                  <a:schemeClr val="tx1"/>
                </a:solidFill>
                <a:latin typeface="Calibri"/>
                <a:ea typeface="Calibri"/>
                <a:cs typeface="Calibri"/>
                <a:sym typeface="Calibri"/>
              </a:rPr>
              <a:t>attributes vs. </a:t>
            </a:r>
            <a:r>
              <a:rPr lang="en-US" sz="2000" b="1" u="sng" dirty="0" smtClean="0">
                <a:solidFill>
                  <a:srgbClr val="FF0000"/>
                </a:solidFill>
                <a:latin typeface="Calibri"/>
                <a:ea typeface="Calibri"/>
                <a:cs typeface="Calibri"/>
                <a:sym typeface="Calibri"/>
              </a:rPr>
              <a:t>negative</a:t>
            </a:r>
            <a:r>
              <a:rPr lang="en-US" sz="2000" dirty="0" smtClean="0">
                <a:solidFill>
                  <a:schemeClr val="tx1"/>
                </a:solidFill>
                <a:latin typeface="Calibri"/>
                <a:ea typeface="Calibri"/>
                <a:cs typeface="Calibri"/>
                <a:sym typeface="Calibri"/>
              </a:rPr>
              <a:t> ones</a:t>
            </a:r>
            <a:r>
              <a:rPr lang="en-US" sz="1800" dirty="0" smtClean="0">
                <a:solidFill>
                  <a:schemeClr val="tx1"/>
                </a:solidFill>
                <a:latin typeface="Calibri"/>
                <a:ea typeface="Calibri"/>
                <a:cs typeface="Calibri"/>
                <a:sym typeface="Calibri"/>
              </a:rPr>
              <a:t>: </a:t>
            </a:r>
            <a:endParaRPr lang="en-US" sz="1800" dirty="0">
              <a:solidFill>
                <a:schemeClr val="accent6">
                  <a:lumMod val="75000"/>
                </a:schemeClr>
              </a:solidFill>
              <a:latin typeface="Calibri"/>
              <a:ea typeface="Calibri"/>
              <a:cs typeface="Calibri"/>
              <a:sym typeface="Calibri"/>
            </a:endParaRPr>
          </a:p>
          <a:p>
            <a:pPr marR="0" lvl="0" algn="l" rtl="0">
              <a:spcBef>
                <a:spcPts val="0"/>
              </a:spcBef>
              <a:spcAft>
                <a:spcPts val="0"/>
              </a:spcAft>
              <a:buClr>
                <a:schemeClr val="dk1"/>
              </a:buClr>
              <a:buSzPct val="100000"/>
            </a:pPr>
            <a:endParaRPr lang="en-US" sz="1000" dirty="0" smtClean="0">
              <a:solidFill>
                <a:schemeClr val="tx1"/>
              </a:solidFill>
              <a:latin typeface="Calibri"/>
              <a:ea typeface="Calibri"/>
              <a:cs typeface="Calibri"/>
              <a:sym typeface="Calibri"/>
            </a:endParaRPr>
          </a:p>
          <a:p>
            <a:pPr marR="0" lvl="0" algn="l" rtl="0">
              <a:spcBef>
                <a:spcPts val="0"/>
              </a:spcBef>
              <a:spcAft>
                <a:spcPts val="0"/>
              </a:spcAft>
              <a:buClr>
                <a:schemeClr val="dk1"/>
              </a:buClr>
              <a:buSzPct val="100000"/>
            </a:pPr>
            <a:endParaRPr lang="en-US" sz="1000" dirty="0" smtClean="0">
              <a:solidFill>
                <a:schemeClr val="tx1"/>
              </a:solidFill>
              <a:latin typeface="Calibri"/>
              <a:ea typeface="Calibri"/>
              <a:cs typeface="Calibri"/>
              <a:sym typeface="Calibri"/>
            </a:endParaRPr>
          </a:p>
          <a:p>
            <a:pPr marL="457200" marR="0" lvl="0" indent="-457200" algn="l" rtl="0">
              <a:spcBef>
                <a:spcPts val="0"/>
              </a:spcBef>
              <a:spcAft>
                <a:spcPts val="0"/>
              </a:spcAft>
              <a:buClr>
                <a:schemeClr val="dk1"/>
              </a:buClr>
              <a:buSzPct val="100000"/>
              <a:buFont typeface="Noto Sans Symbols"/>
              <a:buChar char="➢"/>
            </a:pPr>
            <a:r>
              <a:rPr lang="en-US" sz="1800" dirty="0" smtClean="0">
                <a:solidFill>
                  <a:schemeClr val="accent6">
                    <a:lumMod val="75000"/>
                  </a:schemeClr>
                </a:solidFill>
                <a:latin typeface="Calibri"/>
                <a:ea typeface="Calibri"/>
                <a:cs typeface="Calibri"/>
                <a:sym typeface="Calibri"/>
              </a:rPr>
              <a:t>Have </a:t>
            </a:r>
            <a:r>
              <a:rPr lang="en-US" sz="1800" dirty="0">
                <a:solidFill>
                  <a:schemeClr val="accent6">
                    <a:lumMod val="75000"/>
                  </a:schemeClr>
                </a:solidFill>
                <a:latin typeface="Calibri"/>
                <a:ea typeface="Calibri"/>
                <a:cs typeface="Calibri"/>
                <a:sym typeface="Calibri"/>
              </a:rPr>
              <a:t>ability to </a:t>
            </a:r>
            <a:r>
              <a:rPr lang="en-US" sz="1800" dirty="0" smtClean="0">
                <a:solidFill>
                  <a:schemeClr val="accent6">
                    <a:lumMod val="75000"/>
                  </a:schemeClr>
                </a:solidFill>
                <a:latin typeface="Calibri"/>
                <a:ea typeface="Calibri"/>
                <a:cs typeface="Calibri"/>
                <a:sym typeface="Calibri"/>
              </a:rPr>
              <a:t>overcome obstacles </a:t>
            </a:r>
          </a:p>
          <a:p>
            <a:pPr marL="457200" marR="0" lvl="0" indent="-457200" algn="l" rtl="0">
              <a:spcBef>
                <a:spcPts val="0"/>
              </a:spcBef>
              <a:spcAft>
                <a:spcPts val="0"/>
              </a:spcAft>
              <a:buClr>
                <a:schemeClr val="dk1"/>
              </a:buClr>
              <a:buSzPct val="100000"/>
              <a:buFont typeface="Noto Sans Symbols"/>
              <a:buChar char="➢"/>
            </a:pPr>
            <a:r>
              <a:rPr lang="en-US" sz="1800" dirty="0" smtClean="0">
                <a:solidFill>
                  <a:srgbClr val="FF0000"/>
                </a:solidFill>
                <a:latin typeface="Calibri"/>
                <a:ea typeface="Calibri"/>
                <a:cs typeface="Calibri"/>
                <a:sym typeface="Calibri"/>
              </a:rPr>
              <a:t>Blame external factors and do not take responsibility</a:t>
            </a:r>
            <a:endParaRPr lang="en-US" sz="1800" dirty="0">
              <a:solidFill>
                <a:srgbClr val="FF0000"/>
              </a:solidFill>
              <a:latin typeface="Calibri"/>
              <a:ea typeface="Calibri"/>
              <a:cs typeface="Calibri"/>
              <a:sym typeface="Calibri"/>
            </a:endParaRPr>
          </a:p>
          <a:p>
            <a:pPr marL="0" marR="0" lvl="0" indent="0" algn="l" rtl="0">
              <a:spcBef>
                <a:spcPts val="0"/>
              </a:spcBef>
              <a:spcAft>
                <a:spcPts val="0"/>
              </a:spcAft>
              <a:buNone/>
            </a:pPr>
            <a:endParaRPr sz="2400" dirty="0">
              <a:solidFill>
                <a:srgbClr val="FF0000"/>
              </a:solidFill>
              <a:latin typeface="Calibri"/>
              <a:ea typeface="Calibri"/>
              <a:cs typeface="Calibri"/>
              <a:sym typeface="Calibri"/>
            </a:endParaRPr>
          </a:p>
          <a:p>
            <a:pPr marL="457200" marR="0" lvl="0" indent="-457200" algn="l" rtl="0">
              <a:spcBef>
                <a:spcPts val="0"/>
              </a:spcBef>
              <a:spcAft>
                <a:spcPts val="0"/>
              </a:spcAft>
              <a:buClr>
                <a:schemeClr val="dk1"/>
              </a:buClr>
              <a:buSzPct val="100000"/>
              <a:buFont typeface="Noto Sans Symbols"/>
              <a:buChar char="➢"/>
            </a:pPr>
            <a:r>
              <a:rPr lang="en-US" sz="1800" dirty="0">
                <a:solidFill>
                  <a:schemeClr val="accent6">
                    <a:lumMod val="75000"/>
                  </a:schemeClr>
                </a:solidFill>
                <a:latin typeface="Calibri"/>
                <a:ea typeface="Calibri"/>
                <a:cs typeface="Calibri"/>
                <a:sym typeface="Calibri"/>
              </a:rPr>
              <a:t>Provide clear and detailed examples of past performance </a:t>
            </a:r>
            <a:endParaRPr lang="en-US" sz="1800" dirty="0" smtClean="0">
              <a:solidFill>
                <a:schemeClr val="accent6">
                  <a:lumMod val="75000"/>
                </a:schemeClr>
              </a:solidFill>
              <a:latin typeface="Calibri"/>
              <a:ea typeface="Calibri"/>
              <a:cs typeface="Calibri"/>
              <a:sym typeface="Calibri"/>
            </a:endParaRPr>
          </a:p>
          <a:p>
            <a:pPr marL="457200" indent="-457200">
              <a:buClr>
                <a:schemeClr val="dk1"/>
              </a:buClr>
              <a:buSzPct val="100000"/>
              <a:buFont typeface="Noto Sans Symbols"/>
              <a:buChar char="➢"/>
            </a:pPr>
            <a:r>
              <a:rPr lang="en-US" sz="1800" dirty="0">
                <a:solidFill>
                  <a:srgbClr val="FF0000"/>
                </a:solidFill>
                <a:latin typeface="Calibri"/>
                <a:ea typeface="Calibri"/>
                <a:cs typeface="Calibri"/>
                <a:sym typeface="Calibri"/>
              </a:rPr>
              <a:t>Turn an answer into a </a:t>
            </a:r>
            <a:r>
              <a:rPr lang="en-US" sz="1800" dirty="0" smtClean="0">
                <a:solidFill>
                  <a:srgbClr val="FF0000"/>
                </a:solidFill>
                <a:latin typeface="Calibri"/>
                <a:ea typeface="Calibri"/>
                <a:cs typeface="Calibri"/>
                <a:sym typeface="Calibri"/>
              </a:rPr>
              <a:t>situational example</a:t>
            </a:r>
            <a:endParaRPr lang="en-US" sz="1800" dirty="0">
              <a:solidFill>
                <a:srgbClr val="FF0000"/>
              </a:solidFill>
              <a:latin typeface="Calibri"/>
              <a:ea typeface="Calibri"/>
              <a:cs typeface="Calibri"/>
              <a:sym typeface="Calibri"/>
            </a:endParaRPr>
          </a:p>
          <a:p>
            <a:pPr marL="285750" marR="0" lvl="0" indent="-285750" algn="l" rtl="0">
              <a:spcBef>
                <a:spcPts val="0"/>
              </a:spcBef>
              <a:spcAft>
                <a:spcPts val="0"/>
              </a:spcAft>
              <a:buClr>
                <a:schemeClr val="dk1"/>
              </a:buClr>
              <a:buFont typeface="Noto Sans Symbols"/>
              <a:buNone/>
            </a:pPr>
            <a:endParaRPr sz="24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ct val="100000"/>
              <a:buFont typeface="Noto Sans Symbols"/>
              <a:buChar char="➢"/>
            </a:pPr>
            <a:r>
              <a:rPr lang="en-US" sz="1800" dirty="0">
                <a:solidFill>
                  <a:schemeClr val="accent6">
                    <a:lumMod val="75000"/>
                  </a:schemeClr>
                </a:solidFill>
                <a:latin typeface="Calibri"/>
                <a:ea typeface="Calibri"/>
                <a:cs typeface="Calibri"/>
                <a:sym typeface="Calibri"/>
              </a:rPr>
              <a:t>Take ownership of mistakes or </a:t>
            </a:r>
            <a:r>
              <a:rPr lang="en-US" sz="1800" dirty="0">
                <a:solidFill>
                  <a:srgbClr val="548235"/>
                </a:solidFill>
                <a:latin typeface="Calibri"/>
                <a:ea typeface="Calibri"/>
                <a:cs typeface="Calibri"/>
                <a:sym typeface="Calibri"/>
              </a:rPr>
              <a:t>pro</a:t>
            </a:r>
            <a:r>
              <a:rPr lang="en-US" sz="1800" dirty="0" smtClean="0">
                <a:solidFill>
                  <a:srgbClr val="548235"/>
                </a:solidFill>
                <a:latin typeface="Calibri"/>
                <a:ea typeface="Calibri"/>
                <a:cs typeface="Calibri"/>
                <a:sym typeface="Calibri"/>
              </a:rPr>
              <a:t>blems</a:t>
            </a:r>
          </a:p>
          <a:p>
            <a:pPr marL="457200" indent="-457200">
              <a:buClr>
                <a:schemeClr val="dk1"/>
              </a:buClr>
              <a:buSzPct val="100000"/>
              <a:buFont typeface="Noto Sans Symbols"/>
              <a:buChar char="➢"/>
            </a:pPr>
            <a:r>
              <a:rPr lang="en-US" sz="1800" dirty="0">
                <a:solidFill>
                  <a:srgbClr val="FF0000"/>
                </a:solidFill>
                <a:latin typeface="Calibri"/>
                <a:ea typeface="Calibri"/>
                <a:cs typeface="Calibri"/>
                <a:sym typeface="Calibri"/>
              </a:rPr>
              <a:t>Complain about a situation and/or person</a:t>
            </a:r>
          </a:p>
          <a:p>
            <a:pPr marL="285750" marR="0" lvl="0" indent="-285750" algn="l" rtl="0">
              <a:spcBef>
                <a:spcPts val="0"/>
              </a:spcBef>
              <a:spcAft>
                <a:spcPts val="0"/>
              </a:spcAft>
              <a:buClr>
                <a:schemeClr val="dk1"/>
              </a:buClr>
              <a:buFont typeface="Noto Sans Symbols"/>
              <a:buNone/>
            </a:pPr>
            <a:endParaRPr sz="24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ct val="100000"/>
              <a:buFont typeface="Noto Sans Symbols"/>
              <a:buChar char="➢"/>
            </a:pPr>
            <a:r>
              <a:rPr lang="en-US" sz="1800" dirty="0">
                <a:solidFill>
                  <a:schemeClr val="accent6">
                    <a:lumMod val="75000"/>
                  </a:schemeClr>
                </a:solidFill>
                <a:latin typeface="Calibri"/>
                <a:ea typeface="Calibri"/>
                <a:cs typeface="Calibri"/>
                <a:sym typeface="Calibri"/>
              </a:rPr>
              <a:t>Share what they learned from past experiences</a:t>
            </a:r>
          </a:p>
          <a:p>
            <a:pPr marL="457200" indent="-457200">
              <a:buClr>
                <a:schemeClr val="dk1"/>
              </a:buClr>
              <a:buSzPct val="100000"/>
              <a:buFont typeface="Noto Sans Symbols"/>
              <a:buChar char="➢"/>
            </a:pPr>
            <a:r>
              <a:rPr lang="en-US" sz="1800" dirty="0" smtClean="0">
                <a:solidFill>
                  <a:srgbClr val="FF0000"/>
                </a:solidFill>
                <a:latin typeface="Calibri"/>
                <a:ea typeface="Calibri"/>
                <a:cs typeface="Calibri"/>
                <a:sym typeface="Calibri"/>
              </a:rPr>
              <a:t>Do not have the ability to identify what they learned </a:t>
            </a:r>
            <a:r>
              <a:rPr lang="en-US" sz="1800" dirty="0">
                <a:solidFill>
                  <a:srgbClr val="FF0000"/>
                </a:solidFill>
                <a:latin typeface="Calibri"/>
                <a:ea typeface="Calibri"/>
                <a:cs typeface="Calibri"/>
                <a:sym typeface="Calibri"/>
              </a:rPr>
              <a:t>from past experiences</a:t>
            </a:r>
          </a:p>
          <a:p>
            <a:pPr marL="285750" marR="0" lvl="0" indent="-285750" algn="l" rtl="0">
              <a:spcBef>
                <a:spcPts val="0"/>
              </a:spcBef>
              <a:spcAft>
                <a:spcPts val="0"/>
              </a:spcAft>
              <a:buClr>
                <a:schemeClr val="dk1"/>
              </a:buClr>
              <a:buFont typeface="Noto Sans Symbols"/>
              <a:buNone/>
            </a:pPr>
            <a:endParaRPr sz="2400" dirty="0">
              <a:solidFill>
                <a:schemeClr val="dk1"/>
              </a:solidFill>
              <a:latin typeface="Calibri"/>
              <a:ea typeface="Calibri"/>
              <a:cs typeface="Calibri"/>
              <a:sym typeface="Calibri"/>
            </a:endParaRPr>
          </a:p>
          <a:p>
            <a:pPr marL="457200" marR="0" lvl="0" indent="-457200" algn="l" rtl="0">
              <a:spcBef>
                <a:spcPts val="0"/>
              </a:spcBef>
              <a:buClr>
                <a:schemeClr val="dk1"/>
              </a:buClr>
              <a:buSzPct val="100000"/>
              <a:buFont typeface="Noto Sans Symbols"/>
              <a:buChar char="➢"/>
            </a:pPr>
            <a:r>
              <a:rPr lang="en-US" sz="1800" dirty="0" smtClean="0">
                <a:solidFill>
                  <a:schemeClr val="accent6">
                    <a:lumMod val="75000"/>
                  </a:schemeClr>
                </a:solidFill>
                <a:latin typeface="Calibri"/>
                <a:ea typeface="Calibri"/>
                <a:cs typeface="Calibri"/>
                <a:sym typeface="Calibri"/>
              </a:rPr>
              <a:t>Have the passion and motivation that match the position and culture of the institution</a:t>
            </a:r>
            <a:endParaRPr lang="en-US" sz="1800" dirty="0">
              <a:solidFill>
                <a:schemeClr val="accent6">
                  <a:lumMod val="75000"/>
                </a:schemeClr>
              </a:solidFill>
              <a:latin typeface="Calibri"/>
              <a:ea typeface="Calibri"/>
              <a:cs typeface="Calibri"/>
              <a:sym typeface="Calibri"/>
            </a:endParaRPr>
          </a:p>
          <a:p>
            <a:pPr marL="457200" marR="0" lvl="0" indent="-457200" algn="l" rtl="0">
              <a:spcBef>
                <a:spcPts val="0"/>
              </a:spcBef>
              <a:buClr>
                <a:schemeClr val="dk1"/>
              </a:buClr>
              <a:buSzPct val="100000"/>
              <a:buFont typeface="Noto Sans Symbols"/>
              <a:buChar char="➢"/>
            </a:pPr>
            <a:r>
              <a:rPr lang="en-US" sz="1800" dirty="0" smtClean="0">
                <a:solidFill>
                  <a:srgbClr val="FF0000"/>
                </a:solidFill>
                <a:latin typeface="Calibri"/>
                <a:ea typeface="Calibri"/>
                <a:cs typeface="Calibri"/>
                <a:sym typeface="Calibri"/>
              </a:rPr>
              <a:t>Have the passion and motivation that is not aligned with the position and culture of the institution</a:t>
            </a:r>
            <a:endParaRPr lang="en-US" sz="1800" dirty="0">
              <a:solidFill>
                <a:srgbClr val="FF0000"/>
              </a:solidFill>
              <a:latin typeface="Calibri"/>
              <a:ea typeface="Calibri"/>
              <a:cs typeface="Calibri"/>
              <a:sym typeface="Calibri"/>
            </a:endParaRPr>
          </a:p>
        </p:txBody>
      </p:sp>
      <p:pic>
        <p:nvPicPr>
          <p:cNvPr id="2050" name="Picture 2" descr="https://i.pinimg.com/236x/80/c4/4e/80c44e8d69e1e965bd2e0bd9d71b53c6--binoculars-illustration-advertising-desig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9683" y="2416492"/>
            <a:ext cx="2414587" cy="2414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0" y="0"/>
            <a:ext cx="9144000" cy="1143000"/>
          </a:xfrm>
          <a:prstGeom prst="rect">
            <a:avLst/>
          </a:prstGeom>
          <a:gradFill>
            <a:gsLst>
              <a:gs pos="0">
                <a:srgbClr val="16273E"/>
              </a:gs>
              <a:gs pos="50000">
                <a:srgbClr val="305486"/>
              </a:gs>
              <a:gs pos="100000">
                <a:srgbClr val="16273E"/>
              </a:gs>
            </a:gsLst>
            <a:lin ang="5400000" scaled="0"/>
          </a:grad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Calibri"/>
              <a:buNone/>
            </a:pPr>
            <a:r>
              <a:rPr lang="en-US" sz="2400" b="1" i="0" u="none" strike="noStrike" cap="none" dirty="0">
                <a:solidFill>
                  <a:schemeClr val="lt1"/>
                </a:solidFill>
                <a:latin typeface="Calibri"/>
                <a:ea typeface="Calibri"/>
                <a:cs typeface="Calibri"/>
                <a:sym typeface="Calibri"/>
              </a:rPr>
              <a:t>Interview Process </a:t>
            </a:r>
          </a:p>
        </p:txBody>
      </p:sp>
      <p:cxnSp>
        <p:nvCxnSpPr>
          <p:cNvPr id="336" name="Shape 336"/>
          <p:cNvCxnSpPr/>
          <p:nvPr/>
        </p:nvCxnSpPr>
        <p:spPr>
          <a:xfrm>
            <a:off x="0" y="1143000"/>
            <a:ext cx="9144000" cy="0"/>
          </a:xfrm>
          <a:prstGeom prst="straightConnector1">
            <a:avLst/>
          </a:prstGeom>
          <a:noFill/>
          <a:ln w="57150" cap="flat" cmpd="sng">
            <a:solidFill>
              <a:srgbClr val="9B8928"/>
            </a:solidFill>
            <a:prstDash val="solid"/>
            <a:round/>
            <a:headEnd type="none" w="med" len="med"/>
            <a:tailEnd type="none" w="med" len="med"/>
          </a:ln>
        </p:spPr>
      </p:cxnSp>
      <p:cxnSp>
        <p:nvCxnSpPr>
          <p:cNvPr id="337" name="Shape 337"/>
          <p:cNvCxnSpPr/>
          <p:nvPr/>
        </p:nvCxnSpPr>
        <p:spPr>
          <a:xfrm>
            <a:off x="0" y="1190625"/>
            <a:ext cx="9144000" cy="0"/>
          </a:xfrm>
          <a:prstGeom prst="straightConnector1">
            <a:avLst/>
          </a:prstGeom>
          <a:noFill/>
          <a:ln w="12700" cap="flat" cmpd="sng">
            <a:solidFill>
              <a:srgbClr val="9B8928"/>
            </a:solidFill>
            <a:prstDash val="solid"/>
            <a:round/>
            <a:headEnd type="none" w="med" len="med"/>
            <a:tailEnd type="none" w="med" len="med"/>
          </a:ln>
        </p:spPr>
      </p:cxnSp>
      <p:sp>
        <p:nvSpPr>
          <p:cNvPr id="338" name="Shape 338"/>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17</a:t>
            </a:fld>
            <a:endParaRPr lang="en-US" sz="1200" dirty="0">
              <a:solidFill>
                <a:srgbClr val="888888"/>
              </a:solidFill>
              <a:latin typeface="Calibri"/>
              <a:ea typeface="Calibri"/>
              <a:cs typeface="Calibri"/>
              <a:sym typeface="Calibri"/>
            </a:endParaRPr>
          </a:p>
        </p:txBody>
      </p:sp>
      <p:sp>
        <p:nvSpPr>
          <p:cNvPr id="339" name="Shape 339"/>
          <p:cNvSpPr txBox="1"/>
          <p:nvPr/>
        </p:nvSpPr>
        <p:spPr>
          <a:xfrm>
            <a:off x="263713" y="1547450"/>
            <a:ext cx="8393270" cy="4787089"/>
          </a:xfrm>
          <a:prstGeom prst="rect">
            <a:avLst/>
          </a:prstGeom>
          <a:noFill/>
          <a:ln>
            <a:noFill/>
          </a:ln>
        </p:spPr>
        <p:txBody>
          <a:bodyPr lIns="91425" tIns="45700" rIns="91425" bIns="45700" anchor="t" anchorCtr="0">
            <a:noAutofit/>
          </a:bodyPr>
          <a:lstStyle/>
          <a:p>
            <a:pPr marL="457200" marR="0" lvl="0" indent="-457200" algn="l" rtl="0">
              <a:spcBef>
                <a:spcPts val="0"/>
              </a:spcBef>
              <a:buClr>
                <a:schemeClr val="dk1"/>
              </a:buClr>
              <a:buSzPct val="100000"/>
              <a:buFont typeface="+mj-lt"/>
              <a:buAutoNum type="arabicPeriod"/>
            </a:pPr>
            <a:r>
              <a:rPr lang="en-US" sz="1800" dirty="0" smtClean="0">
                <a:solidFill>
                  <a:schemeClr val="dk1"/>
                </a:solidFill>
                <a:latin typeface="Calibri"/>
                <a:ea typeface="Calibri"/>
                <a:cs typeface="Calibri"/>
                <a:sym typeface="Calibri"/>
              </a:rPr>
              <a:t>Conduct introductions </a:t>
            </a:r>
            <a:endParaRPr lang="en-US" sz="1800" dirty="0">
              <a:solidFill>
                <a:schemeClr val="dk1"/>
              </a:solidFill>
              <a:latin typeface="Calibri"/>
              <a:ea typeface="Calibri"/>
              <a:cs typeface="Calibri"/>
              <a:sym typeface="Calibri"/>
            </a:endParaRPr>
          </a:p>
          <a:p>
            <a:pPr marL="342900" marR="0" lvl="0" indent="-342900" algn="l" rtl="0">
              <a:spcBef>
                <a:spcPts val="0"/>
              </a:spcBef>
              <a:buClr>
                <a:schemeClr val="accent1">
                  <a:lumMod val="75000"/>
                </a:schemeClr>
              </a:buClr>
              <a:buFont typeface="+mj-lt"/>
              <a:buAutoNum type="arabicPeriod"/>
            </a:pPr>
            <a:endParaRPr sz="1800" dirty="0" smtClean="0">
              <a:solidFill>
                <a:schemeClr val="dk1"/>
              </a:solidFill>
              <a:latin typeface="Calibri"/>
              <a:ea typeface="Calibri"/>
              <a:cs typeface="Calibri"/>
              <a:sym typeface="Calibri"/>
            </a:endParaRPr>
          </a:p>
          <a:p>
            <a:pPr marL="457200" marR="0" lvl="0" indent="-457200" algn="l" rtl="0">
              <a:spcBef>
                <a:spcPts val="0"/>
              </a:spcBef>
              <a:buClr>
                <a:schemeClr val="dk1"/>
              </a:buClr>
              <a:buSzPct val="100000"/>
              <a:buFont typeface="+mj-lt"/>
              <a:buAutoNum type="arabicPeriod"/>
            </a:pPr>
            <a:r>
              <a:rPr lang="en-US" sz="1800" dirty="0" smtClean="0">
                <a:solidFill>
                  <a:schemeClr val="dk1"/>
                </a:solidFill>
                <a:latin typeface="Calibri"/>
                <a:ea typeface="Calibri"/>
                <a:cs typeface="Calibri"/>
                <a:sym typeface="Calibri"/>
              </a:rPr>
              <a:t>Provide a brief </a:t>
            </a:r>
            <a:r>
              <a:rPr lang="en-US" sz="1800" dirty="0">
                <a:solidFill>
                  <a:schemeClr val="dk1"/>
                </a:solidFill>
                <a:latin typeface="Calibri"/>
                <a:ea typeface="Calibri"/>
                <a:cs typeface="Calibri"/>
                <a:sym typeface="Calibri"/>
              </a:rPr>
              <a:t>summary </a:t>
            </a:r>
            <a:r>
              <a:rPr lang="en-US" sz="1800" dirty="0" smtClean="0">
                <a:solidFill>
                  <a:schemeClr val="dk1"/>
                </a:solidFill>
                <a:latin typeface="Calibri"/>
                <a:ea typeface="Calibri"/>
                <a:cs typeface="Calibri"/>
                <a:sym typeface="Calibri"/>
              </a:rPr>
              <a:t>of </a:t>
            </a:r>
            <a:r>
              <a:rPr lang="en-US" sz="1800" dirty="0">
                <a:solidFill>
                  <a:schemeClr val="dk1"/>
                </a:solidFill>
                <a:latin typeface="Calibri"/>
                <a:ea typeface="Calibri"/>
                <a:cs typeface="Calibri"/>
                <a:sym typeface="Calibri"/>
              </a:rPr>
              <a:t>the </a:t>
            </a:r>
            <a:r>
              <a:rPr lang="en-US" sz="1800" dirty="0" smtClean="0">
                <a:solidFill>
                  <a:schemeClr val="dk1"/>
                </a:solidFill>
                <a:latin typeface="Calibri"/>
                <a:ea typeface="Calibri"/>
                <a:cs typeface="Calibri"/>
                <a:sym typeface="Calibri"/>
              </a:rPr>
              <a:t>position</a:t>
            </a:r>
            <a:endParaRPr lang="en-US" sz="1800" dirty="0">
              <a:solidFill>
                <a:schemeClr val="dk1"/>
              </a:solidFill>
              <a:latin typeface="Calibri"/>
              <a:ea typeface="Calibri"/>
              <a:cs typeface="Calibri"/>
              <a:sym typeface="Calibri"/>
            </a:endParaRPr>
          </a:p>
          <a:p>
            <a:pPr marL="457200" marR="0" lvl="0" indent="-457200" algn="l" rtl="0">
              <a:spcBef>
                <a:spcPts val="0"/>
              </a:spcBef>
              <a:buClr>
                <a:schemeClr val="dk1"/>
              </a:buClr>
              <a:buFont typeface="+mj-lt"/>
              <a:buAutoNum type="arabicPeriod"/>
            </a:pPr>
            <a:endParaRPr sz="1800" dirty="0">
              <a:solidFill>
                <a:schemeClr val="dk1"/>
              </a:solidFill>
              <a:latin typeface="Calibri"/>
              <a:ea typeface="Calibri"/>
              <a:cs typeface="Calibri"/>
              <a:sym typeface="Calibri"/>
            </a:endParaRPr>
          </a:p>
          <a:p>
            <a:pPr marL="457200" marR="0" lvl="0" indent="-457200" algn="l" rtl="0">
              <a:spcBef>
                <a:spcPts val="0"/>
              </a:spcBef>
              <a:buClr>
                <a:schemeClr val="dk1"/>
              </a:buClr>
              <a:buSzPct val="100000"/>
              <a:buFont typeface="+mj-lt"/>
              <a:buAutoNum type="arabicPeriod"/>
            </a:pPr>
            <a:r>
              <a:rPr lang="en-US" sz="1800" dirty="0">
                <a:solidFill>
                  <a:schemeClr val="dk1"/>
                </a:solidFill>
                <a:latin typeface="Calibri"/>
                <a:ea typeface="Calibri"/>
                <a:cs typeface="Calibri"/>
                <a:sym typeface="Calibri"/>
              </a:rPr>
              <a:t>Review CV with candidate to:</a:t>
            </a:r>
          </a:p>
          <a:p>
            <a:pPr marL="800100" marR="0" lvl="1" indent="-342900" algn="l" rtl="0">
              <a:spcBef>
                <a:spcPts val="600"/>
              </a:spcBef>
              <a:buClr>
                <a:schemeClr val="dk1"/>
              </a:buClr>
              <a:buSzPct val="100000"/>
              <a:buFont typeface="Wingdings" panose="05000000000000000000" pitchFamily="2" charset="2"/>
              <a:buChar char="Ø"/>
            </a:pPr>
            <a:r>
              <a:rPr lang="en-US" sz="1800" b="0" i="0" u="none" strike="noStrike" cap="none" dirty="0">
                <a:solidFill>
                  <a:schemeClr val="dk1"/>
                </a:solidFill>
                <a:latin typeface="Calibri"/>
                <a:ea typeface="Calibri"/>
                <a:cs typeface="Calibri"/>
                <a:sym typeface="Calibri"/>
              </a:rPr>
              <a:t>Clarify </a:t>
            </a:r>
            <a:r>
              <a:rPr lang="en-US" sz="1800" dirty="0" smtClean="0">
                <a:solidFill>
                  <a:schemeClr val="dk1"/>
                </a:solidFill>
                <a:latin typeface="Calibri"/>
                <a:ea typeface="Calibri"/>
                <a:cs typeface="Calibri"/>
                <a:sym typeface="Calibri"/>
              </a:rPr>
              <a:t>dates </a:t>
            </a:r>
            <a:r>
              <a:rPr lang="en-US" sz="1800" dirty="0">
                <a:solidFill>
                  <a:schemeClr val="dk1"/>
                </a:solidFill>
                <a:latin typeface="Calibri"/>
                <a:ea typeface="Calibri"/>
                <a:cs typeface="Calibri"/>
                <a:sym typeface="Calibri"/>
              </a:rPr>
              <a:t>of</a:t>
            </a:r>
            <a:r>
              <a:rPr lang="en-US" sz="1800" b="0" i="0" u="none" strike="noStrike" cap="none" dirty="0">
                <a:solidFill>
                  <a:schemeClr val="dk1"/>
                </a:solidFill>
                <a:latin typeface="Calibri"/>
                <a:ea typeface="Calibri"/>
                <a:cs typeface="Calibri"/>
                <a:sym typeface="Calibri"/>
              </a:rPr>
              <a:t> employment and gaps</a:t>
            </a:r>
          </a:p>
          <a:p>
            <a:pPr marL="800100" marR="0" lvl="1" indent="-342900" algn="l" rtl="0">
              <a:spcBef>
                <a:spcPts val="600"/>
              </a:spcBef>
              <a:buClr>
                <a:schemeClr val="dk1"/>
              </a:buClr>
              <a:buSzPct val="100000"/>
              <a:buFont typeface="Wingdings" panose="05000000000000000000" pitchFamily="2" charset="2"/>
              <a:buChar char="Ø"/>
            </a:pPr>
            <a:r>
              <a:rPr lang="en-US" sz="1800" b="0" i="0" u="none" strike="noStrike" cap="none" dirty="0">
                <a:solidFill>
                  <a:schemeClr val="dk1"/>
                </a:solidFill>
                <a:latin typeface="Calibri"/>
                <a:ea typeface="Calibri"/>
                <a:cs typeface="Calibri"/>
                <a:sym typeface="Calibri"/>
              </a:rPr>
              <a:t>Clarify longevity of position/ </a:t>
            </a:r>
            <a:r>
              <a:rPr lang="en-US" sz="1800" dirty="0">
                <a:solidFill>
                  <a:schemeClr val="dk1"/>
                </a:solidFill>
                <a:latin typeface="Calibri"/>
                <a:ea typeface="Calibri"/>
                <a:cs typeface="Calibri"/>
                <a:sym typeface="Calibri"/>
              </a:rPr>
              <a:t>r</a:t>
            </a:r>
            <a:r>
              <a:rPr lang="en-US" sz="1800" dirty="0" smtClean="0">
                <a:solidFill>
                  <a:schemeClr val="dk1"/>
                </a:solidFill>
                <a:latin typeface="Calibri"/>
                <a:ea typeface="Calibri"/>
                <a:cs typeface="Calibri"/>
                <a:sym typeface="Calibri"/>
              </a:rPr>
              <a:t>eason for leaving?</a:t>
            </a:r>
            <a:endParaRPr lang="en-US" sz="1800" b="0" i="0" u="none" strike="noStrike" cap="none" dirty="0">
              <a:solidFill>
                <a:schemeClr val="dk1"/>
              </a:solidFill>
              <a:latin typeface="Calibri"/>
              <a:ea typeface="Calibri"/>
              <a:cs typeface="Calibri"/>
              <a:sym typeface="Calibri"/>
            </a:endParaRPr>
          </a:p>
          <a:p>
            <a:pPr marL="800100" lvl="1" indent="-342900">
              <a:spcBef>
                <a:spcPts val="600"/>
              </a:spcBef>
              <a:buClr>
                <a:schemeClr val="dk1"/>
              </a:buClr>
              <a:buSzPct val="100000"/>
              <a:buFont typeface="Wingdings" panose="05000000000000000000" pitchFamily="2" charset="2"/>
              <a:buChar char="Ø"/>
            </a:pPr>
            <a:r>
              <a:rPr lang="en-US" sz="1800" b="0" i="0" u="none" strike="noStrike" cap="none" dirty="0">
                <a:solidFill>
                  <a:schemeClr val="dk1"/>
                </a:solidFill>
                <a:latin typeface="Calibri"/>
                <a:ea typeface="Calibri"/>
                <a:cs typeface="Calibri"/>
                <a:sym typeface="Calibri"/>
              </a:rPr>
              <a:t>Clarify </a:t>
            </a:r>
            <a:r>
              <a:rPr lang="en-US" sz="1800" dirty="0">
                <a:solidFill>
                  <a:schemeClr val="dk1"/>
                </a:solidFill>
                <a:latin typeface="Calibri"/>
                <a:ea typeface="Calibri"/>
                <a:cs typeface="Calibri"/>
                <a:sym typeface="Calibri"/>
              </a:rPr>
              <a:t>responsibilities </a:t>
            </a:r>
            <a:r>
              <a:rPr lang="en-US" sz="1800" b="0" i="0" u="none" strike="noStrike" cap="none" dirty="0" smtClean="0">
                <a:solidFill>
                  <a:schemeClr val="dk1"/>
                </a:solidFill>
                <a:latin typeface="Calibri"/>
                <a:ea typeface="Calibri"/>
                <a:cs typeface="Calibri"/>
                <a:sym typeface="Calibri"/>
              </a:rPr>
              <a:t>and </a:t>
            </a:r>
            <a:r>
              <a:rPr lang="en-US" sz="1800" dirty="0" smtClean="0">
                <a:solidFill>
                  <a:schemeClr val="dk1"/>
                </a:solidFill>
                <a:latin typeface="Calibri"/>
                <a:ea typeface="Calibri"/>
                <a:cs typeface="Calibri"/>
                <a:sym typeface="Calibri"/>
              </a:rPr>
              <a:t>accomplishments </a:t>
            </a:r>
            <a:r>
              <a:rPr lang="en-US" sz="1800" b="0" i="0" u="none" strike="noStrike" cap="none" dirty="0" smtClean="0">
                <a:solidFill>
                  <a:schemeClr val="dk1"/>
                </a:solidFill>
                <a:latin typeface="Calibri"/>
                <a:ea typeface="Calibri"/>
                <a:cs typeface="Calibri"/>
                <a:sym typeface="Calibri"/>
              </a:rPr>
              <a:t>in </a:t>
            </a:r>
            <a:r>
              <a:rPr lang="en-US" sz="1800" b="0" i="0" u="none" strike="noStrike" cap="none" dirty="0">
                <a:solidFill>
                  <a:schemeClr val="dk1"/>
                </a:solidFill>
                <a:latin typeface="Calibri"/>
                <a:ea typeface="Calibri"/>
                <a:cs typeface="Calibri"/>
                <a:sym typeface="Calibri"/>
              </a:rPr>
              <a:t>previous positions</a:t>
            </a:r>
          </a:p>
          <a:p>
            <a:pPr marL="914400" marR="0" lvl="1" indent="-457200" algn="l" rtl="0">
              <a:spcBef>
                <a:spcPts val="0"/>
              </a:spcBef>
              <a:buClr>
                <a:schemeClr val="dk1"/>
              </a:buClr>
              <a:buFont typeface="+mj-lt"/>
              <a:buAutoNum type="arabicPeriod"/>
            </a:pPr>
            <a:endParaRPr sz="1800" b="0" i="0" u="none" strike="noStrike" cap="none" dirty="0">
              <a:solidFill>
                <a:schemeClr val="dk1"/>
              </a:solidFill>
              <a:latin typeface="Calibri"/>
              <a:ea typeface="Calibri"/>
              <a:cs typeface="Calibri"/>
              <a:sym typeface="Calibri"/>
            </a:endParaRPr>
          </a:p>
          <a:p>
            <a:pPr marL="457200" marR="0" lvl="0" indent="-457200" algn="l" rtl="0">
              <a:spcBef>
                <a:spcPts val="0"/>
              </a:spcBef>
              <a:buClr>
                <a:schemeClr val="dk1"/>
              </a:buClr>
              <a:buSzPct val="100000"/>
              <a:buFont typeface="+mj-lt"/>
              <a:buAutoNum type="arabicPeriod"/>
            </a:pPr>
            <a:r>
              <a:rPr lang="en-US" sz="1800" dirty="0">
                <a:solidFill>
                  <a:schemeClr val="dk1"/>
                </a:solidFill>
                <a:latin typeface="Calibri"/>
                <a:ea typeface="Calibri"/>
                <a:cs typeface="Calibri"/>
                <a:sym typeface="Calibri"/>
              </a:rPr>
              <a:t>Ask </a:t>
            </a:r>
            <a:r>
              <a:rPr lang="en-US" sz="1800" b="1" dirty="0">
                <a:solidFill>
                  <a:schemeClr val="dk1"/>
                </a:solidFill>
                <a:latin typeface="Calibri"/>
                <a:ea typeface="Calibri"/>
                <a:cs typeface="Calibri"/>
                <a:sym typeface="Calibri"/>
              </a:rPr>
              <a:t>Behavioral Based </a:t>
            </a:r>
            <a:r>
              <a:rPr lang="en-US" sz="1800" dirty="0">
                <a:solidFill>
                  <a:schemeClr val="dk1"/>
                </a:solidFill>
                <a:latin typeface="Calibri"/>
                <a:ea typeface="Calibri"/>
                <a:cs typeface="Calibri"/>
                <a:sym typeface="Calibri"/>
              </a:rPr>
              <a:t>and </a:t>
            </a:r>
            <a:r>
              <a:rPr lang="en-US" sz="1800" b="1" dirty="0">
                <a:solidFill>
                  <a:schemeClr val="dk1"/>
                </a:solidFill>
                <a:latin typeface="Calibri"/>
                <a:ea typeface="Calibri"/>
                <a:cs typeface="Calibri"/>
                <a:sym typeface="Calibri"/>
              </a:rPr>
              <a:t>Motivation Based</a:t>
            </a:r>
            <a:r>
              <a:rPr lang="en-US" sz="1800" dirty="0">
                <a:solidFill>
                  <a:schemeClr val="dk1"/>
                </a:solidFill>
                <a:latin typeface="Calibri"/>
                <a:ea typeface="Calibri"/>
                <a:cs typeface="Calibri"/>
                <a:sym typeface="Calibri"/>
              </a:rPr>
              <a:t> questions</a:t>
            </a:r>
          </a:p>
          <a:p>
            <a:pPr marL="342900" marR="0" lvl="0" indent="-342900" algn="l" rtl="0">
              <a:spcBef>
                <a:spcPts val="0"/>
              </a:spcBef>
              <a:buClr>
                <a:schemeClr val="dk1"/>
              </a:buClr>
              <a:buFont typeface="+mj-lt"/>
              <a:buAutoNum type="arabicPeriod"/>
            </a:pPr>
            <a:endParaRPr sz="1800" dirty="0">
              <a:solidFill>
                <a:schemeClr val="dk1"/>
              </a:solidFill>
              <a:latin typeface="Calibri"/>
              <a:ea typeface="Calibri"/>
              <a:cs typeface="Calibri"/>
              <a:sym typeface="Calibri"/>
            </a:endParaRPr>
          </a:p>
          <a:p>
            <a:pPr marL="457200" marR="0" lvl="0" indent="-457200" algn="l" rtl="0">
              <a:spcBef>
                <a:spcPts val="0"/>
              </a:spcBef>
              <a:buClr>
                <a:schemeClr val="dk1"/>
              </a:buClr>
              <a:buSzPct val="100000"/>
              <a:buFont typeface="+mj-lt"/>
              <a:buAutoNum type="arabicPeriod"/>
            </a:pPr>
            <a:r>
              <a:rPr lang="en-US" sz="1800" dirty="0">
                <a:solidFill>
                  <a:schemeClr val="dk1"/>
                </a:solidFill>
                <a:latin typeface="Calibri"/>
                <a:ea typeface="Calibri"/>
                <a:cs typeface="Calibri"/>
                <a:sym typeface="Calibri"/>
              </a:rPr>
              <a:t>Discuss </a:t>
            </a:r>
            <a:r>
              <a:rPr lang="en-US" sz="1800" dirty="0" smtClean="0">
                <a:solidFill>
                  <a:schemeClr val="dk1"/>
                </a:solidFill>
                <a:latin typeface="Calibri"/>
                <a:ea typeface="Calibri"/>
                <a:cs typeface="Calibri"/>
                <a:sym typeface="Calibri"/>
              </a:rPr>
              <a:t>salary expectations and potential start date</a:t>
            </a:r>
            <a:endParaRPr lang="en-US" sz="1800" dirty="0">
              <a:solidFill>
                <a:schemeClr val="dk1"/>
              </a:solidFill>
              <a:latin typeface="Calibri"/>
              <a:ea typeface="Calibri"/>
              <a:cs typeface="Calibri"/>
              <a:sym typeface="Calibri"/>
            </a:endParaRPr>
          </a:p>
          <a:p>
            <a:pPr marL="457200" marR="0" lvl="0" indent="-457200" algn="l" rtl="0">
              <a:spcBef>
                <a:spcPts val="0"/>
              </a:spcBef>
              <a:buClr>
                <a:schemeClr val="dk1"/>
              </a:buClr>
              <a:buFont typeface="+mj-lt"/>
              <a:buAutoNum type="arabicPeriod"/>
            </a:pPr>
            <a:endParaRPr sz="1800" dirty="0">
              <a:solidFill>
                <a:schemeClr val="dk1"/>
              </a:solidFill>
              <a:latin typeface="Calibri"/>
              <a:ea typeface="Calibri"/>
              <a:cs typeface="Calibri"/>
              <a:sym typeface="Calibri"/>
            </a:endParaRPr>
          </a:p>
          <a:p>
            <a:pPr marL="457200" marR="0" lvl="0" indent="-457200" algn="l" rtl="0">
              <a:spcBef>
                <a:spcPts val="0"/>
              </a:spcBef>
              <a:buClr>
                <a:schemeClr val="dk1"/>
              </a:buClr>
              <a:buSzPct val="100000"/>
              <a:buFont typeface="+mj-lt"/>
              <a:buAutoNum type="arabicPeriod"/>
            </a:pPr>
            <a:r>
              <a:rPr lang="en-US" sz="1800" dirty="0" smtClean="0">
                <a:solidFill>
                  <a:schemeClr val="dk1"/>
                </a:solidFill>
                <a:latin typeface="Calibri"/>
                <a:ea typeface="Calibri"/>
                <a:cs typeface="Calibri"/>
                <a:sym typeface="Calibri"/>
              </a:rPr>
              <a:t>Ask the candidate if they have any questions</a:t>
            </a:r>
            <a:endParaRPr lang="en-US" sz="1800" dirty="0">
              <a:solidFill>
                <a:schemeClr val="dk1"/>
              </a:solidFill>
              <a:latin typeface="Calibri"/>
              <a:ea typeface="Calibri"/>
              <a:cs typeface="Calibri"/>
              <a:sym typeface="Calibri"/>
            </a:endParaRPr>
          </a:p>
          <a:p>
            <a:pPr marL="342900" marR="0" lvl="0" indent="-342900" algn="l" rtl="0">
              <a:spcBef>
                <a:spcPts val="0"/>
              </a:spcBef>
              <a:buFont typeface="+mj-lt"/>
              <a:buAutoNum type="arabicPeriod"/>
            </a:pPr>
            <a:endParaRPr sz="1800" dirty="0">
              <a:solidFill>
                <a:schemeClr val="dk1"/>
              </a:solidFill>
              <a:latin typeface="Calibri"/>
              <a:ea typeface="Calibri"/>
              <a:cs typeface="Calibri"/>
              <a:sym typeface="Calibri"/>
            </a:endParaRPr>
          </a:p>
          <a:p>
            <a:pPr marL="457200" marR="0" lvl="0" indent="-457200" algn="l" rtl="0">
              <a:spcBef>
                <a:spcPts val="0"/>
              </a:spcBef>
              <a:buClr>
                <a:schemeClr val="dk1"/>
              </a:buClr>
              <a:buSzPct val="100000"/>
              <a:buFont typeface="+mj-lt"/>
              <a:buAutoNum type="arabicPeriod"/>
            </a:pPr>
            <a:r>
              <a:rPr lang="en-US" sz="1800" dirty="0">
                <a:solidFill>
                  <a:schemeClr val="dk1"/>
                </a:solidFill>
                <a:latin typeface="Calibri"/>
                <a:ea typeface="Calibri"/>
                <a:cs typeface="Calibri"/>
                <a:sym typeface="Calibri"/>
              </a:rPr>
              <a:t>Provide a time frame of the hiring process and what the next steps will be</a:t>
            </a:r>
          </a:p>
          <a:p>
            <a:pPr marL="0" marR="0" lvl="0" indent="0" algn="l" rtl="0">
              <a:spcBef>
                <a:spcPts val="0"/>
              </a:spcBef>
              <a:buNone/>
            </a:pPr>
            <a:endParaRPr sz="2000" dirty="0">
              <a:solidFill>
                <a:schemeClr val="dk1"/>
              </a:solidFill>
              <a:latin typeface="Calibri"/>
              <a:ea typeface="Calibri"/>
              <a:cs typeface="Calibri"/>
              <a:sym typeface="Calibri"/>
            </a:endParaRPr>
          </a:p>
          <a:p>
            <a:pPr marL="342900" marR="0" lvl="0" indent="-342900" algn="l" rtl="0">
              <a:spcBef>
                <a:spcPts val="0"/>
              </a:spcBef>
              <a:buClr>
                <a:schemeClr val="dk1"/>
              </a:buClr>
              <a:buFont typeface="Arial"/>
              <a:buNone/>
            </a:pPr>
            <a:endParaRPr sz="2000" dirty="0">
              <a:solidFill>
                <a:schemeClr val="dk1"/>
              </a:solidFill>
              <a:latin typeface="Calibri"/>
              <a:ea typeface="Calibri"/>
              <a:cs typeface="Calibri"/>
              <a:sym typeface="Calibri"/>
            </a:endParaRPr>
          </a:p>
          <a:p>
            <a:pPr marL="342900" marR="0" lvl="0" indent="-342900" algn="l" rtl="0">
              <a:spcBef>
                <a:spcPts val="0"/>
              </a:spcBef>
              <a:buClr>
                <a:schemeClr val="dk1"/>
              </a:buClr>
              <a:buFont typeface="Arial"/>
              <a:buNone/>
            </a:pPr>
            <a:endParaRPr sz="2000" dirty="0">
              <a:solidFill>
                <a:schemeClr val="dk1"/>
              </a:solidFill>
              <a:latin typeface="Calibri"/>
              <a:ea typeface="Calibri"/>
              <a:cs typeface="Calibri"/>
              <a:sym typeface="Calibri"/>
            </a:endParaRPr>
          </a:p>
          <a:p>
            <a:pPr marL="0" marR="0" lvl="0" indent="0" algn="l" rtl="0">
              <a:lnSpc>
                <a:spcPct val="120000"/>
              </a:lnSpc>
              <a:spcBef>
                <a:spcPts val="0"/>
              </a:spcBef>
              <a:spcAft>
                <a:spcPts val="0"/>
              </a:spcAft>
              <a:buNone/>
            </a:pPr>
            <a:endParaRPr sz="2000" dirty="0">
              <a:solidFill>
                <a:schemeClr val="dk1"/>
              </a:solidFill>
              <a:latin typeface="Calibri"/>
              <a:ea typeface="Calibri"/>
              <a:cs typeface="Calibri"/>
              <a:sym typeface="Calibri"/>
            </a:endParaRPr>
          </a:p>
          <a:p>
            <a:pPr marL="0" marR="0" lvl="0" indent="0" algn="ctr" rtl="0">
              <a:spcBef>
                <a:spcPts val="0"/>
              </a:spcBef>
              <a:buNone/>
            </a:pPr>
            <a:endParaRPr sz="3200" dirty="0">
              <a:solidFill>
                <a:srgbClr val="1E4E79"/>
              </a:solidFill>
              <a:latin typeface="Calibri"/>
              <a:ea typeface="Calibri"/>
              <a:cs typeface="Calibri"/>
              <a:sym typeface="Calibri"/>
            </a:endParaRP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6161324" y="1287236"/>
            <a:ext cx="2821980" cy="1911465"/>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0" y="0"/>
            <a:ext cx="9144000" cy="1143000"/>
          </a:xfrm>
          <a:prstGeom prst="rect">
            <a:avLst/>
          </a:prstGeom>
          <a:gradFill>
            <a:gsLst>
              <a:gs pos="0">
                <a:srgbClr val="16273E"/>
              </a:gs>
              <a:gs pos="50000">
                <a:srgbClr val="305486"/>
              </a:gs>
              <a:gs pos="100000">
                <a:srgbClr val="16273E"/>
              </a:gs>
            </a:gsLst>
            <a:lin ang="5400000" scaled="0"/>
          </a:grad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Calibri"/>
              <a:buNone/>
            </a:pPr>
            <a:r>
              <a:rPr lang="en-US" sz="2400" b="1" i="0" u="none" strike="noStrike" cap="none" dirty="0">
                <a:solidFill>
                  <a:schemeClr val="lt1"/>
                </a:solidFill>
                <a:latin typeface="Calibri"/>
                <a:ea typeface="Calibri"/>
                <a:cs typeface="Calibri"/>
                <a:sym typeface="Calibri"/>
              </a:rPr>
              <a:t>Tips for Interviewing</a:t>
            </a:r>
          </a:p>
        </p:txBody>
      </p:sp>
      <p:cxnSp>
        <p:nvCxnSpPr>
          <p:cNvPr id="347" name="Shape 347"/>
          <p:cNvCxnSpPr/>
          <p:nvPr/>
        </p:nvCxnSpPr>
        <p:spPr>
          <a:xfrm>
            <a:off x="0" y="1143000"/>
            <a:ext cx="9144000" cy="0"/>
          </a:xfrm>
          <a:prstGeom prst="straightConnector1">
            <a:avLst/>
          </a:prstGeom>
          <a:noFill/>
          <a:ln w="57150" cap="flat" cmpd="sng">
            <a:solidFill>
              <a:srgbClr val="9B8928"/>
            </a:solidFill>
            <a:prstDash val="solid"/>
            <a:round/>
            <a:headEnd type="none" w="med" len="med"/>
            <a:tailEnd type="none" w="med" len="med"/>
          </a:ln>
        </p:spPr>
      </p:cxnSp>
      <p:cxnSp>
        <p:nvCxnSpPr>
          <p:cNvPr id="348" name="Shape 348"/>
          <p:cNvCxnSpPr/>
          <p:nvPr/>
        </p:nvCxnSpPr>
        <p:spPr>
          <a:xfrm>
            <a:off x="0" y="1190625"/>
            <a:ext cx="9144000" cy="0"/>
          </a:xfrm>
          <a:prstGeom prst="straightConnector1">
            <a:avLst/>
          </a:prstGeom>
          <a:noFill/>
          <a:ln w="12700" cap="flat" cmpd="sng">
            <a:solidFill>
              <a:srgbClr val="9B8928"/>
            </a:solidFill>
            <a:prstDash val="solid"/>
            <a:round/>
            <a:headEnd type="none" w="med" len="med"/>
            <a:tailEnd type="none" w="med" len="med"/>
          </a:ln>
        </p:spPr>
      </p:cxnSp>
      <p:sp>
        <p:nvSpPr>
          <p:cNvPr id="349" name="Shape 349"/>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18</a:t>
            </a:fld>
            <a:endParaRPr lang="en-US" sz="1200" dirty="0">
              <a:solidFill>
                <a:srgbClr val="888888"/>
              </a:solidFill>
              <a:latin typeface="Calibri"/>
              <a:ea typeface="Calibri"/>
              <a:cs typeface="Calibri"/>
              <a:sym typeface="Calibri"/>
            </a:endParaRPr>
          </a:p>
        </p:txBody>
      </p:sp>
      <p:sp>
        <p:nvSpPr>
          <p:cNvPr id="350" name="Shape 350"/>
          <p:cNvSpPr txBox="1"/>
          <p:nvPr/>
        </p:nvSpPr>
        <p:spPr>
          <a:xfrm>
            <a:off x="404824" y="1405881"/>
            <a:ext cx="8334300" cy="5482599"/>
          </a:xfrm>
          <a:prstGeom prst="rect">
            <a:avLst/>
          </a:prstGeom>
          <a:noFill/>
          <a:ln>
            <a:noFill/>
          </a:ln>
        </p:spPr>
        <p:txBody>
          <a:bodyPr lIns="91425" tIns="45700" rIns="91425" bIns="45700" anchor="t" anchorCtr="0">
            <a:noAutofit/>
          </a:bodyPr>
          <a:lstStyle/>
          <a:p>
            <a:pPr marL="342900" marR="0" lvl="0" indent="-330200" algn="l" rtl="0">
              <a:spcBef>
                <a:spcPts val="0"/>
              </a:spcBef>
              <a:buClr>
                <a:schemeClr val="dk1"/>
              </a:buClr>
              <a:buSzPct val="100000"/>
              <a:buFont typeface="Noto Sans Symbols"/>
              <a:buChar char="➢"/>
            </a:pPr>
            <a:r>
              <a:rPr lang="en-US" sz="1800" dirty="0" smtClean="0">
                <a:solidFill>
                  <a:schemeClr val="dk1"/>
                </a:solidFill>
                <a:latin typeface="Calibri"/>
                <a:ea typeface="Calibri"/>
                <a:cs typeface="Calibri"/>
                <a:sym typeface="Calibri"/>
              </a:rPr>
              <a:t>Prepare the </a:t>
            </a:r>
            <a:r>
              <a:rPr lang="en-US" sz="1800" dirty="0">
                <a:solidFill>
                  <a:schemeClr val="dk1"/>
                </a:solidFill>
                <a:latin typeface="Calibri"/>
                <a:ea typeface="Calibri"/>
                <a:cs typeface="Calibri"/>
                <a:sym typeface="Calibri"/>
              </a:rPr>
              <a:t>interview </a:t>
            </a:r>
            <a:r>
              <a:rPr lang="en-US" sz="1800" dirty="0" smtClean="0">
                <a:solidFill>
                  <a:schemeClr val="dk1"/>
                </a:solidFill>
                <a:latin typeface="Calibri"/>
                <a:ea typeface="Calibri"/>
                <a:cs typeface="Calibri"/>
                <a:sym typeface="Calibri"/>
              </a:rPr>
              <a:t>questions beforehand (be consistent with all candidates)</a:t>
            </a:r>
            <a:endParaRPr lang="en-US" sz="1800" dirty="0">
              <a:solidFill>
                <a:schemeClr val="dk1"/>
              </a:solidFill>
              <a:latin typeface="Calibri"/>
              <a:ea typeface="Calibri"/>
              <a:cs typeface="Calibri"/>
              <a:sym typeface="Calibri"/>
            </a:endParaRPr>
          </a:p>
          <a:p>
            <a:pPr marR="0" lvl="0" algn="l" rtl="0">
              <a:spcBef>
                <a:spcPts val="0"/>
              </a:spcBef>
              <a:buNone/>
            </a:pPr>
            <a:endParaRPr sz="1800" dirty="0">
              <a:solidFill>
                <a:schemeClr val="dk1"/>
              </a:solidFill>
              <a:latin typeface="Calibri"/>
              <a:ea typeface="Calibri"/>
              <a:cs typeface="Calibri"/>
              <a:sym typeface="Calibri"/>
            </a:endParaRPr>
          </a:p>
          <a:p>
            <a:pPr marL="342900" marR="0" lvl="0" indent="-330200" algn="l" rtl="0">
              <a:spcBef>
                <a:spcPts val="0"/>
              </a:spcBef>
              <a:buClr>
                <a:schemeClr val="dk1"/>
              </a:buClr>
              <a:buSzPct val="100000"/>
              <a:buFont typeface="Calibri"/>
              <a:buChar char="➢"/>
            </a:pPr>
            <a:r>
              <a:rPr lang="en-US" sz="1800" dirty="0">
                <a:solidFill>
                  <a:schemeClr val="dk1"/>
                </a:solidFill>
                <a:latin typeface="Calibri"/>
                <a:ea typeface="Calibri"/>
                <a:cs typeface="Calibri"/>
                <a:sym typeface="Calibri"/>
              </a:rPr>
              <a:t>Tie job competencies to questions </a:t>
            </a:r>
          </a:p>
          <a:p>
            <a:pPr marL="342900" marR="0" lvl="0" indent="-342900" algn="l" rtl="0">
              <a:spcBef>
                <a:spcPts val="0"/>
              </a:spcBef>
              <a:buClr>
                <a:schemeClr val="dk1"/>
              </a:buClr>
              <a:buFont typeface="Noto Sans Symbols"/>
              <a:buNone/>
            </a:pPr>
            <a:endParaRPr sz="1800" dirty="0">
              <a:solidFill>
                <a:schemeClr val="dk1"/>
              </a:solidFill>
              <a:latin typeface="Calibri"/>
              <a:ea typeface="Calibri"/>
              <a:cs typeface="Calibri"/>
              <a:sym typeface="Calibri"/>
            </a:endParaRPr>
          </a:p>
          <a:p>
            <a:pPr marL="342900" marR="0" lvl="0" indent="-330200" algn="l" rtl="0">
              <a:spcBef>
                <a:spcPts val="0"/>
              </a:spcBef>
              <a:buClr>
                <a:schemeClr val="dk1"/>
              </a:buClr>
              <a:buSzPct val="100000"/>
              <a:buFont typeface="Noto Sans Symbols"/>
              <a:buChar char="➢"/>
            </a:pPr>
            <a:r>
              <a:rPr lang="en-US" sz="1800" dirty="0">
                <a:solidFill>
                  <a:schemeClr val="dk1"/>
                </a:solidFill>
                <a:latin typeface="Calibri"/>
                <a:ea typeface="Calibri"/>
                <a:cs typeface="Calibri"/>
                <a:sym typeface="Calibri"/>
              </a:rPr>
              <a:t>Treat candidates like customers, be welcoming, no interruptions</a:t>
            </a:r>
          </a:p>
          <a:p>
            <a:pPr marL="342900" marR="0" lvl="0" indent="-342900" algn="l" rtl="0">
              <a:spcBef>
                <a:spcPts val="0"/>
              </a:spcBef>
              <a:buClr>
                <a:schemeClr val="dk1"/>
              </a:buClr>
              <a:buFont typeface="Noto Sans Symbols"/>
              <a:buNone/>
            </a:pPr>
            <a:endParaRPr sz="1800" dirty="0">
              <a:solidFill>
                <a:schemeClr val="dk1"/>
              </a:solidFill>
              <a:latin typeface="Calibri"/>
              <a:ea typeface="Calibri"/>
              <a:cs typeface="Calibri"/>
              <a:sym typeface="Calibri"/>
            </a:endParaRPr>
          </a:p>
          <a:p>
            <a:pPr marL="342900" marR="0" lvl="0" indent="-330200" algn="l" rtl="0">
              <a:spcBef>
                <a:spcPts val="0"/>
              </a:spcBef>
              <a:buClr>
                <a:schemeClr val="dk1"/>
              </a:buClr>
              <a:buSzPct val="100000"/>
              <a:buFont typeface="Noto Sans Symbols"/>
              <a:buChar char="➢"/>
            </a:pPr>
            <a:r>
              <a:rPr lang="en-US" sz="1800" dirty="0">
                <a:solidFill>
                  <a:schemeClr val="dk1"/>
                </a:solidFill>
                <a:latin typeface="Calibri"/>
                <a:ea typeface="Calibri"/>
                <a:cs typeface="Calibri"/>
                <a:sym typeface="Calibri"/>
              </a:rPr>
              <a:t>Involve others- Someone who will work closely with the candidate, someone who previously performed the job and/or an unbiased third party</a:t>
            </a:r>
          </a:p>
          <a:p>
            <a:pPr marR="0" lvl="0" algn="l" rtl="0">
              <a:spcBef>
                <a:spcPts val="0"/>
              </a:spcBef>
              <a:buNone/>
            </a:pPr>
            <a:endParaRPr sz="1800" dirty="0">
              <a:solidFill>
                <a:schemeClr val="dk1"/>
              </a:solidFill>
              <a:latin typeface="Calibri"/>
              <a:ea typeface="Calibri"/>
              <a:cs typeface="Calibri"/>
              <a:sym typeface="Calibri"/>
            </a:endParaRPr>
          </a:p>
          <a:p>
            <a:pPr marL="342900" marR="0" lvl="0" indent="-330200" algn="l" rtl="0">
              <a:spcBef>
                <a:spcPts val="0"/>
              </a:spcBef>
              <a:buClr>
                <a:schemeClr val="dk1"/>
              </a:buClr>
              <a:buSzPct val="100000"/>
              <a:buFont typeface="Noto Sans Symbols"/>
              <a:buChar char="➢"/>
            </a:pPr>
            <a:r>
              <a:rPr lang="en-US" sz="1800" dirty="0" smtClean="0">
                <a:solidFill>
                  <a:schemeClr val="dk1"/>
                </a:solidFill>
                <a:latin typeface="Calibri"/>
                <a:ea typeface="Calibri"/>
                <a:cs typeface="Calibri"/>
                <a:sym typeface="Calibri"/>
              </a:rPr>
              <a:t>Actively listen to the candidate in order to prepare follow up questions</a:t>
            </a:r>
          </a:p>
          <a:p>
            <a:pPr marL="12700" marR="0" lvl="0" algn="l" rtl="0">
              <a:spcBef>
                <a:spcPts val="0"/>
              </a:spcBef>
              <a:buClr>
                <a:schemeClr val="dk1"/>
              </a:buClr>
              <a:buSzPct val="100000"/>
            </a:pPr>
            <a:endParaRPr sz="1800" dirty="0">
              <a:solidFill>
                <a:schemeClr val="dk1"/>
              </a:solidFill>
              <a:latin typeface="Calibri"/>
              <a:ea typeface="Calibri"/>
              <a:cs typeface="Calibri"/>
              <a:sym typeface="Calibri"/>
            </a:endParaRPr>
          </a:p>
          <a:p>
            <a:pPr marL="342900" marR="0" lvl="0" indent="-330200" algn="l" rtl="0">
              <a:spcBef>
                <a:spcPts val="0"/>
              </a:spcBef>
              <a:buClr>
                <a:schemeClr val="dk1"/>
              </a:buClr>
              <a:buSzPct val="100000"/>
              <a:buFont typeface="Noto Sans Symbols"/>
              <a:buChar char="➢"/>
            </a:pPr>
            <a:r>
              <a:rPr lang="en-US" sz="1800" dirty="0">
                <a:solidFill>
                  <a:schemeClr val="dk1"/>
                </a:solidFill>
                <a:latin typeface="Calibri"/>
                <a:ea typeface="Calibri"/>
                <a:cs typeface="Calibri"/>
                <a:sym typeface="Calibri"/>
              </a:rPr>
              <a:t>Spend adequate time with the candidate (recommended time- 1 hour)</a:t>
            </a:r>
          </a:p>
          <a:p>
            <a:pPr marL="342900" marR="0" lvl="0" indent="-342900" algn="l" rtl="0">
              <a:spcBef>
                <a:spcPts val="0"/>
              </a:spcBef>
              <a:buClr>
                <a:schemeClr val="dk1"/>
              </a:buClr>
              <a:buFont typeface="Noto Sans Symbols"/>
              <a:buNone/>
            </a:pPr>
            <a:endParaRPr sz="1800" dirty="0">
              <a:solidFill>
                <a:schemeClr val="dk1"/>
              </a:solidFill>
              <a:latin typeface="Calibri"/>
              <a:ea typeface="Calibri"/>
              <a:cs typeface="Calibri"/>
              <a:sym typeface="Calibri"/>
            </a:endParaRPr>
          </a:p>
          <a:p>
            <a:pPr marL="342900" marR="0" lvl="0" indent="-330200" algn="l" rtl="0">
              <a:spcBef>
                <a:spcPts val="0"/>
              </a:spcBef>
              <a:buClr>
                <a:schemeClr val="dk1"/>
              </a:buClr>
              <a:buSzPct val="100000"/>
              <a:buFont typeface="Noto Sans Symbols"/>
              <a:buChar char="➢"/>
            </a:pPr>
            <a:r>
              <a:rPr lang="en-US" sz="1800" dirty="0">
                <a:solidFill>
                  <a:schemeClr val="dk1"/>
                </a:solidFill>
                <a:latin typeface="Calibri"/>
                <a:ea typeface="Calibri"/>
                <a:cs typeface="Calibri"/>
                <a:sym typeface="Calibri"/>
              </a:rPr>
              <a:t>Set realistic expectations of what the job entails</a:t>
            </a:r>
          </a:p>
          <a:p>
            <a:pPr marL="342900" marR="0" lvl="0" indent="-342900" algn="l" rtl="0">
              <a:spcBef>
                <a:spcPts val="0"/>
              </a:spcBef>
              <a:buClr>
                <a:schemeClr val="dk1"/>
              </a:buClr>
              <a:buFont typeface="Noto Sans Symbols"/>
              <a:buNone/>
            </a:pPr>
            <a:endParaRPr sz="1800" dirty="0">
              <a:solidFill>
                <a:schemeClr val="dk1"/>
              </a:solidFill>
              <a:latin typeface="Calibri"/>
              <a:ea typeface="Calibri"/>
              <a:cs typeface="Calibri"/>
              <a:sym typeface="Calibri"/>
            </a:endParaRPr>
          </a:p>
          <a:p>
            <a:pPr marL="342900" marR="0" lvl="0" indent="-330200" algn="l" rtl="0">
              <a:spcBef>
                <a:spcPts val="0"/>
              </a:spcBef>
              <a:buClr>
                <a:schemeClr val="dk1"/>
              </a:buClr>
              <a:buSzPct val="100000"/>
              <a:buFont typeface="Noto Sans Symbols"/>
              <a:buChar char="➢"/>
            </a:pPr>
            <a:r>
              <a:rPr lang="en-US" sz="1800" dirty="0">
                <a:solidFill>
                  <a:schemeClr val="dk1"/>
                </a:solidFill>
                <a:latin typeface="Calibri"/>
                <a:ea typeface="Calibri"/>
                <a:cs typeface="Calibri"/>
                <a:sym typeface="Calibri"/>
              </a:rPr>
              <a:t>Leave time for the candidate to ask questions</a:t>
            </a:r>
          </a:p>
          <a:p>
            <a:pPr marL="342900" marR="0" lvl="0" indent="-342900" algn="l" rtl="0">
              <a:spcBef>
                <a:spcPts val="0"/>
              </a:spcBef>
              <a:buClr>
                <a:schemeClr val="dk1"/>
              </a:buClr>
              <a:buFont typeface="Noto Sans Symbols"/>
              <a:buNone/>
            </a:pPr>
            <a:endParaRPr sz="1800" dirty="0">
              <a:solidFill>
                <a:schemeClr val="dk1"/>
              </a:solidFill>
              <a:latin typeface="Calibri"/>
              <a:ea typeface="Calibri"/>
              <a:cs typeface="Calibri"/>
              <a:sym typeface="Calibri"/>
            </a:endParaRPr>
          </a:p>
          <a:p>
            <a:pPr marL="342900" marR="0" lvl="0" indent="-330200" algn="l" rtl="0">
              <a:spcBef>
                <a:spcPts val="0"/>
              </a:spcBef>
              <a:buClr>
                <a:schemeClr val="dk1"/>
              </a:buClr>
              <a:buSzPct val="100000"/>
              <a:buFont typeface="Noto Sans Symbols"/>
              <a:buChar char="➢"/>
            </a:pPr>
            <a:r>
              <a:rPr lang="en-US" sz="1800" b="1" i="1" dirty="0">
                <a:solidFill>
                  <a:schemeClr val="dk1"/>
                </a:solidFill>
                <a:latin typeface="Calibri"/>
                <a:ea typeface="Calibri"/>
                <a:cs typeface="Calibri"/>
                <a:sym typeface="Calibri"/>
              </a:rPr>
              <a:t>Never verbally offer the job to a candidate (Please inform HR of your choice and a proper </a:t>
            </a:r>
            <a:r>
              <a:rPr lang="en-US" sz="1800" b="1" i="1" dirty="0" smtClean="0">
                <a:solidFill>
                  <a:schemeClr val="dk1"/>
                </a:solidFill>
                <a:latin typeface="Calibri"/>
                <a:ea typeface="Calibri"/>
                <a:cs typeface="Calibri"/>
                <a:sym typeface="Calibri"/>
              </a:rPr>
              <a:t>salary analysis </a:t>
            </a:r>
            <a:r>
              <a:rPr lang="en-US" sz="1800" b="1" i="1" dirty="0">
                <a:solidFill>
                  <a:schemeClr val="dk1"/>
                </a:solidFill>
                <a:latin typeface="Calibri"/>
                <a:ea typeface="Calibri"/>
                <a:cs typeface="Calibri"/>
                <a:sym typeface="Calibri"/>
              </a:rPr>
              <a:t>will be conducted)</a:t>
            </a:r>
          </a:p>
          <a:p>
            <a:pPr marL="342900" marR="0" lvl="0" indent="-342900" algn="l" rtl="0">
              <a:lnSpc>
                <a:spcPct val="120000"/>
              </a:lnSpc>
              <a:spcBef>
                <a:spcPts val="0"/>
              </a:spcBef>
              <a:spcAft>
                <a:spcPts val="0"/>
              </a:spcAft>
              <a:buClr>
                <a:schemeClr val="dk1"/>
              </a:buClr>
              <a:buFont typeface="Noto Sans Symbols"/>
              <a:buNone/>
            </a:pPr>
            <a:endParaRPr sz="2000" dirty="0">
              <a:solidFill>
                <a:schemeClr val="dk1"/>
              </a:solidFill>
              <a:latin typeface="Calibri"/>
              <a:ea typeface="Calibri"/>
              <a:cs typeface="Calibri"/>
              <a:sym typeface="Calibri"/>
            </a:endParaRPr>
          </a:p>
          <a:p>
            <a:pPr marL="0" marR="0" lvl="0" indent="0" algn="ctr" rtl="0">
              <a:spcBef>
                <a:spcPts val="0"/>
              </a:spcBef>
              <a:buNone/>
            </a:pPr>
            <a:endParaRPr sz="3200" dirty="0">
              <a:solidFill>
                <a:srgbClr val="1E4E79"/>
              </a:solidFill>
              <a:latin typeface="Calibri"/>
              <a:ea typeface="Calibri"/>
              <a:cs typeface="Calibri"/>
              <a:sym typeface="Calibri"/>
            </a:endParaRPr>
          </a:p>
        </p:txBody>
      </p:sp>
      <p:pic>
        <p:nvPicPr>
          <p:cNvPr id="351" name="Shape 351" descr="Image result for tips"/>
          <p:cNvPicPr preferRelativeResize="0"/>
          <p:nvPr/>
        </p:nvPicPr>
        <p:blipFill rotWithShape="1">
          <a:blip r:embed="rId3">
            <a:alphaModFix/>
          </a:blip>
          <a:srcRect/>
          <a:stretch/>
        </p:blipFill>
        <p:spPr>
          <a:xfrm>
            <a:off x="7068782" y="4718128"/>
            <a:ext cx="1744520" cy="1143000"/>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title"/>
          </p:nvPr>
        </p:nvSpPr>
        <p:spPr>
          <a:xfrm>
            <a:off x="0" y="0"/>
            <a:ext cx="9144000" cy="1143000"/>
          </a:xfrm>
          <a:prstGeom prst="rect">
            <a:avLst/>
          </a:prstGeom>
          <a:gradFill>
            <a:gsLst>
              <a:gs pos="0">
                <a:srgbClr val="16273E"/>
              </a:gs>
              <a:gs pos="50000">
                <a:srgbClr val="305486"/>
              </a:gs>
              <a:gs pos="100000">
                <a:srgbClr val="16273E"/>
              </a:gs>
            </a:gsLst>
            <a:lin ang="5400012" scaled="0"/>
          </a:grad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Calibri"/>
              <a:buNone/>
            </a:pPr>
            <a:r>
              <a:rPr lang="en-US" sz="2400" b="1" i="0" u="none" strike="noStrike" cap="none" dirty="0">
                <a:solidFill>
                  <a:schemeClr val="lt1"/>
                </a:solidFill>
                <a:latin typeface="Calibri"/>
                <a:ea typeface="Calibri"/>
                <a:cs typeface="Calibri"/>
                <a:sym typeface="Calibri"/>
              </a:rPr>
              <a:t>Avoiding Interviewing Errors</a:t>
            </a:r>
          </a:p>
        </p:txBody>
      </p:sp>
      <p:cxnSp>
        <p:nvCxnSpPr>
          <p:cNvPr id="389" name="Shape 389"/>
          <p:cNvCxnSpPr/>
          <p:nvPr/>
        </p:nvCxnSpPr>
        <p:spPr>
          <a:xfrm>
            <a:off x="0" y="1143000"/>
            <a:ext cx="9144000" cy="0"/>
          </a:xfrm>
          <a:prstGeom prst="straightConnector1">
            <a:avLst/>
          </a:prstGeom>
          <a:noFill/>
          <a:ln w="57150" cap="flat" cmpd="sng">
            <a:solidFill>
              <a:srgbClr val="9B8928"/>
            </a:solidFill>
            <a:prstDash val="solid"/>
            <a:round/>
            <a:headEnd type="none" w="med" len="med"/>
            <a:tailEnd type="none" w="med" len="med"/>
          </a:ln>
        </p:spPr>
      </p:cxnSp>
      <p:cxnSp>
        <p:nvCxnSpPr>
          <p:cNvPr id="390" name="Shape 390"/>
          <p:cNvCxnSpPr/>
          <p:nvPr/>
        </p:nvCxnSpPr>
        <p:spPr>
          <a:xfrm>
            <a:off x="0" y="1190625"/>
            <a:ext cx="9144000" cy="0"/>
          </a:xfrm>
          <a:prstGeom prst="straightConnector1">
            <a:avLst/>
          </a:prstGeom>
          <a:noFill/>
          <a:ln w="12700" cap="flat" cmpd="sng">
            <a:solidFill>
              <a:srgbClr val="9B8928"/>
            </a:solidFill>
            <a:prstDash val="solid"/>
            <a:round/>
            <a:headEnd type="none" w="med" len="med"/>
            <a:tailEnd type="none" w="med" len="med"/>
          </a:ln>
        </p:spPr>
      </p:cxnSp>
      <p:sp>
        <p:nvSpPr>
          <p:cNvPr id="391" name="Shape 391"/>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19</a:t>
            </a:fld>
            <a:endParaRPr lang="en-US" sz="1200" dirty="0">
              <a:solidFill>
                <a:srgbClr val="888888"/>
              </a:solidFill>
              <a:latin typeface="Calibri"/>
              <a:ea typeface="Calibri"/>
              <a:cs typeface="Calibri"/>
              <a:sym typeface="Calibri"/>
            </a:endParaRPr>
          </a:p>
        </p:txBody>
      </p:sp>
      <p:pic>
        <p:nvPicPr>
          <p:cNvPr id="2" name="C-Dp372Jsj4"/>
          <p:cNvPicPr>
            <a:picLocks noRot="1" noChangeAspect="1"/>
          </p:cNvPicPr>
          <p:nvPr>
            <a:videoFile r:link="rId1"/>
          </p:nvPr>
        </p:nvPicPr>
        <p:blipFill>
          <a:blip r:embed="rId4"/>
          <a:stretch>
            <a:fillRect/>
          </a:stretch>
        </p:blipFill>
        <p:spPr>
          <a:xfrm>
            <a:off x="849243" y="1705803"/>
            <a:ext cx="7445515" cy="4188102"/>
          </a:xfrm>
          <a:prstGeom prst="rect">
            <a:avLst/>
          </a:prstGeom>
        </p:spPr>
      </p:pic>
    </p:spTree>
    <p:extLst>
      <p:ext uri="{BB962C8B-B14F-4D97-AF65-F5344CB8AC3E}">
        <p14:creationId xmlns:p14="http://schemas.microsoft.com/office/powerpoint/2010/main" val="452524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0" y="0"/>
            <a:ext cx="9144000" cy="1143000"/>
          </a:xfrm>
          <a:prstGeom prst="rect">
            <a:avLst/>
          </a:prstGeom>
          <a:gradFill>
            <a:gsLst>
              <a:gs pos="0">
                <a:srgbClr val="16273E"/>
              </a:gs>
              <a:gs pos="50000">
                <a:srgbClr val="305486"/>
              </a:gs>
              <a:gs pos="100000">
                <a:srgbClr val="16273E"/>
              </a:gs>
            </a:gsLst>
            <a:lin ang="5400000" scaled="0"/>
          </a:grad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Calibri"/>
              <a:buNone/>
            </a:pPr>
            <a:r>
              <a:rPr lang="en-US" sz="2400" b="1" i="0" u="none" strike="noStrike" cap="none" dirty="0">
                <a:solidFill>
                  <a:schemeClr val="lt1"/>
                </a:solidFill>
                <a:latin typeface="Calibri"/>
                <a:ea typeface="Calibri"/>
                <a:cs typeface="Calibri"/>
                <a:sym typeface="Calibri"/>
              </a:rPr>
              <a:t>Agenda</a:t>
            </a:r>
          </a:p>
        </p:txBody>
      </p:sp>
      <p:cxnSp>
        <p:nvCxnSpPr>
          <p:cNvPr id="103" name="Shape 103"/>
          <p:cNvCxnSpPr/>
          <p:nvPr/>
        </p:nvCxnSpPr>
        <p:spPr>
          <a:xfrm>
            <a:off x="0" y="1143000"/>
            <a:ext cx="9144000" cy="0"/>
          </a:xfrm>
          <a:prstGeom prst="straightConnector1">
            <a:avLst/>
          </a:prstGeom>
          <a:noFill/>
          <a:ln w="57150" cap="flat" cmpd="sng">
            <a:solidFill>
              <a:srgbClr val="9B8928"/>
            </a:solidFill>
            <a:prstDash val="solid"/>
            <a:round/>
            <a:headEnd type="none" w="med" len="med"/>
            <a:tailEnd type="none" w="med" len="med"/>
          </a:ln>
        </p:spPr>
      </p:cxnSp>
      <p:cxnSp>
        <p:nvCxnSpPr>
          <p:cNvPr id="104" name="Shape 104"/>
          <p:cNvCxnSpPr/>
          <p:nvPr/>
        </p:nvCxnSpPr>
        <p:spPr>
          <a:xfrm>
            <a:off x="0" y="1190625"/>
            <a:ext cx="9144000" cy="0"/>
          </a:xfrm>
          <a:prstGeom prst="straightConnector1">
            <a:avLst/>
          </a:prstGeom>
          <a:noFill/>
          <a:ln w="12700" cap="flat" cmpd="sng">
            <a:solidFill>
              <a:srgbClr val="9B8928"/>
            </a:solidFill>
            <a:prstDash val="solid"/>
            <a:round/>
            <a:headEnd type="none" w="med" len="med"/>
            <a:tailEnd type="none" w="med" len="med"/>
          </a:ln>
        </p:spPr>
      </p:cxnSp>
      <p:sp>
        <p:nvSpPr>
          <p:cNvPr id="105" name="Shape 105"/>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2</a:t>
            </a:fld>
            <a:endParaRPr lang="en-US" sz="1200" dirty="0">
              <a:solidFill>
                <a:srgbClr val="888888"/>
              </a:solidFill>
              <a:latin typeface="Calibri"/>
              <a:ea typeface="Calibri"/>
              <a:cs typeface="Calibri"/>
              <a:sym typeface="Calibri"/>
            </a:endParaRPr>
          </a:p>
        </p:txBody>
      </p:sp>
      <p:pic>
        <p:nvPicPr>
          <p:cNvPr id="106" name="Shape 106" descr="slash"/>
          <p:cNvPicPr preferRelativeResize="0"/>
          <p:nvPr/>
        </p:nvPicPr>
        <p:blipFill rotWithShape="1">
          <a:blip r:embed="rId3">
            <a:alphaModFix/>
          </a:blip>
          <a:srcRect/>
          <a:stretch/>
        </p:blipFill>
        <p:spPr>
          <a:xfrm>
            <a:off x="320739" y="1929803"/>
            <a:ext cx="2895600" cy="304799"/>
          </a:xfrm>
          <a:prstGeom prst="rect">
            <a:avLst/>
          </a:prstGeom>
          <a:noFill/>
          <a:ln>
            <a:noFill/>
          </a:ln>
        </p:spPr>
      </p:pic>
      <p:sp>
        <p:nvSpPr>
          <p:cNvPr id="107" name="Shape 107"/>
          <p:cNvSpPr txBox="1"/>
          <p:nvPr/>
        </p:nvSpPr>
        <p:spPr>
          <a:xfrm>
            <a:off x="625539" y="1438275"/>
            <a:ext cx="2441340" cy="51911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dirty="0">
                <a:solidFill>
                  <a:srgbClr val="887C24"/>
                </a:solidFill>
                <a:latin typeface="Calibri"/>
                <a:ea typeface="Calibri"/>
                <a:cs typeface="Calibri"/>
                <a:sym typeface="Calibri"/>
              </a:rPr>
              <a:t>AGENDA</a:t>
            </a:r>
          </a:p>
        </p:txBody>
      </p:sp>
      <p:pic>
        <p:nvPicPr>
          <p:cNvPr id="108" name="Shape 108" descr="http://resaconvention.com/wp-content/uploads/2012/04/agenda.jpg"/>
          <p:cNvPicPr preferRelativeResize="0"/>
          <p:nvPr/>
        </p:nvPicPr>
        <p:blipFill rotWithShape="1">
          <a:blip r:embed="rId4">
            <a:alphaModFix/>
          </a:blip>
          <a:srcRect/>
          <a:stretch/>
        </p:blipFill>
        <p:spPr>
          <a:xfrm>
            <a:off x="712702" y="2807535"/>
            <a:ext cx="2523382" cy="1892536"/>
          </a:xfrm>
          <a:prstGeom prst="rect">
            <a:avLst/>
          </a:prstGeom>
          <a:noFill/>
          <a:ln>
            <a:noFill/>
          </a:ln>
        </p:spPr>
      </p:pic>
      <p:sp>
        <p:nvSpPr>
          <p:cNvPr id="109" name="Shape 109"/>
          <p:cNvSpPr txBox="1"/>
          <p:nvPr/>
        </p:nvSpPr>
        <p:spPr>
          <a:xfrm>
            <a:off x="3739800" y="1190624"/>
            <a:ext cx="5177099" cy="5295900"/>
          </a:xfrm>
          <a:prstGeom prst="rect">
            <a:avLst/>
          </a:prstGeom>
          <a:noFill/>
          <a:ln>
            <a:noFill/>
          </a:ln>
        </p:spPr>
        <p:txBody>
          <a:bodyPr lIns="91425" tIns="45700" rIns="91425" bIns="45700" anchor="t" anchorCtr="0">
            <a:noAutofit/>
          </a:bodyPr>
          <a:lstStyle/>
          <a:p>
            <a:pPr marL="285750" marR="0" lvl="0" indent="-311150" algn="l" rtl="0">
              <a:lnSpc>
                <a:spcPct val="110000"/>
              </a:lnSpc>
              <a:spcBef>
                <a:spcPts val="0"/>
              </a:spcBef>
              <a:spcAft>
                <a:spcPts val="0"/>
              </a:spcAft>
              <a:buClr>
                <a:schemeClr val="dk1"/>
              </a:buClr>
              <a:buSzPct val="100000"/>
              <a:buFont typeface="Arial"/>
              <a:buChar char="•"/>
            </a:pPr>
            <a:r>
              <a:rPr lang="en-US" sz="2000" dirty="0">
                <a:solidFill>
                  <a:schemeClr val="dk1"/>
                </a:solidFill>
                <a:latin typeface="Calibri"/>
                <a:ea typeface="Calibri"/>
                <a:cs typeface="Calibri"/>
                <a:sym typeface="Calibri"/>
              </a:rPr>
              <a:t>Expectations Vs. Reality</a:t>
            </a:r>
          </a:p>
          <a:p>
            <a:pPr marL="285750" marR="0" lvl="0" indent="-311150" algn="l" rtl="0">
              <a:lnSpc>
                <a:spcPct val="110000"/>
              </a:lnSpc>
              <a:spcBef>
                <a:spcPts val="125"/>
              </a:spcBef>
              <a:spcAft>
                <a:spcPts val="0"/>
              </a:spcAft>
              <a:buClr>
                <a:schemeClr val="dk1"/>
              </a:buClr>
              <a:buSzPct val="100000"/>
              <a:buFont typeface="Arial"/>
              <a:buChar char="•"/>
            </a:pPr>
            <a:r>
              <a:rPr lang="en-US" sz="2000" dirty="0">
                <a:solidFill>
                  <a:schemeClr val="dk1"/>
                </a:solidFill>
                <a:latin typeface="Calibri"/>
                <a:ea typeface="Calibri"/>
                <a:cs typeface="Calibri"/>
                <a:sym typeface="Calibri"/>
              </a:rPr>
              <a:t>Cost of a Bad Hire</a:t>
            </a:r>
          </a:p>
          <a:p>
            <a:pPr marL="285750" marR="0" lvl="0" indent="-311150" algn="l" rtl="0">
              <a:lnSpc>
                <a:spcPct val="110000"/>
              </a:lnSpc>
              <a:spcBef>
                <a:spcPts val="125"/>
              </a:spcBef>
              <a:spcAft>
                <a:spcPts val="0"/>
              </a:spcAft>
              <a:buClr>
                <a:schemeClr val="dk1"/>
              </a:buClr>
              <a:buSzPct val="100000"/>
              <a:buFont typeface="Arial"/>
              <a:buChar char="•"/>
            </a:pPr>
            <a:r>
              <a:rPr lang="en-US" sz="2000" dirty="0">
                <a:solidFill>
                  <a:schemeClr val="dk1"/>
                </a:solidFill>
                <a:latin typeface="Calibri"/>
                <a:ea typeface="Calibri"/>
                <a:cs typeface="Calibri"/>
                <a:sym typeface="Calibri"/>
              </a:rPr>
              <a:t>Who is Really Winning?</a:t>
            </a:r>
          </a:p>
          <a:p>
            <a:pPr marL="285750" indent="-311150">
              <a:lnSpc>
                <a:spcPct val="110000"/>
              </a:lnSpc>
              <a:spcBef>
                <a:spcPts val="125"/>
              </a:spcBef>
              <a:buClr>
                <a:schemeClr val="dk1"/>
              </a:buClr>
              <a:buSzPct val="100000"/>
              <a:buFont typeface="Arial"/>
              <a:buChar char="•"/>
            </a:pPr>
            <a:r>
              <a:rPr lang="en-US" sz="2000" dirty="0">
                <a:solidFill>
                  <a:schemeClr val="dk1"/>
                </a:solidFill>
                <a:latin typeface="Calibri"/>
                <a:ea typeface="Calibri"/>
                <a:cs typeface="Calibri"/>
                <a:sym typeface="Calibri"/>
              </a:rPr>
              <a:t>Interviewing Methodologies</a:t>
            </a:r>
          </a:p>
          <a:p>
            <a:pPr marL="285750" marR="0" lvl="0" indent="-311150" algn="l" rtl="0">
              <a:lnSpc>
                <a:spcPct val="110000"/>
              </a:lnSpc>
              <a:spcBef>
                <a:spcPts val="125"/>
              </a:spcBef>
              <a:spcAft>
                <a:spcPts val="0"/>
              </a:spcAft>
              <a:buClr>
                <a:schemeClr val="dk1"/>
              </a:buClr>
              <a:buSzPct val="100000"/>
              <a:buFont typeface="Arial"/>
              <a:buChar char="•"/>
            </a:pPr>
            <a:r>
              <a:rPr lang="en-US" sz="2000" dirty="0" smtClean="0">
                <a:solidFill>
                  <a:schemeClr val="dk1"/>
                </a:solidFill>
                <a:latin typeface="Calibri"/>
                <a:ea typeface="Calibri"/>
                <a:cs typeface="Calibri"/>
                <a:sym typeface="Calibri"/>
              </a:rPr>
              <a:t>Iceberg </a:t>
            </a:r>
            <a:r>
              <a:rPr lang="en-US" sz="2000" dirty="0">
                <a:solidFill>
                  <a:schemeClr val="dk1"/>
                </a:solidFill>
                <a:latin typeface="Calibri"/>
                <a:ea typeface="Calibri"/>
                <a:cs typeface="Calibri"/>
                <a:sym typeface="Calibri"/>
              </a:rPr>
              <a:t>Model</a:t>
            </a:r>
          </a:p>
          <a:p>
            <a:pPr marL="285750" marR="0" lvl="0" indent="-311150" algn="l" rtl="0">
              <a:lnSpc>
                <a:spcPct val="110000"/>
              </a:lnSpc>
              <a:spcBef>
                <a:spcPts val="125"/>
              </a:spcBef>
              <a:spcAft>
                <a:spcPts val="0"/>
              </a:spcAft>
              <a:buClr>
                <a:schemeClr val="dk1"/>
              </a:buClr>
              <a:buSzPct val="100000"/>
              <a:buFont typeface="Arial"/>
              <a:buChar char="•"/>
            </a:pPr>
            <a:r>
              <a:rPr lang="en-US" sz="2000" dirty="0" smtClean="0">
                <a:solidFill>
                  <a:schemeClr val="dk1"/>
                </a:solidFill>
                <a:latin typeface="Calibri"/>
                <a:ea typeface="Calibri"/>
                <a:cs typeface="Calibri"/>
                <a:sym typeface="Calibri"/>
              </a:rPr>
              <a:t>Mindset </a:t>
            </a:r>
            <a:r>
              <a:rPr lang="en-US" sz="2000" dirty="0">
                <a:solidFill>
                  <a:schemeClr val="dk1"/>
                </a:solidFill>
                <a:latin typeface="Calibri"/>
                <a:ea typeface="Calibri"/>
                <a:cs typeface="Calibri"/>
                <a:sym typeface="Calibri"/>
              </a:rPr>
              <a:t>Matters</a:t>
            </a:r>
          </a:p>
          <a:p>
            <a:pPr marL="285750" marR="0" lvl="0" indent="-311150" algn="l" rtl="0">
              <a:lnSpc>
                <a:spcPct val="110000"/>
              </a:lnSpc>
              <a:spcBef>
                <a:spcPts val="125"/>
              </a:spcBef>
              <a:spcAft>
                <a:spcPts val="0"/>
              </a:spcAft>
              <a:buClr>
                <a:schemeClr val="dk1"/>
              </a:buClr>
              <a:buSzPct val="100000"/>
              <a:buFont typeface="Arial"/>
              <a:buChar char="•"/>
            </a:pPr>
            <a:r>
              <a:rPr lang="en-US" sz="2000" dirty="0">
                <a:solidFill>
                  <a:schemeClr val="dk1"/>
                </a:solidFill>
                <a:latin typeface="Calibri"/>
                <a:ea typeface="Calibri"/>
                <a:cs typeface="Calibri"/>
                <a:sym typeface="Calibri"/>
              </a:rPr>
              <a:t>Determining Competencies	</a:t>
            </a:r>
          </a:p>
          <a:p>
            <a:pPr marL="285750" marR="0" lvl="0" indent="-311150" algn="l" rtl="0">
              <a:lnSpc>
                <a:spcPct val="110000"/>
              </a:lnSpc>
              <a:spcBef>
                <a:spcPts val="125"/>
              </a:spcBef>
              <a:spcAft>
                <a:spcPts val="0"/>
              </a:spcAft>
              <a:buClr>
                <a:schemeClr val="dk1"/>
              </a:buClr>
              <a:buSzPct val="100000"/>
              <a:buFont typeface="Arial"/>
              <a:buChar char="•"/>
            </a:pPr>
            <a:r>
              <a:rPr lang="en-US" sz="2000" dirty="0" smtClean="0">
                <a:solidFill>
                  <a:schemeClr val="dk1"/>
                </a:solidFill>
                <a:latin typeface="Calibri"/>
                <a:ea typeface="Calibri"/>
                <a:cs typeface="Calibri"/>
                <a:sym typeface="Calibri"/>
              </a:rPr>
              <a:t>Behavioral Based Questions </a:t>
            </a:r>
          </a:p>
          <a:p>
            <a:pPr marL="285750" marR="0" lvl="0" indent="-311150" algn="l" rtl="0">
              <a:lnSpc>
                <a:spcPct val="110000"/>
              </a:lnSpc>
              <a:spcBef>
                <a:spcPts val="125"/>
              </a:spcBef>
              <a:spcAft>
                <a:spcPts val="0"/>
              </a:spcAft>
              <a:buClr>
                <a:schemeClr val="dk1"/>
              </a:buClr>
              <a:buSzPct val="100000"/>
              <a:buFont typeface="Arial"/>
              <a:buChar char="•"/>
            </a:pPr>
            <a:r>
              <a:rPr lang="en-US" sz="2000" dirty="0" smtClean="0">
                <a:solidFill>
                  <a:schemeClr val="dk1"/>
                </a:solidFill>
                <a:latin typeface="Calibri"/>
                <a:ea typeface="Calibri"/>
                <a:cs typeface="Calibri"/>
                <a:sym typeface="Calibri"/>
              </a:rPr>
              <a:t>Motivation Based Questions</a:t>
            </a:r>
          </a:p>
          <a:p>
            <a:pPr marL="285750" marR="0" lvl="0" indent="-311150" algn="l" rtl="0">
              <a:lnSpc>
                <a:spcPct val="110000"/>
              </a:lnSpc>
              <a:spcBef>
                <a:spcPts val="125"/>
              </a:spcBef>
              <a:spcAft>
                <a:spcPts val="0"/>
              </a:spcAft>
              <a:buClr>
                <a:schemeClr val="dk1"/>
              </a:buClr>
              <a:buSzPct val="100000"/>
              <a:buFont typeface="Arial"/>
              <a:buChar char="•"/>
            </a:pPr>
            <a:r>
              <a:rPr lang="en-US" sz="2000" dirty="0" smtClean="0">
                <a:solidFill>
                  <a:schemeClr val="dk1"/>
                </a:solidFill>
                <a:latin typeface="Calibri"/>
                <a:ea typeface="Calibri"/>
                <a:cs typeface="Calibri"/>
                <a:sym typeface="Calibri"/>
              </a:rPr>
              <a:t>Exercise</a:t>
            </a:r>
          </a:p>
          <a:p>
            <a:pPr marL="285750" marR="0" lvl="0" indent="-311150" algn="l" rtl="0">
              <a:lnSpc>
                <a:spcPct val="110000"/>
              </a:lnSpc>
              <a:spcBef>
                <a:spcPts val="125"/>
              </a:spcBef>
              <a:spcAft>
                <a:spcPts val="0"/>
              </a:spcAft>
              <a:buClr>
                <a:schemeClr val="dk1"/>
              </a:buClr>
              <a:buSzPct val="100000"/>
              <a:buFont typeface="Arial"/>
              <a:buChar char="•"/>
            </a:pPr>
            <a:r>
              <a:rPr lang="en-US" sz="2000" dirty="0" smtClean="0">
                <a:solidFill>
                  <a:schemeClr val="dk1"/>
                </a:solidFill>
                <a:latin typeface="Calibri"/>
                <a:ea typeface="Calibri"/>
                <a:cs typeface="Calibri"/>
                <a:sym typeface="Calibri"/>
              </a:rPr>
              <a:t>What </a:t>
            </a:r>
            <a:r>
              <a:rPr lang="en-US" sz="2000" dirty="0">
                <a:solidFill>
                  <a:schemeClr val="dk1"/>
                </a:solidFill>
                <a:latin typeface="Calibri"/>
                <a:ea typeface="Calibri"/>
                <a:cs typeface="Calibri"/>
                <a:sym typeface="Calibri"/>
              </a:rPr>
              <a:t>to Look For</a:t>
            </a:r>
          </a:p>
          <a:p>
            <a:pPr marL="285750" marR="0" lvl="0" indent="-311150" algn="l" rtl="0">
              <a:lnSpc>
                <a:spcPct val="110000"/>
              </a:lnSpc>
              <a:spcBef>
                <a:spcPts val="125"/>
              </a:spcBef>
              <a:spcAft>
                <a:spcPts val="0"/>
              </a:spcAft>
              <a:buClr>
                <a:schemeClr val="dk1"/>
              </a:buClr>
              <a:buSzPct val="100000"/>
              <a:buFont typeface="Arial"/>
              <a:buChar char="•"/>
            </a:pPr>
            <a:r>
              <a:rPr lang="en-US" sz="2000" dirty="0" smtClean="0">
                <a:solidFill>
                  <a:schemeClr val="dk1"/>
                </a:solidFill>
                <a:latin typeface="Calibri"/>
                <a:ea typeface="Calibri"/>
                <a:cs typeface="Calibri"/>
                <a:sym typeface="Calibri"/>
              </a:rPr>
              <a:t>Interview </a:t>
            </a:r>
            <a:r>
              <a:rPr lang="en-US" sz="2000" dirty="0">
                <a:solidFill>
                  <a:schemeClr val="dk1"/>
                </a:solidFill>
                <a:latin typeface="Calibri"/>
                <a:ea typeface="Calibri"/>
                <a:cs typeface="Calibri"/>
                <a:sym typeface="Calibri"/>
              </a:rPr>
              <a:t>Process</a:t>
            </a:r>
          </a:p>
          <a:p>
            <a:pPr marL="285750" marR="0" lvl="0" indent="-311150" algn="l" rtl="0">
              <a:lnSpc>
                <a:spcPct val="110000"/>
              </a:lnSpc>
              <a:spcBef>
                <a:spcPts val="125"/>
              </a:spcBef>
              <a:spcAft>
                <a:spcPts val="0"/>
              </a:spcAft>
              <a:buClr>
                <a:schemeClr val="dk1"/>
              </a:buClr>
              <a:buSzPct val="100000"/>
              <a:buFont typeface="Arial"/>
              <a:buChar char="•"/>
            </a:pPr>
            <a:r>
              <a:rPr lang="en-US" sz="2000" dirty="0">
                <a:solidFill>
                  <a:schemeClr val="dk1"/>
                </a:solidFill>
                <a:latin typeface="Calibri"/>
                <a:ea typeface="Calibri"/>
                <a:cs typeface="Calibri"/>
                <a:sym typeface="Calibri"/>
              </a:rPr>
              <a:t>Tips for Interviewing</a:t>
            </a:r>
          </a:p>
          <a:p>
            <a:pPr marL="285750" marR="0" lvl="0" indent="-311150" algn="l" rtl="0">
              <a:lnSpc>
                <a:spcPct val="110000"/>
              </a:lnSpc>
              <a:spcBef>
                <a:spcPts val="125"/>
              </a:spcBef>
              <a:spcAft>
                <a:spcPts val="0"/>
              </a:spcAft>
              <a:buClr>
                <a:schemeClr val="dk1"/>
              </a:buClr>
              <a:buSzPct val="100000"/>
              <a:buFont typeface="Arial"/>
              <a:buChar char="•"/>
            </a:pPr>
            <a:r>
              <a:rPr lang="en-US" sz="2000" dirty="0">
                <a:solidFill>
                  <a:schemeClr val="dk1"/>
                </a:solidFill>
                <a:latin typeface="Calibri"/>
                <a:ea typeface="Calibri"/>
                <a:cs typeface="Calibri"/>
                <a:sym typeface="Calibri"/>
              </a:rPr>
              <a:t>Avoiding Interviewing </a:t>
            </a:r>
            <a:r>
              <a:rPr lang="en-US" sz="2000" dirty="0" smtClean="0">
                <a:solidFill>
                  <a:schemeClr val="dk1"/>
                </a:solidFill>
                <a:latin typeface="Calibri"/>
                <a:ea typeface="Calibri"/>
                <a:cs typeface="Calibri"/>
                <a:sym typeface="Calibri"/>
              </a:rPr>
              <a:t>Errors</a:t>
            </a:r>
          </a:p>
          <a:p>
            <a:pPr marL="285750" marR="0" lvl="0" indent="-311150" algn="l" rtl="0">
              <a:lnSpc>
                <a:spcPct val="110000"/>
              </a:lnSpc>
              <a:spcBef>
                <a:spcPts val="125"/>
              </a:spcBef>
              <a:spcAft>
                <a:spcPts val="0"/>
              </a:spcAft>
              <a:buClr>
                <a:schemeClr val="dk1"/>
              </a:buClr>
              <a:buSzPct val="100000"/>
              <a:buFont typeface="Arial"/>
              <a:buChar char="•"/>
            </a:pPr>
            <a:r>
              <a:rPr lang="en-US" sz="2000" dirty="0" smtClean="0">
                <a:solidFill>
                  <a:schemeClr val="dk1"/>
                </a:solidFill>
                <a:latin typeface="Calibri"/>
                <a:ea typeface="Calibri"/>
                <a:cs typeface="Calibri"/>
                <a:sym typeface="Calibri"/>
              </a:rPr>
              <a:t>Resources and Contacts</a:t>
            </a:r>
            <a:endParaRPr lang="en-US" sz="2000" dirty="0">
              <a:solidFill>
                <a:schemeClr val="dk1"/>
              </a:solidFill>
              <a:latin typeface="Calibri"/>
              <a:ea typeface="Calibri"/>
              <a:cs typeface="Calibri"/>
              <a:sym typeface="Calibri"/>
            </a:endParaRPr>
          </a:p>
          <a:p>
            <a:pPr marL="285750" marR="0" lvl="0" indent="-311150" algn="l" rtl="0">
              <a:lnSpc>
                <a:spcPct val="110000"/>
              </a:lnSpc>
              <a:spcBef>
                <a:spcPts val="125"/>
              </a:spcBef>
              <a:spcAft>
                <a:spcPts val="0"/>
              </a:spcAft>
              <a:buClr>
                <a:schemeClr val="dk1"/>
              </a:buClr>
              <a:buSzPct val="100000"/>
              <a:buFont typeface="Arial"/>
              <a:buChar char="•"/>
            </a:pPr>
            <a:r>
              <a:rPr lang="en-US" sz="2000" dirty="0" smtClean="0">
                <a:solidFill>
                  <a:schemeClr val="dk1"/>
                </a:solidFill>
                <a:latin typeface="Calibri"/>
                <a:ea typeface="Calibri"/>
                <a:cs typeface="Calibri"/>
                <a:sym typeface="Calibri"/>
              </a:rPr>
              <a:t>Questions?</a:t>
            </a:r>
            <a:endParaRPr lang="en-US" sz="20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0" y="0"/>
            <a:ext cx="9144000" cy="1143000"/>
          </a:xfrm>
          <a:prstGeom prst="rect">
            <a:avLst/>
          </a:prstGeom>
          <a:gradFill>
            <a:gsLst>
              <a:gs pos="0">
                <a:srgbClr val="16273E"/>
              </a:gs>
              <a:gs pos="50000">
                <a:srgbClr val="305486"/>
              </a:gs>
              <a:gs pos="100000">
                <a:srgbClr val="16273E"/>
              </a:gs>
            </a:gsLst>
            <a:lin ang="5400012" scaled="0"/>
          </a:grad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Calibri"/>
              <a:buNone/>
            </a:pPr>
            <a:r>
              <a:rPr lang="en-US" sz="2400" b="1" i="0" u="none" strike="noStrike" cap="none" dirty="0">
                <a:solidFill>
                  <a:schemeClr val="lt1"/>
                </a:solidFill>
                <a:latin typeface="Calibri"/>
                <a:ea typeface="Calibri"/>
                <a:cs typeface="Calibri"/>
                <a:sym typeface="Calibri"/>
              </a:rPr>
              <a:t>Avoiding Interviewing Errors</a:t>
            </a:r>
          </a:p>
        </p:txBody>
      </p:sp>
      <p:cxnSp>
        <p:nvCxnSpPr>
          <p:cNvPr id="368" name="Shape 368"/>
          <p:cNvCxnSpPr/>
          <p:nvPr/>
        </p:nvCxnSpPr>
        <p:spPr>
          <a:xfrm>
            <a:off x="0" y="1143000"/>
            <a:ext cx="9144000" cy="0"/>
          </a:xfrm>
          <a:prstGeom prst="straightConnector1">
            <a:avLst/>
          </a:prstGeom>
          <a:noFill/>
          <a:ln w="57150" cap="flat" cmpd="sng">
            <a:solidFill>
              <a:srgbClr val="9B8928"/>
            </a:solidFill>
            <a:prstDash val="solid"/>
            <a:round/>
            <a:headEnd type="none" w="med" len="med"/>
            <a:tailEnd type="none" w="med" len="med"/>
          </a:ln>
        </p:spPr>
      </p:cxnSp>
      <p:cxnSp>
        <p:nvCxnSpPr>
          <p:cNvPr id="369" name="Shape 369"/>
          <p:cNvCxnSpPr/>
          <p:nvPr/>
        </p:nvCxnSpPr>
        <p:spPr>
          <a:xfrm>
            <a:off x="0" y="1190625"/>
            <a:ext cx="9144000" cy="0"/>
          </a:xfrm>
          <a:prstGeom prst="straightConnector1">
            <a:avLst/>
          </a:prstGeom>
          <a:noFill/>
          <a:ln w="12700" cap="flat" cmpd="sng">
            <a:solidFill>
              <a:srgbClr val="9B8928"/>
            </a:solidFill>
            <a:prstDash val="solid"/>
            <a:round/>
            <a:headEnd type="none" w="med" len="med"/>
            <a:tailEnd type="none" w="med" len="med"/>
          </a:ln>
        </p:spPr>
      </p:cxnSp>
      <p:sp>
        <p:nvSpPr>
          <p:cNvPr id="370" name="Shape 370"/>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20</a:t>
            </a:fld>
            <a:endParaRPr lang="en-US" sz="1200" dirty="0">
              <a:solidFill>
                <a:srgbClr val="888888"/>
              </a:solidFill>
              <a:latin typeface="Calibri"/>
              <a:ea typeface="Calibri"/>
              <a:cs typeface="Calibri"/>
              <a:sym typeface="Calibri"/>
            </a:endParaRPr>
          </a:p>
        </p:txBody>
      </p:sp>
      <p:sp>
        <p:nvSpPr>
          <p:cNvPr id="371" name="Shape 371"/>
          <p:cNvSpPr txBox="1"/>
          <p:nvPr/>
        </p:nvSpPr>
        <p:spPr>
          <a:xfrm>
            <a:off x="127622" y="2059965"/>
            <a:ext cx="8334300" cy="4591843"/>
          </a:xfrm>
          <a:prstGeom prst="rect">
            <a:avLst/>
          </a:prstGeom>
          <a:noFill/>
          <a:ln>
            <a:noFill/>
          </a:ln>
        </p:spPr>
        <p:txBody>
          <a:bodyPr lIns="91425" tIns="45700" rIns="91425" bIns="45700" anchor="t" anchorCtr="0">
            <a:noAutofit/>
          </a:bodyPr>
          <a:lstStyle/>
          <a:p>
            <a:r>
              <a:rPr lang="en-US" sz="2000" dirty="0">
                <a:solidFill>
                  <a:schemeClr val="dk1"/>
                </a:solidFill>
                <a:latin typeface="Calibri"/>
                <a:ea typeface="Calibri"/>
                <a:cs typeface="Calibri"/>
                <a:sym typeface="Calibri"/>
              </a:rPr>
              <a:t> Avoid common </a:t>
            </a:r>
            <a:r>
              <a:rPr lang="en-US" sz="2000" dirty="0" smtClean="0">
                <a:solidFill>
                  <a:schemeClr val="dk1"/>
                </a:solidFill>
                <a:latin typeface="Calibri"/>
                <a:ea typeface="Calibri"/>
                <a:cs typeface="Calibri"/>
                <a:sym typeface="Calibri"/>
              </a:rPr>
              <a:t>interviewing errors:</a:t>
            </a:r>
            <a:endParaRPr lang="en-US" sz="2000" dirty="0">
              <a:solidFill>
                <a:schemeClr val="dk1"/>
              </a:solidFill>
              <a:latin typeface="Calibri"/>
              <a:ea typeface="Calibri"/>
              <a:cs typeface="Calibri"/>
              <a:sym typeface="Calibri"/>
            </a:endParaRPr>
          </a:p>
          <a:p>
            <a:pPr lvl="0"/>
            <a:endParaRPr lang="en-US" sz="2000" dirty="0" smtClean="0">
              <a:solidFill>
                <a:schemeClr val="dk1"/>
              </a:solidFill>
              <a:latin typeface="Calibri"/>
              <a:ea typeface="Calibri"/>
              <a:cs typeface="Calibri"/>
              <a:sym typeface="Calibri"/>
            </a:endParaRPr>
          </a:p>
          <a:p>
            <a:pPr lvl="0"/>
            <a:endParaRPr lang="en-US" sz="2000" dirty="0" smtClean="0">
              <a:solidFill>
                <a:schemeClr val="dk1"/>
              </a:solidFill>
              <a:latin typeface="Calibri"/>
              <a:ea typeface="Calibri"/>
              <a:cs typeface="Calibri"/>
              <a:sym typeface="Calibri"/>
            </a:endParaRPr>
          </a:p>
          <a:p>
            <a:pPr marL="914400" lvl="3" indent="-482600">
              <a:buClr>
                <a:schemeClr val="dk1"/>
              </a:buClr>
              <a:buSzPct val="100000"/>
              <a:buFont typeface="Noto Sans Symbols"/>
              <a:buChar char="➢"/>
            </a:pPr>
            <a:r>
              <a:rPr lang="en-US" sz="2000" u="sng" dirty="0" smtClean="0">
                <a:solidFill>
                  <a:schemeClr val="dk1"/>
                </a:solidFill>
                <a:latin typeface="Calibri"/>
                <a:ea typeface="Calibri"/>
                <a:cs typeface="Calibri"/>
                <a:sym typeface="Calibri"/>
              </a:rPr>
              <a:t>Similar-to-me/Different-from-me</a:t>
            </a:r>
            <a:r>
              <a:rPr lang="en-US" sz="2000" dirty="0">
                <a:solidFill>
                  <a:schemeClr val="dk1"/>
                </a:solidFill>
                <a:latin typeface="Calibri"/>
                <a:ea typeface="Calibri"/>
                <a:cs typeface="Calibri"/>
                <a:sym typeface="Calibri"/>
              </a:rPr>
              <a:t>: using yourself as a yardstick</a:t>
            </a:r>
          </a:p>
          <a:p>
            <a:pPr marL="457200" lvl="2"/>
            <a:endParaRPr lang="en-US" sz="2000" dirty="0" smtClean="0">
              <a:solidFill>
                <a:schemeClr val="dk1"/>
              </a:solidFill>
              <a:latin typeface="Calibri"/>
              <a:ea typeface="Calibri"/>
              <a:cs typeface="Calibri"/>
              <a:sym typeface="Calibri"/>
            </a:endParaRPr>
          </a:p>
          <a:p>
            <a:pPr marL="457200" lvl="2"/>
            <a:endParaRPr lang="en-US" sz="2000" dirty="0">
              <a:solidFill>
                <a:schemeClr val="dk1"/>
              </a:solidFill>
              <a:latin typeface="Calibri"/>
              <a:ea typeface="Calibri"/>
              <a:cs typeface="Calibri"/>
              <a:sym typeface="Calibri"/>
            </a:endParaRPr>
          </a:p>
          <a:p>
            <a:pPr marL="914400" lvl="3" indent="-482600">
              <a:buClr>
                <a:schemeClr val="dk1"/>
              </a:buClr>
              <a:buSzPct val="100000"/>
              <a:buFont typeface="Noto Sans Symbols"/>
              <a:buChar char="➢"/>
            </a:pPr>
            <a:r>
              <a:rPr lang="en-US" sz="2000" u="sng" dirty="0">
                <a:solidFill>
                  <a:schemeClr val="dk1"/>
                </a:solidFill>
                <a:latin typeface="Calibri"/>
                <a:ea typeface="Calibri"/>
                <a:cs typeface="Calibri"/>
                <a:sym typeface="Calibri"/>
              </a:rPr>
              <a:t>Varying </a:t>
            </a:r>
            <a:r>
              <a:rPr lang="en-US" sz="2000" u="sng" dirty="0" smtClean="0">
                <a:solidFill>
                  <a:schemeClr val="dk1"/>
                </a:solidFill>
                <a:latin typeface="Calibri"/>
                <a:ea typeface="Calibri"/>
                <a:cs typeface="Calibri"/>
                <a:sym typeface="Calibri"/>
              </a:rPr>
              <a:t>Standards</a:t>
            </a:r>
            <a:r>
              <a:rPr lang="en-US" sz="2000" dirty="0">
                <a:solidFill>
                  <a:schemeClr val="dk1"/>
                </a:solidFill>
                <a:latin typeface="Calibri"/>
                <a:ea typeface="Calibri"/>
                <a:cs typeface="Calibri"/>
                <a:sym typeface="Calibri"/>
              </a:rPr>
              <a:t>: Using different standards for different candidates</a:t>
            </a:r>
          </a:p>
          <a:p>
            <a:pPr marL="457200" lvl="2"/>
            <a:endParaRPr lang="en-US" sz="2000" dirty="0" smtClean="0">
              <a:solidFill>
                <a:schemeClr val="dk1"/>
              </a:solidFill>
              <a:latin typeface="Calibri"/>
              <a:ea typeface="Calibri"/>
              <a:cs typeface="Calibri"/>
              <a:sym typeface="Calibri"/>
            </a:endParaRPr>
          </a:p>
          <a:p>
            <a:pPr marL="457200" lvl="2"/>
            <a:endParaRPr lang="en-US" sz="2000" dirty="0">
              <a:solidFill>
                <a:schemeClr val="dk1"/>
              </a:solidFill>
              <a:latin typeface="Calibri"/>
              <a:ea typeface="Calibri"/>
              <a:cs typeface="Calibri"/>
              <a:sym typeface="Calibri"/>
            </a:endParaRPr>
          </a:p>
          <a:p>
            <a:pPr marL="914400" lvl="3" indent="-482600">
              <a:buClr>
                <a:schemeClr val="dk1"/>
              </a:buClr>
              <a:buSzPct val="100000"/>
              <a:buFont typeface="Noto Sans Symbols"/>
              <a:buChar char="➢"/>
            </a:pPr>
            <a:r>
              <a:rPr lang="en-US" sz="2000" u="sng" dirty="0">
                <a:solidFill>
                  <a:schemeClr val="dk1"/>
                </a:solidFill>
                <a:latin typeface="Calibri"/>
                <a:ea typeface="Calibri"/>
                <a:cs typeface="Calibri"/>
                <a:sym typeface="Calibri"/>
              </a:rPr>
              <a:t>Stereotypes and </a:t>
            </a:r>
            <a:r>
              <a:rPr lang="en-US" sz="2000" u="sng" dirty="0" smtClean="0">
                <a:solidFill>
                  <a:schemeClr val="dk1"/>
                </a:solidFill>
                <a:latin typeface="Calibri"/>
                <a:ea typeface="Calibri"/>
                <a:cs typeface="Calibri"/>
                <a:sym typeface="Calibri"/>
              </a:rPr>
              <a:t>Biases</a:t>
            </a:r>
            <a:r>
              <a:rPr lang="en-US" sz="2000" dirty="0">
                <a:solidFill>
                  <a:schemeClr val="dk1"/>
                </a:solidFill>
                <a:latin typeface="Calibri"/>
                <a:ea typeface="Calibri"/>
                <a:cs typeface="Calibri"/>
                <a:sym typeface="Calibri"/>
              </a:rPr>
              <a:t>: allowing personal biases to affect decisions</a:t>
            </a:r>
          </a:p>
          <a:p>
            <a:pPr marL="457200" lvl="2"/>
            <a:endParaRPr lang="en-US" sz="2000" dirty="0" smtClean="0">
              <a:solidFill>
                <a:schemeClr val="dk1"/>
              </a:solidFill>
              <a:latin typeface="Calibri"/>
              <a:ea typeface="Calibri"/>
              <a:cs typeface="Calibri"/>
              <a:sym typeface="Calibri"/>
            </a:endParaRPr>
          </a:p>
          <a:p>
            <a:pPr marL="457200" lvl="2"/>
            <a:endParaRPr lang="en-US" sz="2000" dirty="0">
              <a:solidFill>
                <a:schemeClr val="dk1"/>
              </a:solidFill>
              <a:latin typeface="Calibri"/>
              <a:ea typeface="Calibri"/>
              <a:cs typeface="Calibri"/>
              <a:sym typeface="Calibri"/>
            </a:endParaRPr>
          </a:p>
          <a:p>
            <a:pPr marL="914400" lvl="3" indent="-482600">
              <a:buClr>
                <a:schemeClr val="dk1"/>
              </a:buClr>
              <a:buSzPct val="100000"/>
              <a:buFont typeface="Noto Sans Symbols"/>
              <a:buChar char="➢"/>
            </a:pPr>
            <a:r>
              <a:rPr lang="en-US" sz="2000" u="sng" dirty="0">
                <a:solidFill>
                  <a:schemeClr val="dk1"/>
                </a:solidFill>
                <a:latin typeface="Calibri"/>
                <a:ea typeface="Calibri"/>
                <a:cs typeface="Calibri"/>
                <a:sym typeface="Calibri"/>
              </a:rPr>
              <a:t>Halo/Horn </a:t>
            </a:r>
            <a:r>
              <a:rPr lang="en-US" sz="2000" u="sng" dirty="0" smtClean="0">
                <a:solidFill>
                  <a:schemeClr val="dk1"/>
                </a:solidFill>
                <a:latin typeface="Calibri"/>
                <a:ea typeface="Calibri"/>
                <a:cs typeface="Calibri"/>
                <a:sym typeface="Calibri"/>
              </a:rPr>
              <a:t>Effects</a:t>
            </a:r>
            <a:r>
              <a:rPr lang="en-US" sz="2000" dirty="0">
                <a:solidFill>
                  <a:schemeClr val="dk1"/>
                </a:solidFill>
                <a:latin typeface="Calibri"/>
                <a:ea typeface="Calibri"/>
                <a:cs typeface="Calibri"/>
                <a:sym typeface="Calibri"/>
              </a:rPr>
              <a:t>: Allowing one skill or characteristic about a candidate (positive or negative) overly influence your decision</a:t>
            </a:r>
          </a:p>
          <a:p>
            <a:pPr marL="457200" lvl="3">
              <a:buSzPct val="25000"/>
            </a:pPr>
            <a:r>
              <a:rPr lang="en-US" sz="2000" dirty="0">
                <a:solidFill>
                  <a:schemeClr val="dk1"/>
                </a:solidFill>
                <a:latin typeface="Calibri"/>
                <a:ea typeface="Calibri"/>
                <a:cs typeface="Calibri"/>
                <a:sym typeface="Calibri"/>
              </a:rPr>
              <a:t> </a:t>
            </a:r>
          </a:p>
          <a:p>
            <a:pPr lvl="2"/>
            <a:endParaRPr sz="2000" dirty="0">
              <a:solidFill>
                <a:schemeClr val="dk1"/>
              </a:solidFill>
              <a:latin typeface="Calibri"/>
              <a:ea typeface="Calibri"/>
              <a:cs typeface="Calibri"/>
              <a:sym typeface="Calibri"/>
            </a:endParaRPr>
          </a:p>
          <a:p>
            <a:pPr marR="0" lvl="0" algn="l" rtl="0">
              <a:spcBef>
                <a:spcPts val="0"/>
              </a:spcBef>
              <a:buNone/>
            </a:pPr>
            <a:endParaRPr sz="2000" dirty="0">
              <a:solidFill>
                <a:schemeClr val="dk1"/>
              </a:solidFill>
              <a:latin typeface="Calibri"/>
              <a:ea typeface="Calibri"/>
              <a:cs typeface="Calibri"/>
              <a:sym typeface="Calibri"/>
            </a:endParaRPr>
          </a:p>
          <a:p>
            <a:pPr marR="0" lvl="0" algn="l" rtl="0">
              <a:spcBef>
                <a:spcPts val="0"/>
              </a:spcBef>
              <a:buNone/>
            </a:pPr>
            <a:endParaRPr sz="2000" dirty="0">
              <a:solidFill>
                <a:schemeClr val="dk1"/>
              </a:solidFill>
              <a:latin typeface="Calibri"/>
              <a:ea typeface="Calibri"/>
              <a:cs typeface="Calibri"/>
              <a:sym typeface="Calibri"/>
            </a:endParaRPr>
          </a:p>
          <a:p>
            <a:pPr marR="0" lvl="0" algn="l" rtl="0">
              <a:spcBef>
                <a:spcPts val="0"/>
              </a:spcBef>
              <a:buNone/>
            </a:pPr>
            <a:endParaRPr sz="2000" dirty="0">
              <a:solidFill>
                <a:schemeClr val="dk1"/>
              </a:solidFill>
              <a:latin typeface="Calibri"/>
              <a:ea typeface="Calibri"/>
              <a:cs typeface="Calibri"/>
              <a:sym typeface="Calibri"/>
            </a:endParaRPr>
          </a:p>
          <a:p>
            <a:pPr marR="0" lvl="0" algn="l" rtl="0">
              <a:spcBef>
                <a:spcPts val="0"/>
              </a:spcBef>
              <a:buNone/>
            </a:pPr>
            <a:endParaRPr sz="2000" dirty="0">
              <a:solidFill>
                <a:schemeClr val="dk1"/>
              </a:solidFill>
              <a:latin typeface="Calibri"/>
              <a:ea typeface="Calibri"/>
              <a:cs typeface="Calibri"/>
              <a:sym typeface="Calibri"/>
            </a:endParaRPr>
          </a:p>
          <a:p>
            <a:pPr marR="0" lvl="0" algn="l" rtl="0">
              <a:spcBef>
                <a:spcPts val="0"/>
              </a:spcBef>
              <a:buNone/>
            </a:pPr>
            <a:endParaRPr sz="2000" dirty="0">
              <a:solidFill>
                <a:schemeClr val="dk1"/>
              </a:solidFill>
              <a:latin typeface="Calibri"/>
              <a:ea typeface="Calibri"/>
              <a:cs typeface="Calibri"/>
              <a:sym typeface="Calibri"/>
            </a:endParaRPr>
          </a:p>
          <a:p>
            <a:pPr marR="0" lvl="0" algn="l" rtl="0">
              <a:spcBef>
                <a:spcPts val="0"/>
              </a:spcBef>
              <a:buNone/>
            </a:pPr>
            <a:endParaRPr sz="2000" dirty="0">
              <a:solidFill>
                <a:schemeClr val="dk1"/>
              </a:solidFill>
              <a:latin typeface="Calibri"/>
              <a:ea typeface="Calibri"/>
              <a:cs typeface="Calibri"/>
              <a:sym typeface="Calibri"/>
            </a:endParaRPr>
          </a:p>
          <a:p>
            <a:pPr marR="0" lvl="0" algn="l" rtl="0">
              <a:spcBef>
                <a:spcPts val="0"/>
              </a:spcBef>
              <a:buNone/>
            </a:pPr>
            <a:endParaRPr sz="2000" dirty="0">
              <a:solidFill>
                <a:schemeClr val="dk1"/>
              </a:solidFill>
              <a:latin typeface="Calibri"/>
              <a:ea typeface="Calibri"/>
              <a:cs typeface="Calibri"/>
              <a:sym typeface="Calibri"/>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1766" y="1278183"/>
            <a:ext cx="1626870" cy="16268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0" y="0"/>
            <a:ext cx="9144000" cy="1143000"/>
          </a:xfrm>
          <a:prstGeom prst="rect">
            <a:avLst/>
          </a:prstGeom>
          <a:gradFill>
            <a:gsLst>
              <a:gs pos="0">
                <a:srgbClr val="16273E"/>
              </a:gs>
              <a:gs pos="50000">
                <a:srgbClr val="305486"/>
              </a:gs>
              <a:gs pos="100000">
                <a:srgbClr val="16273E"/>
              </a:gs>
            </a:gsLst>
            <a:lin ang="5400012" scaled="0"/>
          </a:grad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Calibri"/>
              <a:buNone/>
            </a:pPr>
            <a:r>
              <a:rPr lang="en-US" sz="2400" b="1" i="0" u="none" strike="noStrike" cap="none" dirty="0">
                <a:solidFill>
                  <a:schemeClr val="lt1"/>
                </a:solidFill>
                <a:latin typeface="Calibri"/>
                <a:ea typeface="Calibri"/>
                <a:cs typeface="Calibri"/>
                <a:sym typeface="Calibri"/>
              </a:rPr>
              <a:t>Avoiding Interviewing Errors</a:t>
            </a:r>
          </a:p>
        </p:txBody>
      </p:sp>
      <p:cxnSp>
        <p:nvCxnSpPr>
          <p:cNvPr id="379" name="Shape 379"/>
          <p:cNvCxnSpPr/>
          <p:nvPr/>
        </p:nvCxnSpPr>
        <p:spPr>
          <a:xfrm>
            <a:off x="0" y="1143000"/>
            <a:ext cx="9144000" cy="0"/>
          </a:xfrm>
          <a:prstGeom prst="straightConnector1">
            <a:avLst/>
          </a:prstGeom>
          <a:noFill/>
          <a:ln w="57150" cap="flat" cmpd="sng">
            <a:solidFill>
              <a:srgbClr val="9B8928"/>
            </a:solidFill>
            <a:prstDash val="solid"/>
            <a:round/>
            <a:headEnd type="none" w="med" len="med"/>
            <a:tailEnd type="none" w="med" len="med"/>
          </a:ln>
        </p:spPr>
      </p:cxnSp>
      <p:cxnSp>
        <p:nvCxnSpPr>
          <p:cNvPr id="380" name="Shape 380"/>
          <p:cNvCxnSpPr/>
          <p:nvPr/>
        </p:nvCxnSpPr>
        <p:spPr>
          <a:xfrm>
            <a:off x="0" y="1190625"/>
            <a:ext cx="9144000" cy="0"/>
          </a:xfrm>
          <a:prstGeom prst="straightConnector1">
            <a:avLst/>
          </a:prstGeom>
          <a:noFill/>
          <a:ln w="12700" cap="flat" cmpd="sng">
            <a:solidFill>
              <a:srgbClr val="9B8928"/>
            </a:solidFill>
            <a:prstDash val="solid"/>
            <a:round/>
            <a:headEnd type="none" w="med" len="med"/>
            <a:tailEnd type="none" w="med" len="med"/>
          </a:ln>
        </p:spPr>
      </p:cxnSp>
      <p:sp>
        <p:nvSpPr>
          <p:cNvPr id="381" name="Shape 381"/>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21</a:t>
            </a:fld>
            <a:endParaRPr lang="en-US" sz="1200" dirty="0">
              <a:solidFill>
                <a:srgbClr val="888888"/>
              </a:solidFill>
              <a:latin typeface="Calibri"/>
              <a:ea typeface="Calibri"/>
              <a:cs typeface="Calibri"/>
              <a:sym typeface="Calibri"/>
            </a:endParaRPr>
          </a:p>
        </p:txBody>
      </p:sp>
      <p:sp>
        <p:nvSpPr>
          <p:cNvPr id="382" name="Shape 382"/>
          <p:cNvSpPr txBox="1"/>
          <p:nvPr/>
        </p:nvSpPr>
        <p:spPr>
          <a:xfrm>
            <a:off x="308176" y="4042775"/>
            <a:ext cx="8500117" cy="2639201"/>
          </a:xfrm>
          <a:prstGeom prst="rect">
            <a:avLst/>
          </a:prstGeom>
          <a:noFill/>
          <a:ln>
            <a:noFill/>
          </a:ln>
        </p:spPr>
        <p:txBody>
          <a:bodyPr lIns="91425" tIns="45700" rIns="91425" bIns="45700" anchor="t" anchorCtr="0">
            <a:noAutofit/>
          </a:bodyPr>
          <a:lstStyle/>
          <a:p>
            <a:pPr marL="0" marR="0" lvl="1" indent="0" algn="l" rtl="0">
              <a:spcBef>
                <a:spcPts val="0"/>
              </a:spcBef>
              <a:spcAft>
                <a:spcPts val="0"/>
              </a:spcAft>
              <a:buSzPct val="25000"/>
              <a:buNone/>
            </a:pPr>
            <a:r>
              <a:rPr lang="en-US" sz="1400" b="0" i="0" u="none" strike="noStrike" cap="none" dirty="0">
                <a:solidFill>
                  <a:schemeClr val="dk1"/>
                </a:solidFill>
                <a:latin typeface="Calibri"/>
                <a:ea typeface="Calibri"/>
                <a:cs typeface="Calibri"/>
                <a:sym typeface="Calibri"/>
              </a:rPr>
              <a:t> </a:t>
            </a:r>
          </a:p>
          <a:p>
            <a:pPr marR="0" lvl="0" algn="l" rtl="0">
              <a:spcBef>
                <a:spcPts val="0"/>
              </a:spcBef>
              <a:buNone/>
            </a:pPr>
            <a:r>
              <a:rPr lang="en-US" sz="2000" dirty="0" smtClean="0">
                <a:solidFill>
                  <a:schemeClr val="dk1"/>
                </a:solidFill>
                <a:latin typeface="Calibri"/>
                <a:ea typeface="Calibri"/>
                <a:cs typeface="Calibri"/>
                <a:sym typeface="Calibri"/>
              </a:rPr>
              <a:t>Example of allowable questions:</a:t>
            </a:r>
            <a:endParaRPr lang="en-US" sz="2000" dirty="0">
              <a:solidFill>
                <a:schemeClr val="dk1"/>
              </a:solidFill>
              <a:latin typeface="Calibri"/>
              <a:ea typeface="Calibri"/>
              <a:cs typeface="Calibri"/>
              <a:sym typeface="Calibri"/>
            </a:endParaRPr>
          </a:p>
          <a:p>
            <a:pPr marR="0" lvl="0" algn="l" rtl="0">
              <a:spcBef>
                <a:spcPts val="0"/>
              </a:spcBef>
              <a:buNone/>
            </a:pPr>
            <a:endParaRPr sz="1000" dirty="0">
              <a:solidFill>
                <a:schemeClr val="dk1"/>
              </a:solidFill>
              <a:latin typeface="Calibri"/>
              <a:ea typeface="Calibri"/>
              <a:cs typeface="Calibri"/>
              <a:sym typeface="Calibri"/>
            </a:endParaRPr>
          </a:p>
          <a:p>
            <a:pPr marL="285750" marR="0" lvl="0" indent="-285750" algn="l" rtl="0">
              <a:lnSpc>
                <a:spcPct val="120000"/>
              </a:lnSpc>
              <a:spcBef>
                <a:spcPts val="0"/>
              </a:spcBef>
              <a:buFont typeface="Wingdings" charset="2"/>
              <a:buChar char="Ø"/>
            </a:pPr>
            <a:r>
              <a:rPr lang="en-US" sz="1800" dirty="0" smtClean="0">
                <a:solidFill>
                  <a:schemeClr val="dk1"/>
                </a:solidFill>
                <a:latin typeface="Calibri"/>
                <a:ea typeface="Calibri"/>
                <a:cs typeface="Calibri"/>
                <a:sym typeface="Calibri"/>
              </a:rPr>
              <a:t>What </a:t>
            </a:r>
            <a:r>
              <a:rPr lang="en-US" sz="1800" dirty="0">
                <a:solidFill>
                  <a:schemeClr val="dk1"/>
                </a:solidFill>
                <a:latin typeface="Calibri"/>
                <a:ea typeface="Calibri"/>
                <a:cs typeface="Calibri"/>
                <a:sym typeface="Calibri"/>
              </a:rPr>
              <a:t>languages </a:t>
            </a:r>
            <a:r>
              <a:rPr lang="en-US" sz="1800" dirty="0" smtClean="0">
                <a:solidFill>
                  <a:schemeClr val="dk1"/>
                </a:solidFill>
                <a:latin typeface="Calibri"/>
                <a:ea typeface="Calibri"/>
                <a:cs typeface="Calibri"/>
                <a:sym typeface="Calibri"/>
              </a:rPr>
              <a:t>do you read</a:t>
            </a:r>
            <a:r>
              <a:rPr lang="en-US" sz="1800" dirty="0">
                <a:solidFill>
                  <a:schemeClr val="dk1"/>
                </a:solidFill>
                <a:latin typeface="Calibri"/>
                <a:ea typeface="Calibri"/>
                <a:cs typeface="Calibri"/>
                <a:sym typeface="Calibri"/>
              </a:rPr>
              <a:t>, speak, or write fluently?</a:t>
            </a:r>
          </a:p>
          <a:p>
            <a:pPr marL="285750" marR="0" lvl="0" indent="-285750" algn="l" rtl="0">
              <a:spcBef>
                <a:spcPts val="0"/>
              </a:spcBef>
              <a:buFont typeface="Wingdings" charset="2"/>
              <a:buChar char="Ø"/>
            </a:pPr>
            <a:endParaRPr sz="1000" dirty="0">
              <a:solidFill>
                <a:schemeClr val="dk1"/>
              </a:solidFill>
              <a:latin typeface="Calibri"/>
              <a:ea typeface="Calibri"/>
              <a:cs typeface="Calibri"/>
              <a:sym typeface="Calibri"/>
            </a:endParaRPr>
          </a:p>
          <a:p>
            <a:pPr marL="285750" marR="0" lvl="0" indent="-285750" algn="l" rtl="0">
              <a:lnSpc>
                <a:spcPct val="120000"/>
              </a:lnSpc>
              <a:spcBef>
                <a:spcPts val="0"/>
              </a:spcBef>
              <a:buFont typeface="Wingdings" charset="2"/>
              <a:buChar char="Ø"/>
            </a:pPr>
            <a:r>
              <a:rPr lang="en-US" sz="1800" dirty="0" smtClean="0">
                <a:solidFill>
                  <a:schemeClr val="dk1"/>
                </a:solidFill>
                <a:latin typeface="Calibri"/>
                <a:ea typeface="Calibri"/>
                <a:cs typeface="Calibri"/>
                <a:sym typeface="Calibri"/>
              </a:rPr>
              <a:t>Are </a:t>
            </a:r>
            <a:r>
              <a:rPr lang="en-US" sz="1800" dirty="0">
                <a:solidFill>
                  <a:schemeClr val="dk1"/>
                </a:solidFill>
                <a:latin typeface="Calibri"/>
                <a:ea typeface="Calibri"/>
                <a:cs typeface="Calibri"/>
                <a:sym typeface="Calibri"/>
              </a:rPr>
              <a:t>you able to work within </a:t>
            </a:r>
            <a:r>
              <a:rPr lang="en-US" sz="1800" dirty="0" smtClean="0">
                <a:solidFill>
                  <a:schemeClr val="dk1"/>
                </a:solidFill>
                <a:latin typeface="Calibri"/>
                <a:ea typeface="Calibri"/>
                <a:cs typeface="Calibri"/>
                <a:sym typeface="Calibri"/>
              </a:rPr>
              <a:t>our schedule?</a:t>
            </a:r>
            <a:endParaRPr lang="en-US" sz="1800" dirty="0">
              <a:solidFill>
                <a:schemeClr val="dk1"/>
              </a:solidFill>
              <a:latin typeface="Calibri"/>
              <a:ea typeface="Calibri"/>
              <a:cs typeface="Calibri"/>
              <a:sym typeface="Calibri"/>
            </a:endParaRPr>
          </a:p>
          <a:p>
            <a:pPr marL="285750" marR="0" lvl="0" indent="-285750" algn="l" rtl="0">
              <a:spcBef>
                <a:spcPts val="0"/>
              </a:spcBef>
              <a:buFont typeface="Wingdings" charset="2"/>
              <a:buChar char="Ø"/>
            </a:pPr>
            <a:endParaRPr sz="1000" dirty="0">
              <a:solidFill>
                <a:schemeClr val="dk1"/>
              </a:solidFill>
              <a:latin typeface="Calibri"/>
              <a:ea typeface="Calibri"/>
              <a:cs typeface="Calibri"/>
              <a:sym typeface="Calibri"/>
            </a:endParaRPr>
          </a:p>
          <a:p>
            <a:pPr marL="285750" marR="0" lvl="0" indent="-285750" algn="l" rtl="0">
              <a:lnSpc>
                <a:spcPct val="120000"/>
              </a:lnSpc>
              <a:spcBef>
                <a:spcPts val="0"/>
              </a:spcBef>
              <a:buFont typeface="Wingdings" charset="2"/>
              <a:buChar char="Ø"/>
            </a:pPr>
            <a:r>
              <a:rPr lang="en-US" sz="1800" dirty="0" smtClean="0">
                <a:solidFill>
                  <a:schemeClr val="dk1"/>
                </a:solidFill>
                <a:latin typeface="Calibri"/>
                <a:ea typeface="Calibri"/>
                <a:cs typeface="Calibri"/>
                <a:sym typeface="Calibri"/>
              </a:rPr>
              <a:t>Are </a:t>
            </a:r>
            <a:r>
              <a:rPr lang="en-US" sz="1800" dirty="0">
                <a:solidFill>
                  <a:schemeClr val="dk1"/>
                </a:solidFill>
                <a:latin typeface="Calibri"/>
                <a:ea typeface="Calibri"/>
                <a:cs typeface="Calibri"/>
                <a:sym typeface="Calibri"/>
              </a:rPr>
              <a:t>you able to work overtime and travel on occasion?</a:t>
            </a:r>
          </a:p>
          <a:p>
            <a:pPr marL="285750" marR="0" lvl="0" indent="-285750" algn="l" rtl="0">
              <a:spcBef>
                <a:spcPts val="0"/>
              </a:spcBef>
              <a:buFont typeface="Wingdings" charset="2"/>
              <a:buChar char="Ø"/>
            </a:pPr>
            <a:endParaRPr sz="1000" dirty="0">
              <a:solidFill>
                <a:schemeClr val="dk1"/>
              </a:solidFill>
              <a:latin typeface="Calibri"/>
              <a:ea typeface="Calibri"/>
              <a:cs typeface="Calibri"/>
              <a:sym typeface="Calibri"/>
            </a:endParaRPr>
          </a:p>
          <a:p>
            <a:pPr marL="285750" marR="0" lvl="0" indent="-285750" algn="l" rtl="0">
              <a:lnSpc>
                <a:spcPct val="120000"/>
              </a:lnSpc>
              <a:spcBef>
                <a:spcPts val="0"/>
              </a:spcBef>
              <a:buFont typeface="Wingdings" charset="2"/>
              <a:buChar char="Ø"/>
            </a:pPr>
            <a:r>
              <a:rPr lang="en-US" sz="1800" dirty="0" smtClean="0">
                <a:solidFill>
                  <a:schemeClr val="dk1"/>
                </a:solidFill>
                <a:latin typeface="Calibri"/>
                <a:ea typeface="Calibri"/>
                <a:cs typeface="Calibri"/>
                <a:sym typeface="Calibri"/>
              </a:rPr>
              <a:t>Tell </a:t>
            </a:r>
            <a:r>
              <a:rPr lang="en-US" sz="1800" dirty="0">
                <a:solidFill>
                  <a:schemeClr val="dk1"/>
                </a:solidFill>
                <a:latin typeface="Calibri"/>
                <a:ea typeface="Calibri"/>
                <a:cs typeface="Calibri"/>
                <a:sym typeface="Calibri"/>
              </a:rPr>
              <a:t>me about a previous experience managing a diverse team of people?</a:t>
            </a:r>
          </a:p>
          <a:p>
            <a:pPr marL="285750" marR="0" lvl="0" indent="-285750" algn="l" rtl="0">
              <a:lnSpc>
                <a:spcPct val="120000"/>
              </a:lnSpc>
              <a:spcBef>
                <a:spcPts val="0"/>
              </a:spcBef>
              <a:buFont typeface="Wingdings" charset="2"/>
              <a:buChar char="Ø"/>
            </a:pPr>
            <a:endParaRPr sz="1800" dirty="0">
              <a:solidFill>
                <a:schemeClr val="dk1"/>
              </a:solidFill>
              <a:latin typeface="Calibri"/>
              <a:ea typeface="Calibri"/>
              <a:cs typeface="Calibri"/>
              <a:sym typeface="Calibri"/>
            </a:endParaRPr>
          </a:p>
          <a:p>
            <a:pPr marR="0" lvl="0" algn="l" rtl="0">
              <a:spcBef>
                <a:spcPts val="0"/>
              </a:spcBef>
              <a:buNone/>
            </a:pPr>
            <a:endParaRPr sz="2000" dirty="0">
              <a:solidFill>
                <a:schemeClr val="dk1"/>
              </a:solidFill>
              <a:latin typeface="Calibri"/>
              <a:ea typeface="Calibri"/>
              <a:cs typeface="Calibri"/>
              <a:sym typeface="Calibri"/>
            </a:endParaRPr>
          </a:p>
          <a:p>
            <a:pPr marR="0" lvl="0" algn="l" rtl="0">
              <a:spcBef>
                <a:spcPts val="0"/>
              </a:spcBef>
              <a:buNone/>
            </a:pPr>
            <a:endParaRPr sz="2000" dirty="0">
              <a:solidFill>
                <a:schemeClr val="dk1"/>
              </a:solidFill>
              <a:latin typeface="Calibri"/>
              <a:ea typeface="Calibri"/>
              <a:cs typeface="Calibri"/>
              <a:sym typeface="Calibri"/>
            </a:endParaRPr>
          </a:p>
          <a:p>
            <a:pPr marR="0" lvl="0" algn="l" rtl="0">
              <a:spcBef>
                <a:spcPts val="0"/>
              </a:spcBef>
              <a:buNone/>
            </a:pPr>
            <a:endParaRPr sz="2000" dirty="0">
              <a:solidFill>
                <a:schemeClr val="dk1"/>
              </a:solidFill>
              <a:latin typeface="Calibri"/>
              <a:ea typeface="Calibri"/>
              <a:cs typeface="Calibri"/>
              <a:sym typeface="Calibri"/>
            </a:endParaRPr>
          </a:p>
          <a:p>
            <a:pPr marR="0" lvl="0" algn="l" rtl="0">
              <a:spcBef>
                <a:spcPts val="0"/>
              </a:spcBef>
              <a:buNone/>
            </a:pPr>
            <a:endParaRPr sz="2000" dirty="0">
              <a:solidFill>
                <a:schemeClr val="dk1"/>
              </a:solidFill>
              <a:latin typeface="Calibri"/>
              <a:ea typeface="Calibri"/>
              <a:cs typeface="Calibri"/>
              <a:sym typeface="Calibri"/>
            </a:endParaRPr>
          </a:p>
        </p:txBody>
      </p:sp>
      <p:sp>
        <p:nvSpPr>
          <p:cNvPr id="2" name="Rectangle 1"/>
          <p:cNvSpPr/>
          <p:nvPr/>
        </p:nvSpPr>
        <p:spPr>
          <a:xfrm>
            <a:off x="298099" y="1234400"/>
            <a:ext cx="8398968" cy="1569661"/>
          </a:xfrm>
          <a:prstGeom prst="rect">
            <a:avLst/>
          </a:prstGeom>
        </p:spPr>
        <p:txBody>
          <a:bodyPr wrap="square">
            <a:spAutoFit/>
          </a:bodyPr>
          <a:lstStyle/>
          <a:p>
            <a:pPr lvl="0"/>
            <a:r>
              <a:rPr lang="en-US" sz="2000" dirty="0">
                <a:solidFill>
                  <a:schemeClr val="dk1"/>
                </a:solidFill>
                <a:latin typeface="Calibri"/>
                <a:ea typeface="Calibri"/>
                <a:cs typeface="Calibri"/>
                <a:sym typeface="Calibri"/>
              </a:rPr>
              <a:t>Avoid asking questions related to protected categories such as:</a:t>
            </a:r>
          </a:p>
          <a:p>
            <a:pPr lvl="0"/>
            <a:endParaRPr lang="en-US" sz="2000" dirty="0">
              <a:solidFill>
                <a:schemeClr val="dk1"/>
              </a:solidFill>
              <a:latin typeface="Calibri"/>
              <a:ea typeface="Calibri"/>
              <a:cs typeface="Calibri"/>
              <a:sym typeface="Calibri"/>
            </a:endParaRPr>
          </a:p>
          <a:p>
            <a:pPr lvl="0"/>
            <a:endParaRPr lang="en-US" dirty="0">
              <a:solidFill>
                <a:schemeClr val="dk1"/>
              </a:solidFill>
              <a:latin typeface="Calibri"/>
              <a:ea typeface="Calibri"/>
              <a:cs typeface="Calibri"/>
              <a:sym typeface="Calibri"/>
            </a:endParaRPr>
          </a:p>
          <a:p>
            <a:pPr lvl="0"/>
            <a:endParaRPr lang="en-US" dirty="0">
              <a:solidFill>
                <a:schemeClr val="dk1"/>
              </a:solidFill>
              <a:latin typeface="Calibri"/>
              <a:ea typeface="Calibri"/>
              <a:cs typeface="Calibri"/>
              <a:sym typeface="Calibri"/>
            </a:endParaRPr>
          </a:p>
          <a:p>
            <a:pPr lvl="0"/>
            <a:endParaRPr lang="en-US" dirty="0">
              <a:solidFill>
                <a:schemeClr val="dk1"/>
              </a:solidFill>
              <a:latin typeface="Calibri"/>
              <a:ea typeface="Calibri"/>
              <a:cs typeface="Calibri"/>
              <a:sym typeface="Calibri"/>
            </a:endParaRPr>
          </a:p>
          <a:p>
            <a:pPr lvl="0"/>
            <a:endParaRPr lang="en-US" dirty="0">
              <a:solidFill>
                <a:schemeClr val="dk1"/>
              </a:solidFill>
              <a:latin typeface="Calibri"/>
              <a:ea typeface="Calibri"/>
              <a:cs typeface="Calibri"/>
              <a:sym typeface="Calibri"/>
            </a:endParaRPr>
          </a:p>
        </p:txBody>
      </p:sp>
      <p:graphicFrame>
        <p:nvGraphicFramePr>
          <p:cNvPr id="8" name="Shape 372"/>
          <p:cNvGraphicFramePr/>
          <p:nvPr>
            <p:extLst>
              <p:ext uri="{D42A27DB-BD31-4B8C-83A1-F6EECF244321}">
                <p14:modId xmlns:p14="http://schemas.microsoft.com/office/powerpoint/2010/main" val="2903433350"/>
              </p:ext>
            </p:extLst>
          </p:nvPr>
        </p:nvGraphicFramePr>
        <p:xfrm>
          <a:off x="2265979" y="1817371"/>
          <a:ext cx="4605469" cy="2141424"/>
        </p:xfrm>
        <a:graphic>
          <a:graphicData uri="http://schemas.openxmlformats.org/drawingml/2006/table">
            <a:tbl>
              <a:tblPr firstRow="1" bandRow="1">
                <a:noFill/>
                <a:tableStyleId>{654E51FF-BD03-45BE-A64F-F7E88E74FAB9}</a:tableStyleId>
              </a:tblPr>
              <a:tblGrid>
                <a:gridCol w="2421267">
                  <a:extLst>
                    <a:ext uri="{9D8B030D-6E8A-4147-A177-3AD203B41FA5}">
                      <a16:colId xmlns:a16="http://schemas.microsoft.com/office/drawing/2014/main" val="20000"/>
                    </a:ext>
                  </a:extLst>
                </a:gridCol>
                <a:gridCol w="2184202">
                  <a:extLst>
                    <a:ext uri="{9D8B030D-6E8A-4147-A177-3AD203B41FA5}">
                      <a16:colId xmlns:a16="http://schemas.microsoft.com/office/drawing/2014/main" val="20001"/>
                    </a:ext>
                  </a:extLst>
                </a:gridCol>
              </a:tblGrid>
              <a:tr h="356904">
                <a:tc>
                  <a:txBody>
                    <a:bodyPr/>
                    <a:lstStyle/>
                    <a:p>
                      <a:pPr marL="285750" marR="0" lvl="0" indent="-285750" algn="l" rtl="0">
                        <a:spcBef>
                          <a:spcPts val="0"/>
                        </a:spcBef>
                        <a:buClr>
                          <a:srgbClr val="000000"/>
                        </a:buClr>
                        <a:buSzPct val="100000"/>
                        <a:buFont typeface="Noto Sans Symbols"/>
                        <a:buChar char="➢"/>
                      </a:pPr>
                      <a:r>
                        <a:rPr lang="en-US" sz="1600" b="0" u="none" strike="noStrike" cap="none" dirty="0">
                          <a:solidFill>
                            <a:srgbClr val="000000"/>
                          </a:solidFill>
                        </a:rPr>
                        <a:t>Age</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accent1">
                        <a:lumMod val="20000"/>
                        <a:lumOff val="80000"/>
                      </a:schemeClr>
                    </a:solidFill>
                  </a:tcPr>
                </a:tc>
                <a:tc>
                  <a:txBody>
                    <a:bodyPr/>
                    <a:lstStyle/>
                    <a:p>
                      <a:pPr marL="285750" marR="0" lvl="0" indent="-285750" algn="l" rtl="0">
                        <a:spcBef>
                          <a:spcPts val="0"/>
                        </a:spcBef>
                        <a:buClr>
                          <a:srgbClr val="000000"/>
                        </a:buClr>
                        <a:buSzPct val="100000"/>
                        <a:buFont typeface="Noto Sans Symbols"/>
                        <a:buChar char="➢"/>
                      </a:pPr>
                      <a:r>
                        <a:rPr lang="en-US" sz="1600" b="0" u="none" strike="noStrike" cap="none" dirty="0">
                          <a:solidFill>
                            <a:srgbClr val="000000"/>
                          </a:solidFill>
                        </a:rPr>
                        <a:t>Color</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356904">
                <a:tc>
                  <a:txBody>
                    <a:bodyPr/>
                    <a:lstStyle/>
                    <a:p>
                      <a:pPr marL="285750" marR="0" lvl="0" indent="-285750" algn="l" rtl="0">
                        <a:spcBef>
                          <a:spcPts val="0"/>
                        </a:spcBef>
                        <a:buClr>
                          <a:schemeClr val="dk1"/>
                        </a:buClr>
                        <a:buSzPct val="100000"/>
                        <a:buFont typeface="Noto Sans Symbols"/>
                        <a:buChar char="➢"/>
                      </a:pPr>
                      <a:r>
                        <a:rPr lang="en-US" sz="1600" u="none" strike="noStrike" cap="none" dirty="0"/>
                        <a:t>Disability</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285750" marR="0" lvl="0" indent="-285750" algn="l" rtl="0">
                        <a:spcBef>
                          <a:spcPts val="0"/>
                        </a:spcBef>
                        <a:buClr>
                          <a:schemeClr val="dk1"/>
                        </a:buClr>
                        <a:buSzPct val="100000"/>
                        <a:buFont typeface="Noto Sans Symbols"/>
                        <a:buChar char="➢"/>
                      </a:pPr>
                      <a:r>
                        <a:rPr lang="en-US" sz="1600" u="none" strike="noStrike" cap="none" dirty="0"/>
                        <a:t>National Origin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val="10001"/>
                  </a:ext>
                </a:extLst>
              </a:tr>
              <a:tr h="356904">
                <a:tc>
                  <a:txBody>
                    <a:bodyPr/>
                    <a:lstStyle/>
                    <a:p>
                      <a:pPr marL="285750" marR="0" lvl="0" indent="-285750" algn="l" rtl="0">
                        <a:spcBef>
                          <a:spcPts val="0"/>
                        </a:spcBef>
                        <a:buClr>
                          <a:schemeClr val="dk1"/>
                        </a:buClr>
                        <a:buSzPct val="100000"/>
                        <a:buFont typeface="Noto Sans Symbols"/>
                        <a:buChar char="➢"/>
                      </a:pPr>
                      <a:r>
                        <a:rPr lang="en-US" sz="1600" u="none" strike="noStrike" cap="none" dirty="0"/>
                        <a:t>Pregnancy</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285750" marR="0" lvl="0" indent="-285750" algn="l" rtl="0">
                        <a:spcBef>
                          <a:spcPts val="0"/>
                        </a:spcBef>
                        <a:buClr>
                          <a:schemeClr val="dk1"/>
                        </a:buClr>
                        <a:buSzPct val="100000"/>
                        <a:buFont typeface="Noto Sans Symbols"/>
                        <a:buChar char="➢"/>
                      </a:pPr>
                      <a:r>
                        <a:rPr lang="en-US" sz="1600" u="none" strike="noStrike" cap="none" dirty="0"/>
                        <a:t>Race</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val="10002"/>
                  </a:ext>
                </a:extLst>
              </a:tr>
              <a:tr h="356904">
                <a:tc>
                  <a:txBody>
                    <a:bodyPr/>
                    <a:lstStyle/>
                    <a:p>
                      <a:pPr marL="285750" marR="0" lvl="0" indent="-285750" algn="l" rtl="0">
                        <a:spcBef>
                          <a:spcPts val="0"/>
                        </a:spcBef>
                        <a:buClr>
                          <a:schemeClr val="dk1"/>
                        </a:buClr>
                        <a:buSzPct val="100000"/>
                        <a:buFont typeface="Noto Sans Symbols"/>
                        <a:buChar char="➢"/>
                      </a:pPr>
                      <a:r>
                        <a:rPr lang="en-US" sz="1600" u="none" strike="noStrike" cap="none" dirty="0"/>
                        <a:t>Religion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285750" marR="0" lvl="0" indent="-285750" algn="l" rtl="0">
                        <a:spcBef>
                          <a:spcPts val="0"/>
                        </a:spcBef>
                        <a:buClr>
                          <a:schemeClr val="dk1"/>
                        </a:buClr>
                        <a:buSzPct val="100000"/>
                        <a:buFont typeface="Noto Sans Symbols"/>
                        <a:buChar char="➢"/>
                      </a:pPr>
                      <a:r>
                        <a:rPr lang="en-US" sz="1600" u="none" strike="noStrike" cap="none" dirty="0"/>
                        <a:t>Gender</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val="10003"/>
                  </a:ext>
                </a:extLst>
              </a:tr>
              <a:tr h="356904">
                <a:tc>
                  <a:txBody>
                    <a:bodyPr/>
                    <a:lstStyle/>
                    <a:p>
                      <a:pPr marL="285750" marR="0" lvl="0" indent="-285750" algn="l" rtl="0">
                        <a:spcBef>
                          <a:spcPts val="0"/>
                        </a:spcBef>
                        <a:buClr>
                          <a:schemeClr val="dk1"/>
                        </a:buClr>
                        <a:buSzPct val="100000"/>
                        <a:buFont typeface="Noto Sans Symbols"/>
                        <a:buChar char="➢"/>
                      </a:pPr>
                      <a:r>
                        <a:rPr lang="en-US" sz="1600" u="none" strike="noStrike" cap="none" dirty="0"/>
                        <a:t>Military Service</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285750" marR="0" lvl="0" indent="-285750" algn="l" rtl="0">
                        <a:spcBef>
                          <a:spcPts val="0"/>
                        </a:spcBef>
                        <a:buClr>
                          <a:schemeClr val="dk1"/>
                        </a:buClr>
                        <a:buSzPct val="100000"/>
                        <a:buFont typeface="Noto Sans Symbols"/>
                        <a:buChar char="➢"/>
                      </a:pPr>
                      <a:r>
                        <a:rPr lang="en-US" sz="1600" u="none" strike="noStrike" cap="none" dirty="0"/>
                        <a:t>Marital Status</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val="10004"/>
                  </a:ext>
                </a:extLst>
              </a:tr>
              <a:tr h="356904">
                <a:tc>
                  <a:txBody>
                    <a:bodyPr/>
                    <a:lstStyle/>
                    <a:p>
                      <a:pPr marL="285750" marR="0" lvl="0" indent="-285750" algn="l" rtl="0">
                        <a:spcBef>
                          <a:spcPts val="0"/>
                        </a:spcBef>
                        <a:buClr>
                          <a:schemeClr val="dk1"/>
                        </a:buClr>
                        <a:buSzPct val="100000"/>
                        <a:buFont typeface="Noto Sans Symbols"/>
                        <a:buChar char="➢"/>
                      </a:pPr>
                      <a:r>
                        <a:rPr lang="en-US" sz="1600" u="none" strike="noStrike" cap="none" dirty="0"/>
                        <a:t>Sexual Orientation</a:t>
                      </a: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285750" marR="0" lvl="0" indent="-285750" algn="l" rtl="0">
                        <a:spcBef>
                          <a:spcPts val="0"/>
                        </a:spcBef>
                        <a:buClr>
                          <a:schemeClr val="dk1"/>
                        </a:buClr>
                        <a:buSzPct val="100000"/>
                        <a:buFont typeface="Wingdings" panose="05000000000000000000" pitchFamily="2" charset="2"/>
                        <a:buChar char="Ø"/>
                      </a:pPr>
                      <a:r>
                        <a:rPr lang="en-US" sz="1600" u="none" strike="noStrike" cap="none" dirty="0" smtClean="0"/>
                        <a:t>Criminal</a:t>
                      </a:r>
                      <a:r>
                        <a:rPr lang="en-US" sz="1600" u="none" strike="noStrike" cap="none" baseline="0" dirty="0" smtClean="0"/>
                        <a:t> History</a:t>
                      </a:r>
                      <a:endParaRPr sz="1600" u="none" strike="noStrike" cap="none" dirty="0"/>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0" y="0"/>
            <a:ext cx="9144000" cy="1143000"/>
          </a:xfrm>
          <a:prstGeom prst="rect">
            <a:avLst/>
          </a:prstGeom>
          <a:gradFill>
            <a:gsLst>
              <a:gs pos="0">
                <a:srgbClr val="16273E"/>
              </a:gs>
              <a:gs pos="50000">
                <a:srgbClr val="305486"/>
              </a:gs>
              <a:gs pos="100000">
                <a:srgbClr val="16273E"/>
              </a:gs>
            </a:gsLst>
            <a:lin ang="5400000" scaled="0"/>
          </a:grad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Calibri"/>
              <a:buNone/>
            </a:pPr>
            <a:r>
              <a:rPr lang="en-US" sz="2400" b="1" dirty="0" smtClean="0">
                <a:solidFill>
                  <a:schemeClr val="lt1"/>
                </a:solidFill>
              </a:rPr>
              <a:t>Resources and Contact</a:t>
            </a:r>
            <a:endParaRPr lang="en-US" sz="2400" b="1" i="0" u="none" strike="noStrike" cap="none" dirty="0">
              <a:solidFill>
                <a:schemeClr val="lt1"/>
              </a:solidFill>
              <a:latin typeface="Calibri"/>
              <a:ea typeface="Calibri"/>
              <a:cs typeface="Calibri"/>
              <a:sym typeface="Calibri"/>
            </a:endParaRPr>
          </a:p>
        </p:txBody>
      </p:sp>
      <p:cxnSp>
        <p:nvCxnSpPr>
          <p:cNvPr id="400" name="Shape 400"/>
          <p:cNvCxnSpPr/>
          <p:nvPr/>
        </p:nvCxnSpPr>
        <p:spPr>
          <a:xfrm>
            <a:off x="0" y="1143000"/>
            <a:ext cx="9144000" cy="0"/>
          </a:xfrm>
          <a:prstGeom prst="straightConnector1">
            <a:avLst/>
          </a:prstGeom>
          <a:noFill/>
          <a:ln w="57150" cap="flat" cmpd="sng">
            <a:solidFill>
              <a:srgbClr val="9B8928"/>
            </a:solidFill>
            <a:prstDash val="solid"/>
            <a:round/>
            <a:headEnd type="none" w="med" len="med"/>
            <a:tailEnd type="none" w="med" len="med"/>
          </a:ln>
        </p:spPr>
      </p:cxnSp>
      <p:cxnSp>
        <p:nvCxnSpPr>
          <p:cNvPr id="401" name="Shape 401"/>
          <p:cNvCxnSpPr/>
          <p:nvPr/>
        </p:nvCxnSpPr>
        <p:spPr>
          <a:xfrm>
            <a:off x="0" y="1190625"/>
            <a:ext cx="9144000" cy="0"/>
          </a:xfrm>
          <a:prstGeom prst="straightConnector1">
            <a:avLst/>
          </a:prstGeom>
          <a:noFill/>
          <a:ln w="12700" cap="flat" cmpd="sng">
            <a:solidFill>
              <a:srgbClr val="9B8928"/>
            </a:solidFill>
            <a:prstDash val="solid"/>
            <a:round/>
            <a:headEnd type="none" w="med" len="med"/>
            <a:tailEnd type="none" w="med" len="med"/>
          </a:ln>
        </p:spPr>
      </p:cxnSp>
      <p:sp>
        <p:nvSpPr>
          <p:cNvPr id="402" name="Shape 402"/>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22</a:t>
            </a:fld>
            <a:endParaRPr lang="en-US" sz="1200" dirty="0">
              <a:solidFill>
                <a:srgbClr val="888888"/>
              </a:solidFill>
              <a:latin typeface="Calibri"/>
              <a:ea typeface="Calibri"/>
              <a:cs typeface="Calibri"/>
              <a:sym typeface="Calibri"/>
            </a:endParaRPr>
          </a:p>
        </p:txBody>
      </p:sp>
      <p:sp>
        <p:nvSpPr>
          <p:cNvPr id="3" name="TextBox 2"/>
          <p:cNvSpPr txBox="1"/>
          <p:nvPr/>
        </p:nvSpPr>
        <p:spPr>
          <a:xfrm>
            <a:off x="469900" y="1349376"/>
            <a:ext cx="8204200" cy="5432256"/>
          </a:xfrm>
          <a:prstGeom prst="rect">
            <a:avLst/>
          </a:prstGeom>
          <a:noFill/>
        </p:spPr>
        <p:txBody>
          <a:bodyPr wrap="square" rtlCol="0">
            <a:spAutoFit/>
          </a:bodyPr>
          <a:lstStyle/>
          <a:p>
            <a:pPr>
              <a:lnSpc>
                <a:spcPct val="250000"/>
              </a:lnSpc>
            </a:pPr>
            <a:r>
              <a:rPr lang="en-US" sz="1800" b="1" u="sng" dirty="0" smtClean="0"/>
              <a:t>Resources</a:t>
            </a:r>
          </a:p>
          <a:p>
            <a:pPr marL="285750" indent="-285750">
              <a:lnSpc>
                <a:spcPct val="250000"/>
              </a:lnSpc>
              <a:buFont typeface="Wingdings" panose="05000000000000000000" pitchFamily="2" charset="2"/>
              <a:buChar char="Ø"/>
            </a:pPr>
            <a:r>
              <a:rPr lang="en-US" dirty="0" smtClean="0"/>
              <a:t>Equal Employment Opportunity Commission </a:t>
            </a:r>
            <a:r>
              <a:rPr lang="en-US" dirty="0"/>
              <a:t>(EEOC) : </a:t>
            </a:r>
            <a:r>
              <a:rPr lang="en-US" dirty="0">
                <a:hlinkClick r:id="rId3"/>
              </a:rPr>
              <a:t>https://www.eeoc.gov/laws/practices</a:t>
            </a:r>
            <a:r>
              <a:rPr lang="en-US" dirty="0" smtClean="0">
                <a:hlinkClick r:id="rId3"/>
              </a:rPr>
              <a:t>/</a:t>
            </a:r>
            <a:endParaRPr lang="en-US" dirty="0" smtClean="0"/>
          </a:p>
          <a:p>
            <a:pPr marL="285750" indent="-285750">
              <a:lnSpc>
                <a:spcPct val="250000"/>
              </a:lnSpc>
              <a:buFont typeface="Wingdings" panose="05000000000000000000" pitchFamily="2" charset="2"/>
              <a:buChar char="Ø"/>
            </a:pPr>
            <a:r>
              <a:rPr lang="en-US" dirty="0" smtClean="0"/>
              <a:t>Society for Human </a:t>
            </a:r>
            <a:r>
              <a:rPr lang="en-US" dirty="0"/>
              <a:t>Resource Management (SHRM): </a:t>
            </a:r>
            <a:r>
              <a:rPr lang="en-US" dirty="0">
                <a:hlinkClick r:id="rId4"/>
              </a:rPr>
              <a:t>https://</a:t>
            </a:r>
            <a:r>
              <a:rPr lang="en-US" dirty="0" smtClean="0">
                <a:hlinkClick r:id="rId4"/>
              </a:rPr>
              <a:t>www.shrm.org/pages/default.aspx</a:t>
            </a:r>
            <a:endParaRPr lang="en-US" dirty="0" smtClean="0"/>
          </a:p>
          <a:p>
            <a:pPr marL="285750" indent="-285750">
              <a:lnSpc>
                <a:spcPct val="250000"/>
              </a:lnSpc>
              <a:buFont typeface="Wingdings" panose="05000000000000000000" pitchFamily="2" charset="2"/>
              <a:buChar char="Ø"/>
            </a:pPr>
            <a:r>
              <a:rPr lang="en-US" dirty="0" smtClean="0"/>
              <a:t>Harvard </a:t>
            </a:r>
            <a:r>
              <a:rPr lang="en-US" dirty="0"/>
              <a:t>Business Review: </a:t>
            </a:r>
            <a:r>
              <a:rPr lang="en-US" dirty="0">
                <a:hlinkClick r:id="rId5"/>
              </a:rPr>
              <a:t>https://</a:t>
            </a:r>
            <a:r>
              <a:rPr lang="en-US" dirty="0" smtClean="0">
                <a:hlinkClick r:id="rId5"/>
              </a:rPr>
              <a:t>hbr.org/topic/human-resource-management</a:t>
            </a:r>
            <a:endParaRPr lang="en-US" dirty="0" smtClean="0"/>
          </a:p>
          <a:p>
            <a:pPr marL="285750" indent="-285750">
              <a:lnSpc>
                <a:spcPct val="250000"/>
              </a:lnSpc>
              <a:buFont typeface="Wingdings" panose="05000000000000000000" pitchFamily="2" charset="2"/>
              <a:buChar char="Ø"/>
            </a:pPr>
            <a:r>
              <a:rPr lang="en-US" dirty="0" smtClean="0"/>
              <a:t>Skillport (Professional Development Online): </a:t>
            </a:r>
            <a:r>
              <a:rPr lang="en-US" dirty="0">
                <a:hlinkClick r:id="rId6"/>
              </a:rPr>
              <a:t>https://</a:t>
            </a:r>
            <a:r>
              <a:rPr lang="en-US" dirty="0" smtClean="0">
                <a:hlinkClick r:id="rId6"/>
              </a:rPr>
              <a:t>fiu.skillport.com/skillportfe/login.action</a:t>
            </a:r>
            <a:endParaRPr lang="en-US" dirty="0" smtClean="0"/>
          </a:p>
          <a:p>
            <a:pPr marL="285750" indent="-285750">
              <a:lnSpc>
                <a:spcPct val="200000"/>
              </a:lnSpc>
              <a:buFont typeface="Wingdings" panose="05000000000000000000" pitchFamily="2" charset="2"/>
              <a:buChar char="Ø"/>
            </a:pPr>
            <a:r>
              <a:rPr lang="en-US" dirty="0"/>
              <a:t>Lynda : </a:t>
            </a:r>
            <a:r>
              <a:rPr lang="en-US" dirty="0">
                <a:hlinkClick r:id="rId7"/>
              </a:rPr>
              <a:t>http://</a:t>
            </a:r>
            <a:r>
              <a:rPr lang="en-US" dirty="0" smtClean="0">
                <a:hlinkClick r:id="rId7"/>
              </a:rPr>
              <a:t>training.fiu.edu/lynda.html</a:t>
            </a:r>
            <a:endParaRPr lang="en-US" dirty="0" smtClean="0"/>
          </a:p>
          <a:p>
            <a:pPr>
              <a:lnSpc>
                <a:spcPct val="200000"/>
              </a:lnSpc>
            </a:pPr>
            <a:endParaRPr lang="en-US" dirty="0"/>
          </a:p>
          <a:p>
            <a:pPr>
              <a:lnSpc>
                <a:spcPct val="200000"/>
              </a:lnSpc>
            </a:pPr>
            <a:r>
              <a:rPr lang="en-US" sz="1800" b="1" u="sng" dirty="0" smtClean="0"/>
              <a:t>Contact</a:t>
            </a:r>
            <a:endParaRPr lang="en-US" sz="1800" b="1" u="sng" dirty="0"/>
          </a:p>
          <a:p>
            <a:pPr marL="285750" indent="-285750">
              <a:lnSpc>
                <a:spcPct val="200000"/>
              </a:lnSpc>
              <a:buFont typeface="Wingdings" panose="05000000000000000000" pitchFamily="2" charset="2"/>
              <a:buChar char="Ø"/>
            </a:pPr>
            <a:r>
              <a:rPr lang="en-US" dirty="0" smtClean="0"/>
              <a:t>HWCOM Human Resources Department</a:t>
            </a:r>
            <a:r>
              <a:rPr lang="en-US" dirty="0" smtClean="0">
                <a:solidFill>
                  <a:schemeClr val="accent1">
                    <a:lumMod val="50000"/>
                  </a:schemeClr>
                </a:solidFill>
                <a:latin typeface="Arial" pitchFamily="34" charset="0"/>
                <a:cs typeface="Arial" pitchFamily="34" charset="0"/>
              </a:rPr>
              <a:t> – </a:t>
            </a:r>
            <a:r>
              <a:rPr lang="en-US" dirty="0" smtClean="0"/>
              <a:t>305-348-0621</a:t>
            </a:r>
            <a:r>
              <a:rPr lang="en-US" dirty="0">
                <a:solidFill>
                  <a:schemeClr val="accent1">
                    <a:lumMod val="50000"/>
                  </a:schemeClr>
                </a:solidFill>
                <a:latin typeface="Arial" pitchFamily="34" charset="0"/>
                <a:cs typeface="Arial" pitchFamily="34" charset="0"/>
              </a:rPr>
              <a:t>-</a:t>
            </a:r>
            <a:r>
              <a:rPr lang="en-US" dirty="0" smtClean="0">
                <a:solidFill>
                  <a:schemeClr val="accent1">
                    <a:lumMod val="50000"/>
                  </a:schemeClr>
                </a:solidFill>
                <a:latin typeface="Arial" pitchFamily="34" charset="0"/>
                <a:cs typeface="Arial" pitchFamily="34" charset="0"/>
              </a:rPr>
              <a:t> </a:t>
            </a:r>
            <a:r>
              <a:rPr lang="en-US" dirty="0">
                <a:solidFill>
                  <a:schemeClr val="accent1">
                    <a:lumMod val="50000"/>
                  </a:schemeClr>
                </a:solidFill>
                <a:latin typeface="Arial" pitchFamily="34" charset="0"/>
                <a:cs typeface="Arial" pitchFamily="34" charset="0"/>
                <a:hlinkClick r:id="rId8"/>
              </a:rPr>
              <a:t>comhr@fiu.edu</a:t>
            </a:r>
            <a:r>
              <a:rPr lang="en-US" dirty="0">
                <a:solidFill>
                  <a:schemeClr val="accent1">
                    <a:lumMod val="50000"/>
                  </a:schemeClr>
                </a:solidFill>
                <a:latin typeface="Arial" pitchFamily="34" charset="0"/>
                <a:cs typeface="Arial" pitchFamily="34" charset="0"/>
              </a:rPr>
              <a:t> </a:t>
            </a:r>
          </a:p>
          <a:p>
            <a:pPr marL="285750" indent="-285750">
              <a:buFont typeface="Arial" panose="020B0604020202020204" pitchFamily="34" charset="0"/>
              <a:buChar char="•"/>
            </a:pPr>
            <a:endParaRPr lang="en-US" dirty="0">
              <a:solidFill>
                <a:schemeClr val="accent1">
                  <a:lumMod val="50000"/>
                </a:schemeClr>
              </a:solidFill>
              <a:latin typeface="Arial" pitchFamily="34" charset="0"/>
              <a:cs typeface="Arial" pitchFamily="34" charset="0"/>
            </a:endParaRPr>
          </a:p>
          <a:p>
            <a:endParaRPr lang="en-US" dirty="0" smtClean="0"/>
          </a:p>
          <a:p>
            <a:endParaRPr lang="en-US" dirty="0"/>
          </a:p>
        </p:txBody>
      </p:sp>
    </p:spTree>
    <p:extLst>
      <p:ext uri="{BB962C8B-B14F-4D97-AF65-F5344CB8AC3E}">
        <p14:creationId xmlns:p14="http://schemas.microsoft.com/office/powerpoint/2010/main" val="21323781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0" y="0"/>
            <a:ext cx="9144000" cy="1143000"/>
          </a:xfrm>
          <a:prstGeom prst="rect">
            <a:avLst/>
          </a:prstGeom>
          <a:gradFill>
            <a:gsLst>
              <a:gs pos="0">
                <a:srgbClr val="16273E"/>
              </a:gs>
              <a:gs pos="50000">
                <a:srgbClr val="305486"/>
              </a:gs>
              <a:gs pos="100000">
                <a:srgbClr val="16273E"/>
              </a:gs>
            </a:gsLst>
            <a:lin ang="5400000" scaled="0"/>
          </a:grad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Calibri"/>
              <a:buNone/>
            </a:pPr>
            <a:r>
              <a:rPr lang="en-US" sz="2400" b="1" dirty="0" smtClean="0">
                <a:solidFill>
                  <a:schemeClr val="lt1"/>
                </a:solidFill>
              </a:rPr>
              <a:t>Questions?</a:t>
            </a:r>
            <a:endParaRPr lang="en-US" sz="2400" b="1" i="0" u="none" strike="noStrike" cap="none" dirty="0">
              <a:solidFill>
                <a:schemeClr val="lt1"/>
              </a:solidFill>
              <a:latin typeface="Calibri"/>
              <a:ea typeface="Calibri"/>
              <a:cs typeface="Calibri"/>
              <a:sym typeface="Calibri"/>
            </a:endParaRPr>
          </a:p>
        </p:txBody>
      </p:sp>
      <p:cxnSp>
        <p:nvCxnSpPr>
          <p:cNvPr id="400" name="Shape 400"/>
          <p:cNvCxnSpPr/>
          <p:nvPr/>
        </p:nvCxnSpPr>
        <p:spPr>
          <a:xfrm>
            <a:off x="0" y="1143000"/>
            <a:ext cx="9144000" cy="0"/>
          </a:xfrm>
          <a:prstGeom prst="straightConnector1">
            <a:avLst/>
          </a:prstGeom>
          <a:noFill/>
          <a:ln w="57150" cap="flat" cmpd="sng">
            <a:solidFill>
              <a:srgbClr val="9B8928"/>
            </a:solidFill>
            <a:prstDash val="solid"/>
            <a:round/>
            <a:headEnd type="none" w="med" len="med"/>
            <a:tailEnd type="none" w="med" len="med"/>
          </a:ln>
        </p:spPr>
      </p:cxnSp>
      <p:cxnSp>
        <p:nvCxnSpPr>
          <p:cNvPr id="401" name="Shape 401"/>
          <p:cNvCxnSpPr/>
          <p:nvPr/>
        </p:nvCxnSpPr>
        <p:spPr>
          <a:xfrm>
            <a:off x="0" y="1190625"/>
            <a:ext cx="9144000" cy="0"/>
          </a:xfrm>
          <a:prstGeom prst="straightConnector1">
            <a:avLst/>
          </a:prstGeom>
          <a:noFill/>
          <a:ln w="12700" cap="flat" cmpd="sng">
            <a:solidFill>
              <a:srgbClr val="9B8928"/>
            </a:solidFill>
            <a:prstDash val="solid"/>
            <a:round/>
            <a:headEnd type="none" w="med" len="med"/>
            <a:tailEnd type="none" w="med" len="med"/>
          </a:ln>
        </p:spPr>
      </p:cxnSp>
      <p:sp>
        <p:nvSpPr>
          <p:cNvPr id="402" name="Shape 402"/>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23</a:t>
            </a:fld>
            <a:endParaRPr lang="en-US" sz="1200" dirty="0">
              <a:solidFill>
                <a:srgbClr val="888888"/>
              </a:solidFill>
              <a:latin typeface="Calibri"/>
              <a:ea typeface="Calibri"/>
              <a:cs typeface="Calibri"/>
              <a:sym typeface="Calibri"/>
            </a:endParaRPr>
          </a:p>
        </p:txBody>
      </p:sp>
      <p:sp>
        <p:nvSpPr>
          <p:cNvPr id="403" name="Shape 403"/>
          <p:cNvSpPr txBox="1"/>
          <p:nvPr/>
        </p:nvSpPr>
        <p:spPr>
          <a:xfrm>
            <a:off x="435413" y="1822430"/>
            <a:ext cx="8334375" cy="58477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endParaRPr lang="en-US" sz="4000" b="1" dirty="0">
              <a:solidFill>
                <a:srgbClr val="548235"/>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2007205" y="1928990"/>
            <a:ext cx="5435600" cy="35687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title"/>
          </p:nvPr>
        </p:nvSpPr>
        <p:spPr>
          <a:xfrm>
            <a:off x="0" y="0"/>
            <a:ext cx="9144000" cy="1143000"/>
          </a:xfrm>
          <a:prstGeom prst="rect">
            <a:avLst/>
          </a:prstGeom>
          <a:gradFill>
            <a:gsLst>
              <a:gs pos="0">
                <a:srgbClr val="16273E"/>
              </a:gs>
              <a:gs pos="50000">
                <a:srgbClr val="305486"/>
              </a:gs>
              <a:gs pos="100000">
                <a:srgbClr val="16273E"/>
              </a:gs>
            </a:gsLst>
            <a:lin ang="5400012" scaled="0"/>
          </a:gradFill>
          <a:ln>
            <a:noFill/>
          </a:ln>
        </p:spPr>
        <p:txBody>
          <a:bodyPr lIns="91425" tIns="45700" rIns="91425" bIns="45700" anchor="ctr" anchorCtr="0">
            <a:noAutofit/>
          </a:bodyPr>
          <a:lstStyle/>
          <a:p>
            <a:pPr lvl="0" algn="ctr">
              <a:buClr>
                <a:schemeClr val="lt1"/>
              </a:buClr>
              <a:buSzPct val="25000"/>
            </a:pPr>
            <a:r>
              <a:rPr lang="en-US" sz="2400" b="1" dirty="0">
                <a:solidFill>
                  <a:schemeClr val="lt1"/>
                </a:solidFill>
              </a:rPr>
              <a:t>Expectations Vs. Reality</a:t>
            </a:r>
            <a:endParaRPr lang="en-US" sz="2400" b="1" i="0" u="none" strike="noStrike" cap="none" dirty="0">
              <a:solidFill>
                <a:schemeClr val="lt1"/>
              </a:solidFill>
              <a:latin typeface="Calibri"/>
              <a:ea typeface="Calibri"/>
              <a:cs typeface="Calibri"/>
              <a:sym typeface="Calibri"/>
            </a:endParaRPr>
          </a:p>
        </p:txBody>
      </p:sp>
      <p:cxnSp>
        <p:nvCxnSpPr>
          <p:cNvPr id="389" name="Shape 389"/>
          <p:cNvCxnSpPr/>
          <p:nvPr/>
        </p:nvCxnSpPr>
        <p:spPr>
          <a:xfrm>
            <a:off x="0" y="1143000"/>
            <a:ext cx="9144000" cy="0"/>
          </a:xfrm>
          <a:prstGeom prst="straightConnector1">
            <a:avLst/>
          </a:prstGeom>
          <a:noFill/>
          <a:ln w="57150" cap="flat" cmpd="sng">
            <a:solidFill>
              <a:srgbClr val="9B8928"/>
            </a:solidFill>
            <a:prstDash val="solid"/>
            <a:round/>
            <a:headEnd type="none" w="med" len="med"/>
            <a:tailEnd type="none" w="med" len="med"/>
          </a:ln>
        </p:spPr>
      </p:cxnSp>
      <p:cxnSp>
        <p:nvCxnSpPr>
          <p:cNvPr id="390" name="Shape 390"/>
          <p:cNvCxnSpPr/>
          <p:nvPr/>
        </p:nvCxnSpPr>
        <p:spPr>
          <a:xfrm>
            <a:off x="0" y="1190625"/>
            <a:ext cx="9144000" cy="0"/>
          </a:xfrm>
          <a:prstGeom prst="straightConnector1">
            <a:avLst/>
          </a:prstGeom>
          <a:noFill/>
          <a:ln w="12700" cap="flat" cmpd="sng">
            <a:solidFill>
              <a:srgbClr val="9B8928"/>
            </a:solidFill>
            <a:prstDash val="solid"/>
            <a:round/>
            <a:headEnd type="none" w="med" len="med"/>
            <a:tailEnd type="none" w="med" len="med"/>
          </a:ln>
        </p:spPr>
      </p:cxnSp>
      <p:sp>
        <p:nvSpPr>
          <p:cNvPr id="391" name="Shape 391"/>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3</a:t>
            </a:fld>
            <a:endParaRPr lang="en-US" sz="1200" dirty="0">
              <a:solidFill>
                <a:srgbClr val="888888"/>
              </a:solidFill>
              <a:latin typeface="Calibri"/>
              <a:ea typeface="Calibri"/>
              <a:cs typeface="Calibri"/>
              <a:sym typeface="Calibri"/>
            </a:endParaRPr>
          </a:p>
        </p:txBody>
      </p:sp>
      <p:pic>
        <p:nvPicPr>
          <p:cNvPr id="2" name="YwSgIUHHYTU"/>
          <p:cNvPicPr>
            <a:picLocks noRot="1" noChangeAspect="1"/>
          </p:cNvPicPr>
          <p:nvPr>
            <a:videoFile r:link="rId1"/>
          </p:nvPr>
        </p:nvPicPr>
        <p:blipFill>
          <a:blip r:embed="rId4"/>
          <a:stretch>
            <a:fillRect/>
          </a:stretch>
        </p:blipFill>
        <p:spPr>
          <a:xfrm>
            <a:off x="646045" y="1656109"/>
            <a:ext cx="7851911" cy="4416700"/>
          </a:xfrm>
          <a:prstGeom prst="rect">
            <a:avLst/>
          </a:prstGeom>
        </p:spPr>
      </p:pic>
    </p:spTree>
    <p:extLst>
      <p:ext uri="{BB962C8B-B14F-4D97-AF65-F5344CB8AC3E}">
        <p14:creationId xmlns:p14="http://schemas.microsoft.com/office/powerpoint/2010/main" val="1329744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0" y="0"/>
            <a:ext cx="9144000" cy="1143000"/>
          </a:xfrm>
          <a:prstGeom prst="rect">
            <a:avLst/>
          </a:prstGeom>
          <a:gradFill>
            <a:gsLst>
              <a:gs pos="0">
                <a:srgbClr val="16273E"/>
              </a:gs>
              <a:gs pos="50000">
                <a:srgbClr val="305486"/>
              </a:gs>
              <a:gs pos="100000">
                <a:srgbClr val="16273E"/>
              </a:gs>
            </a:gsLst>
            <a:lin ang="5400000" scaled="0"/>
          </a:grad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Calibri"/>
              <a:buNone/>
            </a:pPr>
            <a:r>
              <a:rPr lang="en-US" sz="2400" b="1" i="0" u="none" strike="noStrike" cap="none" dirty="0">
                <a:solidFill>
                  <a:schemeClr val="lt1"/>
                </a:solidFill>
                <a:latin typeface="Calibri"/>
                <a:ea typeface="Calibri"/>
                <a:cs typeface="Calibri"/>
                <a:sym typeface="Calibri"/>
              </a:rPr>
              <a:t>Expectations Vs. Reality</a:t>
            </a:r>
          </a:p>
        </p:txBody>
      </p:sp>
      <p:cxnSp>
        <p:nvCxnSpPr>
          <p:cNvPr id="116" name="Shape 116"/>
          <p:cNvCxnSpPr/>
          <p:nvPr/>
        </p:nvCxnSpPr>
        <p:spPr>
          <a:xfrm>
            <a:off x="0" y="1143000"/>
            <a:ext cx="9144000" cy="0"/>
          </a:xfrm>
          <a:prstGeom prst="straightConnector1">
            <a:avLst/>
          </a:prstGeom>
          <a:noFill/>
          <a:ln w="57150" cap="flat" cmpd="sng">
            <a:solidFill>
              <a:srgbClr val="9B8928"/>
            </a:solidFill>
            <a:prstDash val="solid"/>
            <a:round/>
            <a:headEnd type="none" w="med" len="med"/>
            <a:tailEnd type="none" w="med" len="med"/>
          </a:ln>
        </p:spPr>
      </p:cxnSp>
      <p:cxnSp>
        <p:nvCxnSpPr>
          <p:cNvPr id="117" name="Shape 117"/>
          <p:cNvCxnSpPr/>
          <p:nvPr/>
        </p:nvCxnSpPr>
        <p:spPr>
          <a:xfrm>
            <a:off x="0" y="1190625"/>
            <a:ext cx="9144000" cy="0"/>
          </a:xfrm>
          <a:prstGeom prst="straightConnector1">
            <a:avLst/>
          </a:prstGeom>
          <a:noFill/>
          <a:ln w="12700" cap="flat" cmpd="sng">
            <a:solidFill>
              <a:srgbClr val="9B8928"/>
            </a:solidFill>
            <a:prstDash val="solid"/>
            <a:round/>
            <a:headEnd type="none" w="med" len="med"/>
            <a:tailEnd type="none" w="med" len="med"/>
          </a:ln>
        </p:spPr>
      </p:cxnSp>
      <p:sp>
        <p:nvSpPr>
          <p:cNvPr id="118" name="Shape 118"/>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4</a:t>
            </a:fld>
            <a:endParaRPr lang="en-US" sz="1200" dirty="0">
              <a:solidFill>
                <a:srgbClr val="888888"/>
              </a:solidFill>
              <a:latin typeface="Calibri"/>
              <a:ea typeface="Calibri"/>
              <a:cs typeface="Calibri"/>
              <a:sym typeface="Calibri"/>
            </a:endParaRPr>
          </a:p>
        </p:txBody>
      </p:sp>
      <p:pic>
        <p:nvPicPr>
          <p:cNvPr id="119" name="Shape 119"/>
          <p:cNvPicPr preferRelativeResize="0"/>
          <p:nvPr/>
        </p:nvPicPr>
        <p:blipFill rotWithShape="1">
          <a:blip r:embed="rId3">
            <a:alphaModFix/>
          </a:blip>
          <a:srcRect l="37658" t="21232" r="39640" b="2373"/>
          <a:stretch/>
        </p:blipFill>
        <p:spPr>
          <a:xfrm>
            <a:off x="1622853" y="2435141"/>
            <a:ext cx="2075935" cy="3921210"/>
          </a:xfrm>
          <a:prstGeom prst="rect">
            <a:avLst/>
          </a:prstGeom>
          <a:noFill/>
          <a:ln>
            <a:noFill/>
          </a:ln>
        </p:spPr>
      </p:pic>
      <p:pic>
        <p:nvPicPr>
          <p:cNvPr id="120" name="Shape 120"/>
          <p:cNvPicPr preferRelativeResize="0"/>
          <p:nvPr/>
        </p:nvPicPr>
        <p:blipFill rotWithShape="1">
          <a:blip r:embed="rId4">
            <a:alphaModFix/>
          </a:blip>
          <a:srcRect/>
          <a:stretch/>
        </p:blipFill>
        <p:spPr>
          <a:xfrm>
            <a:off x="4572000" y="2435141"/>
            <a:ext cx="4039382" cy="2314832"/>
          </a:xfrm>
          <a:prstGeom prst="rect">
            <a:avLst/>
          </a:prstGeom>
          <a:noFill/>
          <a:ln>
            <a:noFill/>
          </a:ln>
        </p:spPr>
      </p:pic>
      <p:sp>
        <p:nvSpPr>
          <p:cNvPr id="121" name="Shape 121"/>
          <p:cNvSpPr txBox="1"/>
          <p:nvPr/>
        </p:nvSpPr>
        <p:spPr>
          <a:xfrm>
            <a:off x="1297458" y="1761523"/>
            <a:ext cx="2726724" cy="47705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500" dirty="0">
                <a:solidFill>
                  <a:srgbClr val="1E4E79"/>
                </a:solidFill>
                <a:latin typeface="Calibri"/>
                <a:ea typeface="Calibri"/>
                <a:cs typeface="Calibri"/>
                <a:sym typeface="Calibri"/>
              </a:rPr>
              <a:t>During Interview</a:t>
            </a:r>
          </a:p>
        </p:txBody>
      </p:sp>
      <p:sp>
        <p:nvSpPr>
          <p:cNvPr id="122" name="Shape 122"/>
          <p:cNvSpPr txBox="1"/>
          <p:nvPr/>
        </p:nvSpPr>
        <p:spPr>
          <a:xfrm>
            <a:off x="5228328" y="1761523"/>
            <a:ext cx="2726724" cy="47705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500" dirty="0">
                <a:solidFill>
                  <a:srgbClr val="1E4E79"/>
                </a:solidFill>
                <a:latin typeface="Calibri"/>
                <a:ea typeface="Calibri"/>
                <a:cs typeface="Calibri"/>
                <a:sym typeface="Calibri"/>
              </a:rPr>
              <a:t>After Hire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childTnLst>
                                </p:cTn>
                              </p:par>
                              <p:par>
                                <p:cTn id="8" presetID="10" presetClass="entr" presetSubtype="0" fill="hold" nodeType="withEffect">
                                  <p:stCondLst>
                                    <p:cond delay="0"/>
                                  </p:stCondLst>
                                  <p:childTnLst>
                                    <p:set>
                                      <p:cBhvr>
                                        <p:cTn id="9" dur="1" fill="hold">
                                          <p:stCondLst>
                                            <p:cond delay="0"/>
                                          </p:stCondLst>
                                        </p:cTn>
                                        <p:tgtEl>
                                          <p:spTgt spid="121"/>
                                        </p:tgtEl>
                                        <p:attrNameLst>
                                          <p:attrName>style.visibility</p:attrName>
                                        </p:attrNameLst>
                                      </p:cBhvr>
                                      <p:to>
                                        <p:strVal val="visible"/>
                                      </p:to>
                                    </p:set>
                                    <p:animEffect transition="in" filter="fade">
                                      <p:cBhvr>
                                        <p:cTn id="10" dur="1000"/>
                                        <p:tgtEl>
                                          <p:spTgt spid="1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2"/>
                                        </p:tgtEl>
                                        <p:attrNameLst>
                                          <p:attrName>style.visibility</p:attrName>
                                        </p:attrNameLst>
                                      </p:cBhvr>
                                      <p:to>
                                        <p:strVal val="visible"/>
                                      </p:to>
                                    </p:set>
                                    <p:animEffect transition="in" filter="fade">
                                      <p:cBhvr>
                                        <p:cTn id="15"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0" y="0"/>
            <a:ext cx="9144000" cy="1143000"/>
          </a:xfrm>
          <a:prstGeom prst="rect">
            <a:avLst/>
          </a:prstGeom>
          <a:gradFill>
            <a:gsLst>
              <a:gs pos="0">
                <a:srgbClr val="16273E"/>
              </a:gs>
              <a:gs pos="50000">
                <a:srgbClr val="305486"/>
              </a:gs>
              <a:gs pos="100000">
                <a:srgbClr val="16273E"/>
              </a:gs>
            </a:gsLst>
            <a:lin ang="5400000" scaled="0"/>
          </a:grad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Calibri"/>
              <a:buNone/>
            </a:pPr>
            <a:r>
              <a:rPr lang="en-US" sz="2400" b="1" i="0" u="none" strike="noStrike" cap="none" dirty="0">
                <a:solidFill>
                  <a:schemeClr val="lt1"/>
                </a:solidFill>
                <a:latin typeface="Calibri"/>
                <a:ea typeface="Calibri"/>
                <a:cs typeface="Calibri"/>
                <a:sym typeface="Calibri"/>
              </a:rPr>
              <a:t>Cost of a Bad Hire</a:t>
            </a:r>
          </a:p>
        </p:txBody>
      </p:sp>
      <p:cxnSp>
        <p:nvCxnSpPr>
          <p:cNvPr id="139" name="Shape 139"/>
          <p:cNvCxnSpPr/>
          <p:nvPr/>
        </p:nvCxnSpPr>
        <p:spPr>
          <a:xfrm>
            <a:off x="0" y="1143000"/>
            <a:ext cx="9144000" cy="0"/>
          </a:xfrm>
          <a:prstGeom prst="straightConnector1">
            <a:avLst/>
          </a:prstGeom>
          <a:noFill/>
          <a:ln w="57150" cap="flat" cmpd="sng">
            <a:solidFill>
              <a:srgbClr val="9B8928"/>
            </a:solidFill>
            <a:prstDash val="solid"/>
            <a:round/>
            <a:headEnd type="none" w="med" len="med"/>
            <a:tailEnd type="none" w="med" len="med"/>
          </a:ln>
        </p:spPr>
      </p:cxnSp>
      <p:cxnSp>
        <p:nvCxnSpPr>
          <p:cNvPr id="140" name="Shape 140"/>
          <p:cNvCxnSpPr/>
          <p:nvPr/>
        </p:nvCxnSpPr>
        <p:spPr>
          <a:xfrm>
            <a:off x="0" y="1190625"/>
            <a:ext cx="9144000" cy="0"/>
          </a:xfrm>
          <a:prstGeom prst="straightConnector1">
            <a:avLst/>
          </a:prstGeom>
          <a:noFill/>
          <a:ln w="12700" cap="flat" cmpd="sng">
            <a:solidFill>
              <a:srgbClr val="9B8928"/>
            </a:solidFill>
            <a:prstDash val="solid"/>
            <a:round/>
            <a:headEnd type="none" w="med" len="med"/>
            <a:tailEnd type="none" w="med" len="med"/>
          </a:ln>
        </p:spPr>
      </p:cxnSp>
      <p:sp>
        <p:nvSpPr>
          <p:cNvPr id="141" name="Shape 141"/>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5</a:t>
            </a:fld>
            <a:endParaRPr lang="en-US" sz="1200" dirty="0">
              <a:solidFill>
                <a:srgbClr val="888888"/>
              </a:solidFill>
              <a:latin typeface="Calibri"/>
              <a:ea typeface="Calibri"/>
              <a:cs typeface="Calibri"/>
              <a:sym typeface="Calibri"/>
            </a:endParaRPr>
          </a:p>
        </p:txBody>
      </p:sp>
      <p:sp>
        <p:nvSpPr>
          <p:cNvPr id="142" name="Shape 142"/>
          <p:cNvSpPr txBox="1"/>
          <p:nvPr/>
        </p:nvSpPr>
        <p:spPr>
          <a:xfrm>
            <a:off x="294967" y="1366163"/>
            <a:ext cx="8711379" cy="64633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dirty="0">
              <a:solidFill>
                <a:schemeClr val="dk1"/>
              </a:solidFill>
              <a:latin typeface="Calibri"/>
              <a:ea typeface="Calibri"/>
              <a:cs typeface="Calibri"/>
              <a:sym typeface="Calibri"/>
            </a:endParaRPr>
          </a:p>
          <a:p>
            <a:pPr marL="285750" marR="0" lvl="0" indent="-285750" algn="l" rtl="0">
              <a:spcBef>
                <a:spcPts val="0"/>
              </a:spcBef>
              <a:buClr>
                <a:schemeClr val="dk1"/>
              </a:buClr>
              <a:buFont typeface="Arial"/>
              <a:buNone/>
            </a:pPr>
            <a:endParaRPr sz="1800" dirty="0">
              <a:solidFill>
                <a:schemeClr val="dk1"/>
              </a:solidFill>
              <a:latin typeface="Calibri"/>
              <a:ea typeface="Calibri"/>
              <a:cs typeface="Calibri"/>
              <a:sym typeface="Calibri"/>
            </a:endParaRPr>
          </a:p>
        </p:txBody>
      </p:sp>
      <p:pic>
        <p:nvPicPr>
          <p:cNvPr id="143" name="Shape 143"/>
          <p:cNvPicPr preferRelativeResize="0"/>
          <p:nvPr/>
        </p:nvPicPr>
        <p:blipFill rotWithShape="1">
          <a:blip r:embed="rId3">
            <a:alphaModFix/>
          </a:blip>
          <a:srcRect/>
          <a:stretch/>
        </p:blipFill>
        <p:spPr>
          <a:xfrm>
            <a:off x="1434162" y="1396679"/>
            <a:ext cx="6275676" cy="3931747"/>
          </a:xfrm>
          <a:prstGeom prst="rect">
            <a:avLst/>
          </a:prstGeom>
          <a:noFill/>
          <a:ln>
            <a:noFill/>
          </a:ln>
        </p:spPr>
      </p:pic>
      <p:pic>
        <p:nvPicPr>
          <p:cNvPr id="144" name="Shape 144" descr="Image result for bad hire">
            <a:hlinkClick r:id="rId4"/>
          </p:cNvPr>
          <p:cNvPicPr preferRelativeResize="0"/>
          <p:nvPr/>
        </p:nvPicPr>
        <p:blipFill rotWithShape="1">
          <a:blip r:embed="rId5">
            <a:alphaModFix/>
          </a:blip>
          <a:srcRect/>
          <a:stretch/>
        </p:blipFill>
        <p:spPr>
          <a:xfrm>
            <a:off x="2570265" y="5534482"/>
            <a:ext cx="4003469" cy="1076258"/>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0" y="0"/>
            <a:ext cx="9144000" cy="1143000"/>
          </a:xfrm>
          <a:prstGeom prst="rect">
            <a:avLst/>
          </a:prstGeom>
          <a:gradFill>
            <a:gsLst>
              <a:gs pos="0">
                <a:srgbClr val="16273E"/>
              </a:gs>
              <a:gs pos="50000">
                <a:srgbClr val="305486"/>
              </a:gs>
              <a:gs pos="100000">
                <a:srgbClr val="16273E"/>
              </a:gs>
            </a:gsLst>
            <a:lin ang="5400000" scaled="0"/>
          </a:grad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Calibri"/>
              <a:buNone/>
            </a:pPr>
            <a:r>
              <a:rPr lang="en-US" sz="2400" b="1" i="0" u="none" strike="noStrike" cap="none" dirty="0">
                <a:solidFill>
                  <a:schemeClr val="lt1"/>
                </a:solidFill>
                <a:latin typeface="Calibri"/>
                <a:ea typeface="Calibri"/>
                <a:cs typeface="Calibri"/>
                <a:sym typeface="Calibri"/>
              </a:rPr>
              <a:t>Cost of a Bad Hire</a:t>
            </a:r>
          </a:p>
        </p:txBody>
      </p:sp>
      <p:cxnSp>
        <p:nvCxnSpPr>
          <p:cNvPr id="129" name="Shape 129"/>
          <p:cNvCxnSpPr/>
          <p:nvPr/>
        </p:nvCxnSpPr>
        <p:spPr>
          <a:xfrm>
            <a:off x="0" y="1143000"/>
            <a:ext cx="9144000" cy="0"/>
          </a:xfrm>
          <a:prstGeom prst="straightConnector1">
            <a:avLst/>
          </a:prstGeom>
          <a:noFill/>
          <a:ln w="57150" cap="flat" cmpd="sng">
            <a:solidFill>
              <a:srgbClr val="9B8928"/>
            </a:solidFill>
            <a:prstDash val="solid"/>
            <a:round/>
            <a:headEnd type="none" w="med" len="med"/>
            <a:tailEnd type="none" w="med" len="med"/>
          </a:ln>
        </p:spPr>
      </p:cxnSp>
      <p:cxnSp>
        <p:nvCxnSpPr>
          <p:cNvPr id="130" name="Shape 130"/>
          <p:cNvCxnSpPr/>
          <p:nvPr/>
        </p:nvCxnSpPr>
        <p:spPr>
          <a:xfrm>
            <a:off x="0" y="1190625"/>
            <a:ext cx="9144000" cy="0"/>
          </a:xfrm>
          <a:prstGeom prst="straightConnector1">
            <a:avLst/>
          </a:prstGeom>
          <a:noFill/>
          <a:ln w="12700" cap="flat" cmpd="sng">
            <a:solidFill>
              <a:srgbClr val="9B8928"/>
            </a:solidFill>
            <a:prstDash val="solid"/>
            <a:round/>
            <a:headEnd type="none" w="med" len="med"/>
            <a:tailEnd type="none" w="med" len="med"/>
          </a:ln>
        </p:spPr>
      </p:cxnSp>
      <p:sp>
        <p:nvSpPr>
          <p:cNvPr id="131" name="Shape 131"/>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6</a:t>
            </a:fld>
            <a:endParaRPr lang="en-US" sz="1200" dirty="0">
              <a:solidFill>
                <a:srgbClr val="888888"/>
              </a:solidFill>
              <a:latin typeface="Calibri"/>
              <a:ea typeface="Calibri"/>
              <a:cs typeface="Calibri"/>
              <a:sym typeface="Calibri"/>
            </a:endParaRPr>
          </a:p>
        </p:txBody>
      </p:sp>
      <p:sp>
        <p:nvSpPr>
          <p:cNvPr id="132" name="Shape 132"/>
          <p:cNvSpPr txBox="1"/>
          <p:nvPr/>
        </p:nvSpPr>
        <p:spPr>
          <a:xfrm>
            <a:off x="294967" y="1488083"/>
            <a:ext cx="8711379" cy="5019397"/>
          </a:xfrm>
          <a:prstGeom prst="rect">
            <a:avLst/>
          </a:prstGeom>
          <a:noFill/>
          <a:ln>
            <a:noFill/>
          </a:ln>
        </p:spPr>
        <p:txBody>
          <a:bodyPr lIns="91425" tIns="45700" rIns="91425" bIns="45700" anchor="t" anchorCtr="0">
            <a:noAutofit/>
          </a:bodyPr>
          <a:lstStyle/>
          <a:p>
            <a:pPr marL="0" marR="0" lvl="0" indent="0" algn="l" rtl="0">
              <a:spcBef>
                <a:spcPts val="0"/>
              </a:spcBef>
              <a:buNone/>
            </a:pPr>
            <a:endParaRPr sz="2000" dirty="0">
              <a:solidFill>
                <a:schemeClr val="dk1"/>
              </a:solidFill>
              <a:latin typeface="Calibri"/>
              <a:ea typeface="Calibri"/>
              <a:cs typeface="Calibri"/>
              <a:sym typeface="Calibri"/>
            </a:endParaRPr>
          </a:p>
          <a:p>
            <a:pPr marL="285750" lvl="0" indent="-285750">
              <a:buClr>
                <a:schemeClr val="dk1"/>
              </a:buClr>
              <a:buSzPct val="100000"/>
              <a:buFont typeface="Noto Sans Symbols"/>
              <a:buChar char="➢"/>
            </a:pPr>
            <a:r>
              <a:rPr lang="en-US" sz="2000" b="1" u="sng" dirty="0">
                <a:solidFill>
                  <a:schemeClr val="dk1"/>
                </a:solidFill>
                <a:latin typeface="Calibri"/>
                <a:ea typeface="Calibri"/>
                <a:cs typeface="Calibri"/>
                <a:sym typeface="Calibri"/>
              </a:rPr>
              <a:t>Recruitment </a:t>
            </a:r>
            <a:r>
              <a:rPr lang="en-US" sz="2000" b="1" u="sng" dirty="0" smtClean="0">
                <a:solidFill>
                  <a:schemeClr val="dk1"/>
                </a:solidFill>
                <a:latin typeface="Calibri"/>
                <a:ea typeface="Calibri"/>
                <a:cs typeface="Calibri"/>
                <a:sym typeface="Calibri"/>
              </a:rPr>
              <a:t>Costs</a:t>
            </a:r>
            <a:r>
              <a:rPr lang="en-US" sz="2000" b="1" dirty="0" smtClean="0">
                <a:solidFill>
                  <a:schemeClr val="dk1"/>
                </a:solidFill>
                <a:latin typeface="Calibri"/>
                <a:ea typeface="Calibri"/>
                <a:cs typeface="Calibri"/>
                <a:sym typeface="Calibri"/>
              </a:rPr>
              <a:t>: </a:t>
            </a:r>
            <a:r>
              <a:rPr lang="en-US" sz="2000" dirty="0">
                <a:solidFill>
                  <a:schemeClr val="dk1"/>
                </a:solidFill>
                <a:latin typeface="Calibri"/>
                <a:ea typeface="Calibri"/>
                <a:cs typeface="Calibri"/>
                <a:sym typeface="Calibri"/>
              </a:rPr>
              <a:t>advertising, screening/</a:t>
            </a:r>
            <a:r>
              <a:rPr lang="en-US" sz="2000" dirty="0" smtClean="0">
                <a:solidFill>
                  <a:schemeClr val="dk1"/>
                </a:solidFill>
                <a:latin typeface="Calibri"/>
                <a:ea typeface="Calibri"/>
                <a:cs typeface="Calibri"/>
                <a:sym typeface="Calibri"/>
              </a:rPr>
              <a:t>sourcing, interviewing, and </a:t>
            </a:r>
            <a:r>
              <a:rPr lang="en-US" sz="2000" dirty="0">
                <a:solidFill>
                  <a:schemeClr val="dk1"/>
                </a:solidFill>
                <a:latin typeface="Calibri"/>
                <a:ea typeface="Calibri"/>
                <a:cs typeface="Calibri"/>
                <a:sym typeface="Calibri"/>
              </a:rPr>
              <a:t>hiring</a:t>
            </a:r>
          </a:p>
          <a:p>
            <a:pPr marL="285750" marR="0" lvl="0" indent="-285750" algn="l" rtl="0">
              <a:spcBef>
                <a:spcPts val="0"/>
              </a:spcBef>
              <a:buClr>
                <a:schemeClr val="dk1"/>
              </a:buClr>
              <a:buFont typeface="Noto Sans Symbols"/>
              <a:buNone/>
            </a:pPr>
            <a:endParaRPr lang="en-US" sz="2000" dirty="0" smtClean="0">
              <a:solidFill>
                <a:schemeClr val="dk1"/>
              </a:solidFill>
              <a:latin typeface="Calibri"/>
              <a:ea typeface="Calibri"/>
              <a:cs typeface="Calibri"/>
              <a:sym typeface="Calibri"/>
            </a:endParaRPr>
          </a:p>
          <a:p>
            <a:pPr marL="285750" marR="0" lvl="0" indent="-285750" algn="l" rtl="0">
              <a:spcBef>
                <a:spcPts val="0"/>
              </a:spcBef>
              <a:buClr>
                <a:schemeClr val="dk1"/>
              </a:buClr>
              <a:buFont typeface="Noto Sans Symbols"/>
              <a:buNone/>
            </a:pPr>
            <a:endParaRPr sz="2000" dirty="0">
              <a:solidFill>
                <a:schemeClr val="dk1"/>
              </a:solidFill>
              <a:latin typeface="Calibri"/>
              <a:ea typeface="Calibri"/>
              <a:cs typeface="Calibri"/>
              <a:sym typeface="Calibri"/>
            </a:endParaRPr>
          </a:p>
          <a:p>
            <a:pPr marL="285750" marR="0" lvl="0" indent="-285750" algn="l" rtl="0">
              <a:spcBef>
                <a:spcPts val="0"/>
              </a:spcBef>
              <a:buClr>
                <a:schemeClr val="dk1"/>
              </a:buClr>
              <a:buSzPct val="100000"/>
              <a:buFont typeface="Noto Sans Symbols"/>
              <a:buChar char="➢"/>
            </a:pPr>
            <a:r>
              <a:rPr lang="en-US" sz="2000" b="1" u="sng" dirty="0">
                <a:solidFill>
                  <a:schemeClr val="dk1"/>
                </a:solidFill>
                <a:latin typeface="Calibri"/>
                <a:ea typeface="Calibri"/>
                <a:cs typeface="Calibri"/>
                <a:sym typeface="Calibri"/>
              </a:rPr>
              <a:t>Onboarding</a:t>
            </a:r>
            <a:r>
              <a:rPr lang="en-US" sz="2000" b="1" dirty="0">
                <a:solidFill>
                  <a:schemeClr val="dk1"/>
                </a:solidFill>
                <a:latin typeface="Calibri"/>
                <a:ea typeface="Calibri"/>
                <a:cs typeface="Calibri"/>
                <a:sym typeface="Calibri"/>
              </a:rPr>
              <a:t>:</a:t>
            </a:r>
            <a:r>
              <a:rPr lang="en-US" sz="2000" dirty="0">
                <a:solidFill>
                  <a:schemeClr val="dk1"/>
                </a:solidFill>
                <a:latin typeface="Calibri"/>
                <a:ea typeface="Calibri"/>
                <a:cs typeface="Calibri"/>
                <a:sym typeface="Calibri"/>
              </a:rPr>
              <a:t> training and management time</a:t>
            </a:r>
          </a:p>
          <a:p>
            <a:pPr marL="285750" marR="0" lvl="0" indent="-285750" algn="l" rtl="0">
              <a:spcBef>
                <a:spcPts val="0"/>
              </a:spcBef>
              <a:buClr>
                <a:schemeClr val="dk1"/>
              </a:buClr>
              <a:buFont typeface="Noto Sans Symbols"/>
              <a:buNone/>
            </a:pPr>
            <a:endParaRPr lang="en-US" sz="2000" dirty="0" smtClean="0">
              <a:solidFill>
                <a:schemeClr val="dk1"/>
              </a:solidFill>
              <a:latin typeface="Calibri"/>
              <a:ea typeface="Calibri"/>
              <a:cs typeface="Calibri"/>
              <a:sym typeface="Calibri"/>
            </a:endParaRPr>
          </a:p>
          <a:p>
            <a:pPr marL="285750" marR="0" lvl="0" indent="-285750" algn="l" rtl="0">
              <a:spcBef>
                <a:spcPts val="0"/>
              </a:spcBef>
              <a:buClr>
                <a:schemeClr val="dk1"/>
              </a:buClr>
              <a:buFont typeface="Noto Sans Symbols"/>
              <a:buNone/>
            </a:pPr>
            <a:endParaRPr sz="2000" dirty="0">
              <a:solidFill>
                <a:schemeClr val="dk1"/>
              </a:solidFill>
              <a:latin typeface="Calibri"/>
              <a:ea typeface="Calibri"/>
              <a:cs typeface="Calibri"/>
              <a:sym typeface="Calibri"/>
            </a:endParaRPr>
          </a:p>
          <a:p>
            <a:pPr marL="285750" marR="0" lvl="0" indent="-285750" algn="l" rtl="0">
              <a:spcBef>
                <a:spcPts val="0"/>
              </a:spcBef>
              <a:buClr>
                <a:schemeClr val="dk1"/>
              </a:buClr>
              <a:buSzPct val="100000"/>
              <a:buFont typeface="Noto Sans Symbols"/>
              <a:buChar char="➢"/>
            </a:pPr>
            <a:r>
              <a:rPr lang="en-US" sz="2000" b="1" u="sng" dirty="0">
                <a:solidFill>
                  <a:schemeClr val="dk1"/>
                </a:solidFill>
                <a:latin typeface="Calibri"/>
                <a:ea typeface="Calibri"/>
                <a:cs typeface="Calibri"/>
                <a:sym typeface="Calibri"/>
              </a:rPr>
              <a:t>Lost </a:t>
            </a:r>
            <a:r>
              <a:rPr lang="en-US" sz="2000" b="1" u="sng" dirty="0" smtClean="0">
                <a:solidFill>
                  <a:schemeClr val="dk1"/>
                </a:solidFill>
                <a:latin typeface="Calibri"/>
                <a:ea typeface="Calibri"/>
                <a:cs typeface="Calibri"/>
                <a:sym typeface="Calibri"/>
              </a:rPr>
              <a:t>Productivity</a:t>
            </a:r>
            <a:r>
              <a:rPr lang="en-US" sz="2000" b="1" dirty="0" smtClean="0">
                <a:solidFill>
                  <a:schemeClr val="dk1"/>
                </a:solidFill>
                <a:latin typeface="Calibri"/>
                <a:ea typeface="Calibri"/>
                <a:cs typeface="Calibri"/>
                <a:sym typeface="Calibri"/>
              </a:rPr>
              <a:t>: </a:t>
            </a:r>
            <a:r>
              <a:rPr lang="en-US" sz="2000" dirty="0">
                <a:solidFill>
                  <a:schemeClr val="dk1"/>
                </a:solidFill>
                <a:latin typeface="Calibri"/>
                <a:ea typeface="Calibri"/>
                <a:cs typeface="Calibri"/>
                <a:sym typeface="Calibri"/>
              </a:rPr>
              <a:t>l</a:t>
            </a:r>
            <a:r>
              <a:rPr lang="en-US" sz="2000" dirty="0" smtClean="0">
                <a:solidFill>
                  <a:schemeClr val="dk1"/>
                </a:solidFill>
                <a:latin typeface="Calibri"/>
                <a:ea typeface="Calibri"/>
                <a:cs typeface="Calibri"/>
                <a:sym typeface="Calibri"/>
              </a:rPr>
              <a:t>earning curve to reach the </a:t>
            </a:r>
            <a:r>
              <a:rPr lang="en-US" sz="2000" dirty="0">
                <a:solidFill>
                  <a:schemeClr val="dk1"/>
                </a:solidFill>
                <a:latin typeface="Calibri"/>
                <a:ea typeface="Calibri"/>
                <a:cs typeface="Calibri"/>
                <a:sym typeface="Calibri"/>
              </a:rPr>
              <a:t>productivity of an existing </a:t>
            </a:r>
            <a:r>
              <a:rPr lang="en-US" sz="2000" dirty="0" smtClean="0">
                <a:solidFill>
                  <a:schemeClr val="dk1"/>
                </a:solidFill>
                <a:latin typeface="Calibri"/>
                <a:ea typeface="Calibri"/>
                <a:cs typeface="Calibri"/>
                <a:sym typeface="Calibri"/>
              </a:rPr>
              <a:t>employee</a:t>
            </a:r>
            <a:endParaRPr sz="2000" dirty="0">
              <a:solidFill>
                <a:schemeClr val="dk1"/>
              </a:solidFill>
              <a:latin typeface="Calibri"/>
              <a:ea typeface="Calibri"/>
              <a:cs typeface="Calibri"/>
              <a:sym typeface="Calibri"/>
            </a:endParaRPr>
          </a:p>
          <a:p>
            <a:pPr marL="285750" marR="0" lvl="0" indent="-285750" algn="l" rtl="0">
              <a:spcBef>
                <a:spcPts val="0"/>
              </a:spcBef>
              <a:buClr>
                <a:schemeClr val="dk1"/>
              </a:buClr>
              <a:buFont typeface="Noto Sans Symbols"/>
              <a:buNone/>
            </a:pPr>
            <a:endParaRPr sz="2000" dirty="0">
              <a:solidFill>
                <a:schemeClr val="dk1"/>
              </a:solidFill>
              <a:latin typeface="Calibri"/>
              <a:ea typeface="Calibri"/>
              <a:cs typeface="Calibri"/>
              <a:sym typeface="Calibri"/>
            </a:endParaRPr>
          </a:p>
          <a:p>
            <a:pPr marL="285750" marR="0" lvl="0" indent="-285750" algn="l" rtl="0">
              <a:spcBef>
                <a:spcPts val="0"/>
              </a:spcBef>
              <a:buClr>
                <a:schemeClr val="dk1"/>
              </a:buClr>
              <a:buSzPct val="100000"/>
              <a:buFont typeface="Noto Sans Symbols"/>
              <a:buChar char="➢"/>
            </a:pPr>
            <a:r>
              <a:rPr lang="en-US" sz="2000" b="1" u="sng" dirty="0">
                <a:solidFill>
                  <a:schemeClr val="dk1"/>
                </a:solidFill>
                <a:latin typeface="Calibri"/>
                <a:ea typeface="Calibri"/>
                <a:cs typeface="Calibri"/>
                <a:sym typeface="Calibri"/>
              </a:rPr>
              <a:t>Lost </a:t>
            </a:r>
            <a:r>
              <a:rPr lang="en-US" sz="2000" b="1" u="sng" dirty="0" smtClean="0">
                <a:solidFill>
                  <a:schemeClr val="dk1"/>
                </a:solidFill>
                <a:latin typeface="Calibri"/>
                <a:ea typeface="Calibri"/>
                <a:cs typeface="Calibri"/>
                <a:sym typeface="Calibri"/>
              </a:rPr>
              <a:t>Knowledge</a:t>
            </a:r>
            <a:r>
              <a:rPr lang="en-US" sz="2000" b="1" dirty="0">
                <a:solidFill>
                  <a:schemeClr val="dk1"/>
                </a:solidFill>
                <a:latin typeface="Calibri"/>
                <a:ea typeface="Calibri"/>
                <a:cs typeface="Calibri"/>
                <a:sym typeface="Calibri"/>
              </a:rPr>
              <a:t>: </a:t>
            </a:r>
            <a:r>
              <a:rPr lang="en-US" sz="2000" dirty="0">
                <a:solidFill>
                  <a:schemeClr val="dk1"/>
                </a:solidFill>
                <a:latin typeface="Calibri"/>
                <a:ea typeface="Calibri"/>
                <a:cs typeface="Calibri"/>
                <a:sym typeface="Calibri"/>
              </a:rPr>
              <a:t>knowledge that is acquired through years of experience is </a:t>
            </a:r>
            <a:r>
              <a:rPr lang="en-US" sz="2000" dirty="0" smtClean="0">
                <a:solidFill>
                  <a:schemeClr val="dk1"/>
                </a:solidFill>
                <a:latin typeface="Calibri"/>
                <a:ea typeface="Calibri"/>
                <a:cs typeface="Calibri"/>
                <a:sym typeface="Calibri"/>
              </a:rPr>
              <a:t>lost</a:t>
            </a:r>
          </a:p>
          <a:p>
            <a:pPr marR="0" lvl="0" algn="l" rtl="0">
              <a:spcBef>
                <a:spcPts val="0"/>
              </a:spcBef>
              <a:buClr>
                <a:schemeClr val="dk1"/>
              </a:buClr>
              <a:buSzPct val="100000"/>
            </a:pPr>
            <a:endParaRPr lang="en-US" sz="2000" dirty="0" smtClean="0">
              <a:solidFill>
                <a:schemeClr val="dk1"/>
              </a:solidFill>
              <a:latin typeface="Calibri"/>
              <a:ea typeface="Calibri"/>
              <a:cs typeface="Calibri"/>
              <a:sym typeface="Calibri"/>
            </a:endParaRPr>
          </a:p>
          <a:p>
            <a:pPr marR="0" lvl="0" algn="l" rtl="0">
              <a:spcBef>
                <a:spcPts val="0"/>
              </a:spcBef>
              <a:buClr>
                <a:schemeClr val="dk1"/>
              </a:buClr>
              <a:buSzPct val="100000"/>
            </a:pPr>
            <a:endParaRPr lang="en-US" sz="2000" dirty="0" smtClean="0">
              <a:solidFill>
                <a:schemeClr val="dk1"/>
              </a:solidFill>
              <a:latin typeface="Calibri"/>
              <a:ea typeface="Calibri"/>
              <a:cs typeface="Calibri"/>
              <a:sym typeface="Calibri"/>
            </a:endParaRPr>
          </a:p>
          <a:p>
            <a:pPr marL="285750" marR="0" lvl="0" indent="-285750" algn="l" rtl="0">
              <a:spcBef>
                <a:spcPts val="0"/>
              </a:spcBef>
              <a:buClr>
                <a:schemeClr val="dk1"/>
              </a:buClr>
              <a:buSzPct val="100000"/>
              <a:buFont typeface="Noto Sans Symbols"/>
              <a:buChar char="➢"/>
            </a:pPr>
            <a:r>
              <a:rPr lang="en-US" sz="2000" b="1" u="sng" dirty="0" smtClean="0">
                <a:solidFill>
                  <a:schemeClr val="dk1"/>
                </a:solidFill>
                <a:latin typeface="Calibri"/>
                <a:ea typeface="Calibri"/>
                <a:cs typeface="Calibri"/>
                <a:sym typeface="Calibri"/>
              </a:rPr>
              <a:t>Lost Engagement</a:t>
            </a:r>
            <a:r>
              <a:rPr lang="en-US" sz="2000" b="1" dirty="0">
                <a:solidFill>
                  <a:schemeClr val="dk1"/>
                </a:solidFill>
                <a:latin typeface="Calibri"/>
                <a:ea typeface="Calibri"/>
                <a:cs typeface="Calibri"/>
                <a:sym typeface="Calibri"/>
              </a:rPr>
              <a:t>: </a:t>
            </a:r>
            <a:r>
              <a:rPr lang="en-US" sz="2000" dirty="0">
                <a:solidFill>
                  <a:schemeClr val="dk1"/>
                </a:solidFill>
                <a:latin typeface="Calibri"/>
                <a:ea typeface="Calibri"/>
                <a:cs typeface="Calibri"/>
                <a:sym typeface="Calibri"/>
              </a:rPr>
              <a:t>other employees who see high turnover tend to disengage and in turn be less </a:t>
            </a:r>
            <a:r>
              <a:rPr lang="en-US" sz="2000" dirty="0" smtClean="0">
                <a:solidFill>
                  <a:schemeClr val="dk1"/>
                </a:solidFill>
                <a:latin typeface="Calibri"/>
                <a:ea typeface="Calibri"/>
                <a:cs typeface="Calibri"/>
                <a:sym typeface="Calibri"/>
              </a:rPr>
              <a:t>productive </a:t>
            </a:r>
            <a:endParaRPr lang="en-US" sz="20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0" y="0"/>
            <a:ext cx="9144000" cy="1143000"/>
          </a:xfrm>
          <a:prstGeom prst="rect">
            <a:avLst/>
          </a:prstGeom>
          <a:gradFill>
            <a:gsLst>
              <a:gs pos="0">
                <a:srgbClr val="16273E"/>
              </a:gs>
              <a:gs pos="50000">
                <a:srgbClr val="305486"/>
              </a:gs>
              <a:gs pos="100000">
                <a:srgbClr val="16273E"/>
              </a:gs>
            </a:gsLst>
            <a:lin ang="5400000" scaled="0"/>
          </a:grad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Calibri"/>
              <a:buNone/>
            </a:pPr>
            <a:r>
              <a:rPr lang="en-US" sz="2400" b="1" i="0" u="none" strike="noStrike" cap="none" dirty="0">
                <a:solidFill>
                  <a:schemeClr val="lt1"/>
                </a:solidFill>
                <a:latin typeface="Calibri"/>
                <a:ea typeface="Calibri"/>
                <a:cs typeface="Calibri"/>
                <a:sym typeface="Calibri"/>
              </a:rPr>
              <a:t>Who is Really Winning?</a:t>
            </a:r>
          </a:p>
        </p:txBody>
      </p:sp>
      <p:cxnSp>
        <p:nvCxnSpPr>
          <p:cNvPr id="151" name="Shape 151"/>
          <p:cNvCxnSpPr/>
          <p:nvPr/>
        </p:nvCxnSpPr>
        <p:spPr>
          <a:xfrm>
            <a:off x="0" y="1143000"/>
            <a:ext cx="9144000" cy="0"/>
          </a:xfrm>
          <a:prstGeom prst="straightConnector1">
            <a:avLst/>
          </a:prstGeom>
          <a:noFill/>
          <a:ln w="57150" cap="flat" cmpd="sng">
            <a:solidFill>
              <a:srgbClr val="9B8928"/>
            </a:solidFill>
            <a:prstDash val="solid"/>
            <a:round/>
            <a:headEnd type="none" w="med" len="med"/>
            <a:tailEnd type="none" w="med" len="med"/>
          </a:ln>
        </p:spPr>
      </p:cxnSp>
      <p:cxnSp>
        <p:nvCxnSpPr>
          <p:cNvPr id="152" name="Shape 152"/>
          <p:cNvCxnSpPr/>
          <p:nvPr/>
        </p:nvCxnSpPr>
        <p:spPr>
          <a:xfrm>
            <a:off x="0" y="1190625"/>
            <a:ext cx="9144000" cy="0"/>
          </a:xfrm>
          <a:prstGeom prst="straightConnector1">
            <a:avLst/>
          </a:prstGeom>
          <a:noFill/>
          <a:ln w="12700" cap="flat" cmpd="sng">
            <a:solidFill>
              <a:srgbClr val="9B8928"/>
            </a:solidFill>
            <a:prstDash val="solid"/>
            <a:round/>
            <a:headEnd type="none" w="med" len="med"/>
            <a:tailEnd type="none" w="med" len="med"/>
          </a:ln>
        </p:spPr>
      </p:cxnSp>
      <p:sp>
        <p:nvSpPr>
          <p:cNvPr id="153" name="Shape 15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7</a:t>
            </a:fld>
            <a:endParaRPr lang="en-US" sz="1200" dirty="0">
              <a:solidFill>
                <a:srgbClr val="888888"/>
              </a:solidFill>
              <a:latin typeface="Calibri"/>
              <a:ea typeface="Calibri"/>
              <a:cs typeface="Calibri"/>
              <a:sym typeface="Calibri"/>
            </a:endParaRPr>
          </a:p>
        </p:txBody>
      </p:sp>
      <p:sp>
        <p:nvSpPr>
          <p:cNvPr id="154" name="Shape 154"/>
          <p:cNvSpPr txBox="1"/>
          <p:nvPr/>
        </p:nvSpPr>
        <p:spPr>
          <a:xfrm>
            <a:off x="393289" y="1435509"/>
            <a:ext cx="8445909" cy="34163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latin typeface="Calibri"/>
                <a:ea typeface="Calibri"/>
                <a:cs typeface="Calibri"/>
                <a:sym typeface="Calibri"/>
              </a:rPr>
              <a:t> </a:t>
            </a:r>
            <a:r>
              <a:rPr lang="en-US" sz="2000" dirty="0">
                <a:solidFill>
                  <a:schemeClr val="dk1"/>
                </a:solidFill>
                <a:latin typeface="Calibri"/>
                <a:ea typeface="Calibri"/>
                <a:cs typeface="Calibri"/>
                <a:sym typeface="Calibri"/>
              </a:rPr>
              <a:t>Candidates have the upper hand….</a:t>
            </a:r>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ct val="100000"/>
              <a:buFont typeface="Noto Sans Symbols"/>
              <a:buChar char="➢"/>
            </a:pPr>
            <a:r>
              <a:rPr lang="en-US" sz="1800" dirty="0">
                <a:solidFill>
                  <a:schemeClr val="dk1"/>
                </a:solidFill>
                <a:latin typeface="Calibri"/>
                <a:ea typeface="Calibri"/>
                <a:cs typeface="Calibri"/>
                <a:sym typeface="Calibri"/>
              </a:rPr>
              <a:t>Questions and answers have become cliché</a:t>
            </a:r>
          </a:p>
          <a:p>
            <a:pPr marL="285750" marR="0" lvl="0" indent="-285750" algn="just" rtl="0">
              <a:spcBef>
                <a:spcPts val="0"/>
              </a:spcBef>
              <a:spcAft>
                <a:spcPts val="0"/>
              </a:spcAft>
              <a:buClr>
                <a:schemeClr val="dk1"/>
              </a:buClr>
              <a:buFont typeface="Noto Sans Symbols"/>
              <a:buNone/>
            </a:pPr>
            <a:endParaRPr sz="18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ct val="100000"/>
              <a:buFont typeface="Noto Sans Symbols"/>
              <a:buChar char="➢"/>
            </a:pPr>
            <a:r>
              <a:rPr lang="en-US" sz="1800" dirty="0">
                <a:solidFill>
                  <a:schemeClr val="dk1"/>
                </a:solidFill>
                <a:latin typeface="Calibri"/>
                <a:ea typeface="Calibri"/>
                <a:cs typeface="Calibri"/>
                <a:sym typeface="Calibri"/>
              </a:rPr>
              <a:t>Websites and books provide the “right” answers</a:t>
            </a:r>
          </a:p>
          <a:p>
            <a:pPr marL="285750" marR="0" lvl="0" indent="-285750" algn="just" rtl="0">
              <a:spcBef>
                <a:spcPts val="0"/>
              </a:spcBef>
              <a:spcAft>
                <a:spcPts val="0"/>
              </a:spcAft>
              <a:buClr>
                <a:schemeClr val="dk1"/>
              </a:buClr>
              <a:buFont typeface="Noto Sans Symbols"/>
              <a:buNone/>
            </a:pPr>
            <a:endParaRPr sz="18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ct val="100000"/>
              <a:buFont typeface="Noto Sans Symbols"/>
              <a:buChar char="➢"/>
            </a:pPr>
            <a:r>
              <a:rPr lang="en-US" sz="1800" dirty="0">
                <a:solidFill>
                  <a:schemeClr val="dk1"/>
                </a:solidFill>
                <a:latin typeface="Calibri"/>
                <a:ea typeface="Calibri"/>
                <a:cs typeface="Calibri"/>
                <a:sym typeface="Calibri"/>
              </a:rPr>
              <a:t>Common answers make it hard to distinguish one candidate from another</a:t>
            </a:r>
          </a:p>
          <a:p>
            <a:pPr marL="285750" marR="0" lvl="0" indent="-285750" algn="just" rtl="0">
              <a:spcBef>
                <a:spcPts val="0"/>
              </a:spcBef>
              <a:spcAft>
                <a:spcPts val="0"/>
              </a:spcAft>
              <a:buClr>
                <a:schemeClr val="dk1"/>
              </a:buClr>
              <a:buFont typeface="Noto Sans Symbols"/>
              <a:buNone/>
            </a:pPr>
            <a:endParaRPr sz="18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ct val="100000"/>
              <a:buFont typeface="Noto Sans Symbols"/>
              <a:buChar char="➢"/>
            </a:pPr>
            <a:r>
              <a:rPr lang="en-US" sz="1800" dirty="0">
                <a:solidFill>
                  <a:schemeClr val="dk1"/>
                </a:solidFill>
                <a:latin typeface="Calibri"/>
                <a:ea typeface="Calibri"/>
                <a:cs typeface="Calibri"/>
                <a:sym typeface="Calibri"/>
              </a:rPr>
              <a:t>Candidates know the ins-and-outs of interview etiquette</a:t>
            </a:r>
          </a:p>
          <a:p>
            <a:pPr marL="285750" marR="0" lvl="0" indent="-285750" algn="just" rtl="0">
              <a:spcBef>
                <a:spcPts val="0"/>
              </a:spcBef>
              <a:spcAft>
                <a:spcPts val="0"/>
              </a:spcAft>
              <a:buClr>
                <a:schemeClr val="dk1"/>
              </a:buClr>
              <a:buFont typeface="Noto Sans Symbols"/>
              <a:buNone/>
            </a:pPr>
            <a:endParaRPr sz="18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ct val="100000"/>
              <a:buFont typeface="Noto Sans Symbols"/>
              <a:buChar char="➢"/>
            </a:pPr>
            <a:r>
              <a:rPr lang="en-US" sz="1800" dirty="0">
                <a:solidFill>
                  <a:schemeClr val="dk1"/>
                </a:solidFill>
                <a:latin typeface="Calibri"/>
                <a:ea typeface="Calibri"/>
                <a:cs typeface="Calibri"/>
                <a:sym typeface="Calibri"/>
              </a:rPr>
              <a:t>Candidates are well rehearsed and ready to impress</a:t>
            </a:r>
          </a:p>
          <a:p>
            <a:pPr marL="285750" marR="0" lvl="0" indent="-285750" algn="just" rtl="0">
              <a:spcBef>
                <a:spcPts val="0"/>
              </a:spcBef>
              <a:spcAft>
                <a:spcPts val="0"/>
              </a:spcAft>
              <a:buClr>
                <a:schemeClr val="dk1"/>
              </a:buClr>
              <a:buFont typeface="Arial"/>
              <a:buNone/>
            </a:pPr>
            <a:endParaRPr sz="1800" dirty="0">
              <a:solidFill>
                <a:schemeClr val="dk1"/>
              </a:solidFill>
              <a:latin typeface="Calibri"/>
              <a:ea typeface="Calibri"/>
              <a:cs typeface="Calibri"/>
              <a:sym typeface="Calibri"/>
            </a:endParaRPr>
          </a:p>
          <a:p>
            <a:pPr marL="285750" marR="0" lvl="0" indent="-285750" algn="just" rtl="0">
              <a:spcBef>
                <a:spcPts val="0"/>
              </a:spcBef>
              <a:buClr>
                <a:schemeClr val="dk1"/>
              </a:buClr>
              <a:buFont typeface="Arial"/>
              <a:buNone/>
            </a:pPr>
            <a:endParaRPr sz="1800" dirty="0">
              <a:solidFill>
                <a:schemeClr val="dk1"/>
              </a:solidFill>
              <a:latin typeface="Calibri"/>
              <a:ea typeface="Calibri"/>
              <a:cs typeface="Calibri"/>
              <a:sym typeface="Calibri"/>
            </a:endParaRPr>
          </a:p>
        </p:txBody>
      </p:sp>
      <p:pic>
        <p:nvPicPr>
          <p:cNvPr id="155" name="Shape 155"/>
          <p:cNvPicPr preferRelativeResize="0"/>
          <p:nvPr/>
        </p:nvPicPr>
        <p:blipFill rotWithShape="1">
          <a:blip r:embed="rId3">
            <a:alphaModFix/>
          </a:blip>
          <a:srcRect/>
          <a:stretch/>
        </p:blipFill>
        <p:spPr>
          <a:xfrm>
            <a:off x="2454794" y="4472123"/>
            <a:ext cx="4341722" cy="2206992"/>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0" y="0"/>
            <a:ext cx="9144000" cy="1143000"/>
          </a:xfrm>
          <a:prstGeom prst="rect">
            <a:avLst/>
          </a:prstGeom>
          <a:gradFill>
            <a:gsLst>
              <a:gs pos="0">
                <a:srgbClr val="16273E"/>
              </a:gs>
              <a:gs pos="50000">
                <a:srgbClr val="305486"/>
              </a:gs>
              <a:gs pos="100000">
                <a:srgbClr val="16273E"/>
              </a:gs>
            </a:gsLst>
            <a:lin ang="5400000" scaled="0"/>
          </a:grad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Calibri"/>
              <a:buNone/>
            </a:pPr>
            <a:r>
              <a:rPr lang="en-US" sz="2400" b="1" i="0" u="none" strike="noStrike" cap="none" dirty="0">
                <a:solidFill>
                  <a:schemeClr val="lt1"/>
                </a:solidFill>
                <a:latin typeface="Calibri"/>
                <a:ea typeface="Calibri"/>
                <a:cs typeface="Calibri"/>
                <a:sym typeface="Calibri"/>
              </a:rPr>
              <a:t>Interviewing Methodologies</a:t>
            </a:r>
          </a:p>
        </p:txBody>
      </p:sp>
      <p:cxnSp>
        <p:nvCxnSpPr>
          <p:cNvPr id="162" name="Shape 162"/>
          <p:cNvCxnSpPr/>
          <p:nvPr/>
        </p:nvCxnSpPr>
        <p:spPr>
          <a:xfrm>
            <a:off x="0" y="1143000"/>
            <a:ext cx="9144000" cy="0"/>
          </a:xfrm>
          <a:prstGeom prst="straightConnector1">
            <a:avLst/>
          </a:prstGeom>
          <a:noFill/>
          <a:ln w="57150" cap="flat" cmpd="sng">
            <a:solidFill>
              <a:srgbClr val="9B8928"/>
            </a:solidFill>
            <a:prstDash val="solid"/>
            <a:round/>
            <a:headEnd type="none" w="med" len="med"/>
            <a:tailEnd type="none" w="med" len="med"/>
          </a:ln>
        </p:spPr>
      </p:cxnSp>
      <p:cxnSp>
        <p:nvCxnSpPr>
          <p:cNvPr id="163" name="Shape 163"/>
          <p:cNvCxnSpPr/>
          <p:nvPr/>
        </p:nvCxnSpPr>
        <p:spPr>
          <a:xfrm>
            <a:off x="0" y="1190625"/>
            <a:ext cx="9144000" cy="0"/>
          </a:xfrm>
          <a:prstGeom prst="straightConnector1">
            <a:avLst/>
          </a:prstGeom>
          <a:noFill/>
          <a:ln w="12700" cap="flat" cmpd="sng">
            <a:solidFill>
              <a:srgbClr val="9B8928"/>
            </a:solidFill>
            <a:prstDash val="solid"/>
            <a:round/>
            <a:headEnd type="none" w="med" len="med"/>
            <a:tailEnd type="none" w="med" len="med"/>
          </a:ln>
        </p:spPr>
      </p:cxnSp>
      <p:sp>
        <p:nvSpPr>
          <p:cNvPr id="164" name="Shape 164"/>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8</a:t>
            </a:fld>
            <a:endParaRPr lang="en-US" sz="1200" dirty="0">
              <a:solidFill>
                <a:srgbClr val="888888"/>
              </a:solidFill>
              <a:latin typeface="Calibri"/>
              <a:ea typeface="Calibri"/>
              <a:cs typeface="Calibri"/>
              <a:sym typeface="Calibri"/>
            </a:endParaRPr>
          </a:p>
        </p:txBody>
      </p:sp>
      <p:sp>
        <p:nvSpPr>
          <p:cNvPr id="165" name="Shape 165"/>
          <p:cNvSpPr txBox="1"/>
          <p:nvPr/>
        </p:nvSpPr>
        <p:spPr>
          <a:xfrm>
            <a:off x="285380" y="1388328"/>
            <a:ext cx="8542636" cy="4770536"/>
          </a:xfrm>
          <a:prstGeom prst="rect">
            <a:avLst/>
          </a:prstGeom>
          <a:noFill/>
          <a:ln>
            <a:noFill/>
          </a:ln>
        </p:spPr>
        <p:txBody>
          <a:bodyPr lIns="91425" tIns="45700" rIns="91425" bIns="45700" anchor="t" anchorCtr="0">
            <a:noAutofit/>
          </a:bodyPr>
          <a:lstStyle/>
          <a:p>
            <a:pPr marL="285750" marR="0" lvl="0" indent="-285750" algn="just" rtl="0">
              <a:spcBef>
                <a:spcPts val="0"/>
              </a:spcBef>
              <a:spcAft>
                <a:spcPts val="0"/>
              </a:spcAft>
              <a:buClr>
                <a:schemeClr val="dk1"/>
              </a:buClr>
              <a:buFont typeface="Arial"/>
              <a:buNone/>
            </a:pPr>
            <a:endParaRPr sz="1600" dirty="0">
              <a:solidFill>
                <a:srgbClr val="1E4E79"/>
              </a:solidFill>
              <a:latin typeface="Calibri"/>
              <a:ea typeface="Calibri"/>
              <a:cs typeface="Calibri"/>
              <a:sym typeface="Calibri"/>
            </a:endParaRPr>
          </a:p>
          <a:p>
            <a:pPr marL="285750" marR="0" lvl="0" indent="-285750" algn="just" rtl="0">
              <a:spcBef>
                <a:spcPts val="0"/>
              </a:spcBef>
              <a:spcAft>
                <a:spcPts val="0"/>
              </a:spcAft>
              <a:buClr>
                <a:schemeClr val="dk1"/>
              </a:buClr>
              <a:buSzPct val="100000"/>
              <a:buFont typeface="Noto Sans Symbols"/>
              <a:buChar char="➢"/>
            </a:pPr>
            <a:r>
              <a:rPr lang="en-US" sz="1600" b="1" u="sng" dirty="0">
                <a:solidFill>
                  <a:schemeClr val="dk1"/>
                </a:solidFill>
                <a:latin typeface="Calibri"/>
                <a:ea typeface="Calibri"/>
                <a:cs typeface="Calibri"/>
                <a:sym typeface="Calibri"/>
              </a:rPr>
              <a:t>Traditional Interviewing</a:t>
            </a:r>
            <a:r>
              <a:rPr lang="en-US" sz="1600" b="1" dirty="0">
                <a:solidFill>
                  <a:schemeClr val="dk1"/>
                </a:solidFill>
                <a:latin typeface="Calibri"/>
                <a:ea typeface="Calibri"/>
                <a:cs typeface="Calibri"/>
                <a:sym typeface="Calibri"/>
              </a:rPr>
              <a:t>: </a:t>
            </a:r>
            <a:r>
              <a:rPr lang="en-US" sz="1600" dirty="0">
                <a:solidFill>
                  <a:schemeClr val="dk1"/>
                </a:solidFill>
                <a:latin typeface="Calibri"/>
                <a:ea typeface="Calibri"/>
                <a:cs typeface="Calibri"/>
                <a:sym typeface="Calibri"/>
              </a:rPr>
              <a:t>candidate is asked cognitive and personality type </a:t>
            </a:r>
            <a:r>
              <a:rPr lang="en-US" sz="1600" dirty="0" smtClean="0">
                <a:solidFill>
                  <a:schemeClr val="dk1"/>
                </a:solidFill>
                <a:latin typeface="Calibri"/>
                <a:ea typeface="Calibri"/>
                <a:cs typeface="Calibri"/>
                <a:sym typeface="Calibri"/>
              </a:rPr>
              <a:t>questions</a:t>
            </a:r>
          </a:p>
          <a:p>
            <a:pPr lvl="3" algn="just">
              <a:buClr>
                <a:schemeClr val="dk1"/>
              </a:buClr>
              <a:buSzPct val="100000"/>
            </a:pPr>
            <a:r>
              <a:rPr lang="en-US" sz="1600" dirty="0" smtClean="0">
                <a:solidFill>
                  <a:schemeClr val="dk1"/>
                </a:solidFill>
                <a:latin typeface="Calibri"/>
                <a:ea typeface="Calibri"/>
                <a:cs typeface="Calibri"/>
                <a:sym typeface="Calibri"/>
              </a:rPr>
              <a:t>	</a:t>
            </a:r>
            <a:r>
              <a:rPr lang="en-US" sz="1600" dirty="0" smtClean="0">
                <a:solidFill>
                  <a:srgbClr val="FF0000"/>
                </a:solidFill>
                <a:latin typeface="Calibri"/>
                <a:ea typeface="Calibri"/>
                <a:cs typeface="Calibri"/>
                <a:sym typeface="Calibri"/>
              </a:rPr>
              <a:t>What are your greatest strengths and weaknesses?</a:t>
            </a:r>
            <a:endParaRPr lang="en-US" sz="16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Font typeface="Noto Sans Symbols"/>
              <a:buNone/>
            </a:pPr>
            <a:r>
              <a:rPr lang="en-US" sz="1600" dirty="0" smtClean="0">
                <a:solidFill>
                  <a:schemeClr val="dk1"/>
                </a:solidFill>
                <a:latin typeface="Calibri"/>
                <a:ea typeface="Calibri"/>
                <a:cs typeface="Calibri"/>
                <a:sym typeface="Calibri"/>
              </a:rPr>
              <a:t> </a:t>
            </a:r>
          </a:p>
          <a:p>
            <a:pPr marL="285750" marR="0" lvl="0" indent="-285750" algn="just" rtl="0">
              <a:spcBef>
                <a:spcPts val="0"/>
              </a:spcBef>
              <a:spcAft>
                <a:spcPts val="0"/>
              </a:spcAft>
              <a:buClr>
                <a:schemeClr val="dk1"/>
              </a:buClr>
              <a:buFont typeface="Noto Sans Symbols"/>
              <a:buNone/>
            </a:pPr>
            <a:endParaRPr sz="16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ct val="100000"/>
              <a:buFont typeface="Noto Sans Symbols"/>
              <a:buChar char="➢"/>
            </a:pPr>
            <a:r>
              <a:rPr lang="en-US" sz="1600" b="1" u="sng" dirty="0">
                <a:solidFill>
                  <a:schemeClr val="dk1"/>
                </a:solidFill>
                <a:latin typeface="Calibri"/>
                <a:ea typeface="Calibri"/>
                <a:cs typeface="Calibri"/>
                <a:sym typeface="Calibri"/>
              </a:rPr>
              <a:t>Situational Interviewing</a:t>
            </a:r>
            <a:r>
              <a:rPr lang="en-US" sz="1600" b="1" dirty="0">
                <a:solidFill>
                  <a:schemeClr val="dk1"/>
                </a:solidFill>
                <a:latin typeface="Calibri"/>
                <a:ea typeface="Calibri"/>
                <a:cs typeface="Calibri"/>
                <a:sym typeface="Calibri"/>
              </a:rPr>
              <a:t>: </a:t>
            </a:r>
            <a:r>
              <a:rPr lang="en-US" sz="1600" dirty="0">
                <a:solidFill>
                  <a:schemeClr val="dk1"/>
                </a:solidFill>
                <a:latin typeface="Calibri"/>
                <a:ea typeface="Calibri"/>
                <a:cs typeface="Calibri"/>
                <a:sym typeface="Calibri"/>
              </a:rPr>
              <a:t>candidate is asked hypothetical </a:t>
            </a:r>
            <a:r>
              <a:rPr lang="en-US" sz="1600" dirty="0" smtClean="0">
                <a:solidFill>
                  <a:schemeClr val="dk1"/>
                </a:solidFill>
                <a:latin typeface="Calibri"/>
                <a:ea typeface="Calibri"/>
                <a:cs typeface="Calibri"/>
                <a:sym typeface="Calibri"/>
              </a:rPr>
              <a:t>type questions </a:t>
            </a:r>
          </a:p>
          <a:p>
            <a:pPr marR="0" lvl="0" algn="just" rtl="0">
              <a:spcBef>
                <a:spcPts val="0"/>
              </a:spcBef>
              <a:spcAft>
                <a:spcPts val="0"/>
              </a:spcAft>
              <a:buClr>
                <a:schemeClr val="dk1"/>
              </a:buClr>
              <a:buSzPct val="100000"/>
            </a:pPr>
            <a:r>
              <a:rPr lang="en-US" sz="1600" dirty="0">
                <a:solidFill>
                  <a:srgbClr val="FF0000"/>
                </a:solidFill>
                <a:latin typeface="Calibri"/>
                <a:ea typeface="Calibri"/>
                <a:cs typeface="Calibri"/>
                <a:sym typeface="Calibri"/>
              </a:rPr>
              <a:t>	</a:t>
            </a:r>
            <a:r>
              <a:rPr lang="en-US" sz="1600" dirty="0">
                <a:solidFill>
                  <a:srgbClr val="FF0000"/>
                </a:solidFill>
                <a:latin typeface="Calibri"/>
                <a:cs typeface="Calibri"/>
              </a:rPr>
              <a:t>What would you do if you were unable to meet a </a:t>
            </a:r>
            <a:r>
              <a:rPr lang="en-US" sz="1600" dirty="0" smtClean="0">
                <a:solidFill>
                  <a:srgbClr val="FF0000"/>
                </a:solidFill>
                <a:latin typeface="Calibri"/>
                <a:cs typeface="Calibri"/>
              </a:rPr>
              <a:t>deadline?</a:t>
            </a:r>
            <a:endParaRPr sz="16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Font typeface="Noto Sans Symbols"/>
              <a:buNone/>
            </a:pPr>
            <a:endParaRPr lang="en-US" sz="1600" dirty="0" smtClean="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Font typeface="Noto Sans Symbols"/>
              <a:buNone/>
            </a:pPr>
            <a:endParaRPr sz="16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ct val="100000"/>
              <a:buFont typeface="Noto Sans Symbols"/>
              <a:buChar char="➢"/>
            </a:pPr>
            <a:r>
              <a:rPr lang="en-US" sz="1600" b="1" u="sng" dirty="0">
                <a:solidFill>
                  <a:schemeClr val="dk1"/>
                </a:solidFill>
                <a:latin typeface="Calibri"/>
                <a:ea typeface="Calibri"/>
                <a:cs typeface="Calibri"/>
                <a:sym typeface="Calibri"/>
              </a:rPr>
              <a:t>Behavior Based Interviewing (BBI)</a:t>
            </a:r>
            <a:r>
              <a:rPr lang="en-US" sz="1600" b="1" dirty="0">
                <a:solidFill>
                  <a:schemeClr val="dk1"/>
                </a:solidFill>
                <a:latin typeface="Calibri"/>
                <a:ea typeface="Calibri"/>
                <a:cs typeface="Calibri"/>
                <a:sym typeface="Calibri"/>
              </a:rPr>
              <a:t>: </a:t>
            </a:r>
            <a:r>
              <a:rPr lang="en-US" sz="1600" dirty="0">
                <a:solidFill>
                  <a:schemeClr val="dk1"/>
                </a:solidFill>
                <a:latin typeface="Calibri"/>
                <a:ea typeface="Calibri"/>
                <a:cs typeface="Calibri"/>
                <a:sym typeface="Calibri"/>
              </a:rPr>
              <a:t>candidate is asked to describe past performance and behavior in order to determine knowledge skills, and abilities</a:t>
            </a:r>
          </a:p>
          <a:p>
            <a:pPr algn="just">
              <a:buClr>
                <a:schemeClr val="dk1"/>
              </a:buClr>
            </a:pPr>
            <a:r>
              <a:rPr lang="en-US" sz="1600" dirty="0" smtClean="0">
                <a:solidFill>
                  <a:schemeClr val="dk1"/>
                </a:solidFill>
                <a:latin typeface="Calibri"/>
                <a:ea typeface="Calibri"/>
                <a:cs typeface="Calibri"/>
                <a:sym typeface="Calibri"/>
              </a:rPr>
              <a:t>	</a:t>
            </a:r>
            <a:r>
              <a:rPr lang="en-US" sz="1600" dirty="0" smtClean="0">
                <a:solidFill>
                  <a:srgbClr val="FF0000"/>
                </a:solidFill>
                <a:latin typeface="Calibri"/>
                <a:cs typeface="Calibri"/>
              </a:rPr>
              <a:t>Tell </a:t>
            </a:r>
            <a:r>
              <a:rPr lang="en-US" sz="1600" dirty="0">
                <a:solidFill>
                  <a:srgbClr val="FF0000"/>
                </a:solidFill>
                <a:latin typeface="Calibri"/>
                <a:cs typeface="Calibri"/>
              </a:rPr>
              <a:t>me about a time when you took initiative in improving a process without being asked </a:t>
            </a:r>
            <a:r>
              <a:rPr lang="en-US" sz="1600" dirty="0" smtClean="0">
                <a:solidFill>
                  <a:srgbClr val="FF0000"/>
                </a:solidFill>
                <a:latin typeface="Calibri"/>
                <a:cs typeface="Calibri"/>
              </a:rPr>
              <a:t>	to </a:t>
            </a:r>
            <a:r>
              <a:rPr lang="en-US" sz="1600" dirty="0">
                <a:solidFill>
                  <a:srgbClr val="FF0000"/>
                </a:solidFill>
                <a:latin typeface="Calibri"/>
                <a:cs typeface="Calibri"/>
              </a:rPr>
              <a:t>do so?</a:t>
            </a:r>
          </a:p>
          <a:p>
            <a:pPr marL="285750" marR="0" lvl="0" indent="-285750" algn="just" rtl="0">
              <a:spcBef>
                <a:spcPts val="0"/>
              </a:spcBef>
              <a:spcAft>
                <a:spcPts val="0"/>
              </a:spcAft>
              <a:buClr>
                <a:schemeClr val="dk1"/>
              </a:buClr>
              <a:buFont typeface="Noto Sans Symbols"/>
              <a:buNone/>
            </a:pPr>
            <a:endParaRPr lang="en-US" sz="1600" dirty="0" smtClean="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Font typeface="Noto Sans Symbols"/>
              <a:buNone/>
            </a:pPr>
            <a:endParaRPr sz="1600" dirty="0">
              <a:solidFill>
                <a:schemeClr val="dk1"/>
              </a:solidFill>
              <a:latin typeface="Calibri"/>
              <a:ea typeface="Calibri"/>
              <a:cs typeface="Calibri"/>
              <a:sym typeface="Calibri"/>
            </a:endParaRPr>
          </a:p>
          <a:p>
            <a:pPr marL="285750" marR="0" lvl="0" indent="-285750" algn="just" rtl="0">
              <a:spcBef>
                <a:spcPts val="0"/>
              </a:spcBef>
              <a:buClr>
                <a:schemeClr val="dk1"/>
              </a:buClr>
              <a:buSzPct val="100000"/>
              <a:buFont typeface="Noto Sans Symbols"/>
              <a:buChar char="➢"/>
            </a:pPr>
            <a:r>
              <a:rPr lang="en-US" sz="1600" b="1" u="sng" dirty="0">
                <a:solidFill>
                  <a:schemeClr val="dk1"/>
                </a:solidFill>
                <a:latin typeface="Calibri"/>
                <a:ea typeface="Calibri"/>
                <a:cs typeface="Calibri"/>
                <a:sym typeface="Calibri"/>
              </a:rPr>
              <a:t>Motivation Based Interviewing (MBI)</a:t>
            </a:r>
            <a:r>
              <a:rPr lang="en-US" sz="1600" b="1" dirty="0">
                <a:solidFill>
                  <a:schemeClr val="dk1"/>
                </a:solidFill>
                <a:latin typeface="Calibri"/>
                <a:ea typeface="Calibri"/>
                <a:cs typeface="Calibri"/>
                <a:sym typeface="Calibri"/>
              </a:rPr>
              <a:t>: </a:t>
            </a:r>
            <a:r>
              <a:rPr lang="en-US" sz="1600" dirty="0">
                <a:solidFill>
                  <a:schemeClr val="dk1"/>
                </a:solidFill>
                <a:latin typeface="Calibri"/>
                <a:ea typeface="Calibri"/>
                <a:cs typeface="Calibri"/>
                <a:sym typeface="Calibri"/>
              </a:rPr>
              <a:t>candidate is asked questions that will determine not only their skill (BBI) but also their attitude and </a:t>
            </a:r>
            <a:r>
              <a:rPr lang="en-US" sz="1600" dirty="0" smtClean="0">
                <a:solidFill>
                  <a:schemeClr val="dk1"/>
                </a:solidFill>
                <a:latin typeface="Calibri"/>
                <a:ea typeface="Calibri"/>
                <a:cs typeface="Calibri"/>
                <a:sym typeface="Calibri"/>
              </a:rPr>
              <a:t>passion</a:t>
            </a:r>
          </a:p>
          <a:p>
            <a:pPr algn="just">
              <a:buClr>
                <a:schemeClr val="dk1"/>
              </a:buClr>
              <a:buSzPct val="100000"/>
            </a:pPr>
            <a:r>
              <a:rPr lang="en-US" sz="1600" dirty="0">
                <a:solidFill>
                  <a:schemeClr val="dk1"/>
                </a:solidFill>
                <a:latin typeface="Calibri"/>
                <a:ea typeface="Calibri"/>
                <a:cs typeface="Calibri"/>
                <a:sym typeface="Calibri"/>
              </a:rPr>
              <a:t>	</a:t>
            </a:r>
            <a:r>
              <a:rPr lang="en-US" sz="1600" dirty="0">
                <a:solidFill>
                  <a:srgbClr val="FF0000"/>
                </a:solidFill>
                <a:latin typeface="Calibri"/>
                <a:cs typeface="Calibri"/>
              </a:rPr>
              <a:t>Give me an example of a time where you needed to get people who </a:t>
            </a:r>
            <a:r>
              <a:rPr lang="en-US" sz="1600" dirty="0" smtClean="0">
                <a:solidFill>
                  <a:srgbClr val="FF0000"/>
                </a:solidFill>
                <a:latin typeface="Calibri"/>
                <a:cs typeface="Calibri"/>
              </a:rPr>
              <a:t>had </a:t>
            </a:r>
            <a:r>
              <a:rPr lang="en-US" sz="1600" dirty="0">
                <a:solidFill>
                  <a:srgbClr val="FF0000"/>
                </a:solidFill>
                <a:latin typeface="Calibri"/>
                <a:cs typeface="Calibri"/>
              </a:rPr>
              <a:t>very different </a:t>
            </a:r>
            <a:r>
              <a:rPr lang="en-US" sz="1600" dirty="0" smtClean="0">
                <a:solidFill>
                  <a:srgbClr val="FF0000"/>
                </a:solidFill>
                <a:latin typeface="Calibri"/>
                <a:cs typeface="Calibri"/>
              </a:rPr>
              <a:t>	work </a:t>
            </a:r>
            <a:r>
              <a:rPr lang="en-US" sz="1600" dirty="0">
                <a:solidFill>
                  <a:srgbClr val="FF0000"/>
                </a:solidFill>
                <a:latin typeface="Calibri"/>
                <a:cs typeface="Calibri"/>
              </a:rPr>
              <a:t>styles to work cooperatively on a </a:t>
            </a:r>
            <a:r>
              <a:rPr lang="en-US" sz="1600" dirty="0" smtClean="0">
                <a:solidFill>
                  <a:srgbClr val="FF0000"/>
                </a:solidFill>
                <a:latin typeface="Calibri"/>
                <a:cs typeface="Calibri"/>
              </a:rPr>
              <a:t>project? Walk </a:t>
            </a:r>
            <a:r>
              <a:rPr lang="en-US" sz="1600" dirty="0">
                <a:solidFill>
                  <a:srgbClr val="FF0000"/>
                </a:solidFill>
                <a:latin typeface="Calibri"/>
                <a:cs typeface="Calibri"/>
              </a:rPr>
              <a:t>me through how you felt internally </a:t>
            </a:r>
            <a:r>
              <a:rPr lang="en-US" sz="1600" dirty="0" smtClean="0">
                <a:solidFill>
                  <a:srgbClr val="FF0000"/>
                </a:solidFill>
                <a:latin typeface="Calibri"/>
                <a:cs typeface="Calibri"/>
              </a:rPr>
              <a:t>	about the people </a:t>
            </a:r>
            <a:r>
              <a:rPr lang="en-US" sz="1600" dirty="0">
                <a:solidFill>
                  <a:srgbClr val="FF0000"/>
                </a:solidFill>
                <a:latin typeface="Calibri"/>
                <a:cs typeface="Calibri"/>
              </a:rPr>
              <a:t>that gave you push back?</a:t>
            </a:r>
            <a:endParaRPr lang="en-US" sz="1600" dirty="0">
              <a:solidFill>
                <a:srgbClr val="FF0000"/>
              </a:solidFill>
              <a:latin typeface="Calibri"/>
              <a:cs typeface="Calibri"/>
              <a:sym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0" y="0"/>
            <a:ext cx="9144000" cy="1143000"/>
          </a:xfrm>
          <a:prstGeom prst="rect">
            <a:avLst/>
          </a:prstGeom>
          <a:gradFill>
            <a:gsLst>
              <a:gs pos="0">
                <a:srgbClr val="16273E"/>
              </a:gs>
              <a:gs pos="50000">
                <a:srgbClr val="305486"/>
              </a:gs>
              <a:gs pos="100000">
                <a:srgbClr val="16273E"/>
              </a:gs>
            </a:gsLst>
            <a:lin ang="5400000" scaled="0"/>
          </a:grad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Calibri"/>
              <a:buNone/>
            </a:pPr>
            <a:r>
              <a:rPr lang="en-US" sz="2400" b="1" i="0" u="none" strike="noStrike" cap="none" dirty="0">
                <a:solidFill>
                  <a:schemeClr val="lt1"/>
                </a:solidFill>
                <a:latin typeface="Calibri"/>
                <a:ea typeface="Calibri"/>
                <a:cs typeface="Calibri"/>
                <a:sym typeface="Calibri"/>
              </a:rPr>
              <a:t>Iceberg Model</a:t>
            </a:r>
          </a:p>
        </p:txBody>
      </p:sp>
      <p:cxnSp>
        <p:nvCxnSpPr>
          <p:cNvPr id="172" name="Shape 172"/>
          <p:cNvCxnSpPr/>
          <p:nvPr/>
        </p:nvCxnSpPr>
        <p:spPr>
          <a:xfrm>
            <a:off x="0" y="1143000"/>
            <a:ext cx="9144000" cy="0"/>
          </a:xfrm>
          <a:prstGeom prst="straightConnector1">
            <a:avLst/>
          </a:prstGeom>
          <a:noFill/>
          <a:ln w="57150" cap="flat" cmpd="sng">
            <a:solidFill>
              <a:srgbClr val="9B8928"/>
            </a:solidFill>
            <a:prstDash val="solid"/>
            <a:round/>
            <a:headEnd type="none" w="med" len="med"/>
            <a:tailEnd type="none" w="med" len="med"/>
          </a:ln>
        </p:spPr>
      </p:cxnSp>
      <p:cxnSp>
        <p:nvCxnSpPr>
          <p:cNvPr id="173" name="Shape 173"/>
          <p:cNvCxnSpPr/>
          <p:nvPr/>
        </p:nvCxnSpPr>
        <p:spPr>
          <a:xfrm>
            <a:off x="0" y="1190625"/>
            <a:ext cx="9144000" cy="0"/>
          </a:xfrm>
          <a:prstGeom prst="straightConnector1">
            <a:avLst/>
          </a:prstGeom>
          <a:noFill/>
          <a:ln w="12700" cap="flat" cmpd="sng">
            <a:solidFill>
              <a:srgbClr val="9B8928"/>
            </a:solidFill>
            <a:prstDash val="solid"/>
            <a:round/>
            <a:headEnd type="none" w="med" len="med"/>
            <a:tailEnd type="none" w="med" len="med"/>
          </a:ln>
        </p:spPr>
      </p:cxnSp>
      <p:sp>
        <p:nvSpPr>
          <p:cNvPr id="174" name="Shape 174"/>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9</a:t>
            </a:fld>
            <a:endParaRPr lang="en-US" sz="1200" dirty="0">
              <a:solidFill>
                <a:srgbClr val="888888"/>
              </a:solidFill>
              <a:latin typeface="Calibri"/>
              <a:ea typeface="Calibri"/>
              <a:cs typeface="Calibri"/>
              <a:sym typeface="Calibri"/>
            </a:endParaRPr>
          </a:p>
        </p:txBody>
      </p:sp>
      <p:pic>
        <p:nvPicPr>
          <p:cNvPr id="175" name="Shape 175"/>
          <p:cNvPicPr preferRelativeResize="0"/>
          <p:nvPr/>
        </p:nvPicPr>
        <p:blipFill rotWithShape="1">
          <a:blip r:embed="rId3">
            <a:alphaModFix/>
          </a:blip>
          <a:srcRect l="12855" r="28551" b="4398"/>
          <a:stretch/>
        </p:blipFill>
        <p:spPr>
          <a:xfrm>
            <a:off x="2533134" y="1238250"/>
            <a:ext cx="4077730" cy="5563411"/>
          </a:xfrm>
          <a:prstGeom prst="rect">
            <a:avLst/>
          </a:prstGeom>
          <a:noFill/>
          <a:ln>
            <a:noFill/>
          </a:ln>
        </p:spPr>
      </p:pic>
      <p:sp>
        <p:nvSpPr>
          <p:cNvPr id="176" name="Shape 176"/>
          <p:cNvSpPr txBox="1"/>
          <p:nvPr/>
        </p:nvSpPr>
        <p:spPr>
          <a:xfrm>
            <a:off x="3838832" y="1946225"/>
            <a:ext cx="1466334"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dirty="0">
                <a:solidFill>
                  <a:schemeClr val="dk1"/>
                </a:solidFill>
                <a:latin typeface="Arial"/>
                <a:ea typeface="Arial"/>
                <a:cs typeface="Arial"/>
                <a:sym typeface="Arial"/>
              </a:rPr>
              <a:t>Knowledge</a:t>
            </a:r>
          </a:p>
        </p:txBody>
      </p:sp>
      <p:sp>
        <p:nvSpPr>
          <p:cNvPr id="177" name="Shape 177"/>
          <p:cNvSpPr txBox="1"/>
          <p:nvPr/>
        </p:nvSpPr>
        <p:spPr>
          <a:xfrm>
            <a:off x="3838830" y="2416264"/>
            <a:ext cx="1466334"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dirty="0">
                <a:solidFill>
                  <a:schemeClr val="dk1"/>
                </a:solidFill>
                <a:latin typeface="Arial"/>
                <a:ea typeface="Arial"/>
                <a:cs typeface="Arial"/>
                <a:sym typeface="Arial"/>
              </a:rPr>
              <a:t>Skills</a:t>
            </a:r>
          </a:p>
        </p:txBody>
      </p:sp>
      <p:sp>
        <p:nvSpPr>
          <p:cNvPr id="178" name="Shape 178"/>
          <p:cNvSpPr txBox="1"/>
          <p:nvPr/>
        </p:nvSpPr>
        <p:spPr>
          <a:xfrm>
            <a:off x="3838830" y="3219490"/>
            <a:ext cx="1466334"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dirty="0">
                <a:solidFill>
                  <a:schemeClr val="dk1"/>
                </a:solidFill>
                <a:latin typeface="Arial"/>
                <a:ea typeface="Arial"/>
                <a:cs typeface="Arial"/>
                <a:sym typeface="Arial"/>
              </a:rPr>
              <a:t>Attitude</a:t>
            </a:r>
          </a:p>
        </p:txBody>
      </p:sp>
      <p:sp>
        <p:nvSpPr>
          <p:cNvPr id="179" name="Shape 179"/>
          <p:cNvSpPr txBox="1"/>
          <p:nvPr/>
        </p:nvSpPr>
        <p:spPr>
          <a:xfrm>
            <a:off x="3838830" y="3647748"/>
            <a:ext cx="1466334"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dirty="0">
                <a:solidFill>
                  <a:schemeClr val="dk1"/>
                </a:solidFill>
                <a:latin typeface="Arial"/>
                <a:ea typeface="Arial"/>
                <a:cs typeface="Arial"/>
                <a:sym typeface="Arial"/>
              </a:rPr>
              <a:t>Passion</a:t>
            </a:r>
          </a:p>
        </p:txBody>
      </p:sp>
      <p:sp>
        <p:nvSpPr>
          <p:cNvPr id="180" name="Shape 180"/>
          <p:cNvSpPr/>
          <p:nvPr/>
        </p:nvSpPr>
        <p:spPr>
          <a:xfrm>
            <a:off x="1919416" y="1238250"/>
            <a:ext cx="514864" cy="1447285"/>
          </a:xfrm>
          <a:prstGeom prst="leftBrace">
            <a:avLst>
              <a:gd name="adj1" fmla="val 8333"/>
              <a:gd name="adj2" fmla="val 50000"/>
            </a:avLst>
          </a:prstGeom>
          <a:noFill/>
          <a:ln w="1905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dk1"/>
              </a:solidFill>
              <a:latin typeface="Calibri"/>
              <a:ea typeface="Calibri"/>
              <a:cs typeface="Calibri"/>
              <a:sym typeface="Calibri"/>
            </a:endParaRPr>
          </a:p>
        </p:txBody>
      </p:sp>
      <p:sp>
        <p:nvSpPr>
          <p:cNvPr id="181" name="Shape 181"/>
          <p:cNvSpPr txBox="1"/>
          <p:nvPr/>
        </p:nvSpPr>
        <p:spPr>
          <a:xfrm>
            <a:off x="154975" y="1731010"/>
            <a:ext cx="1665587" cy="58454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600" dirty="0">
                <a:solidFill>
                  <a:schemeClr val="dk1"/>
                </a:solidFill>
                <a:latin typeface="Calibri"/>
                <a:ea typeface="Calibri"/>
                <a:cs typeface="Calibri"/>
                <a:sym typeface="Calibri"/>
              </a:rPr>
              <a:t>Necessary but not sufficient</a:t>
            </a:r>
          </a:p>
        </p:txBody>
      </p:sp>
      <p:sp>
        <p:nvSpPr>
          <p:cNvPr id="182" name="Shape 182"/>
          <p:cNvSpPr/>
          <p:nvPr/>
        </p:nvSpPr>
        <p:spPr>
          <a:xfrm>
            <a:off x="1919415" y="3002219"/>
            <a:ext cx="514865" cy="3719256"/>
          </a:xfrm>
          <a:prstGeom prst="leftBrace">
            <a:avLst>
              <a:gd name="adj1" fmla="val 8333"/>
              <a:gd name="adj2" fmla="val 50000"/>
            </a:avLst>
          </a:prstGeom>
          <a:noFill/>
          <a:ln w="1905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dk1"/>
              </a:solidFill>
              <a:latin typeface="Calibri"/>
              <a:ea typeface="Calibri"/>
              <a:cs typeface="Calibri"/>
              <a:sym typeface="Calibri"/>
            </a:endParaRPr>
          </a:p>
        </p:txBody>
      </p:sp>
      <p:sp>
        <p:nvSpPr>
          <p:cNvPr id="183" name="Shape 183"/>
          <p:cNvSpPr txBox="1"/>
          <p:nvPr/>
        </p:nvSpPr>
        <p:spPr>
          <a:xfrm>
            <a:off x="14930" y="4446348"/>
            <a:ext cx="1904483" cy="83099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600" dirty="0">
                <a:solidFill>
                  <a:schemeClr val="dk1"/>
                </a:solidFill>
                <a:latin typeface="Calibri"/>
                <a:ea typeface="Calibri"/>
                <a:cs typeface="Calibri"/>
                <a:sym typeface="Calibri"/>
              </a:rPr>
              <a:t>#1 predictor of future performance success</a:t>
            </a:r>
          </a:p>
        </p:txBody>
      </p:sp>
      <p:sp>
        <p:nvSpPr>
          <p:cNvPr id="184" name="Shape 184"/>
          <p:cNvSpPr/>
          <p:nvPr/>
        </p:nvSpPr>
        <p:spPr>
          <a:xfrm>
            <a:off x="6680885" y="1238250"/>
            <a:ext cx="461318" cy="1447285"/>
          </a:xfrm>
          <a:prstGeom prst="rightBrace">
            <a:avLst>
              <a:gd name="adj1" fmla="val 8333"/>
              <a:gd name="adj2" fmla="val 50000"/>
            </a:avLst>
          </a:prstGeom>
          <a:noFill/>
          <a:ln w="1905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dk1"/>
              </a:solidFill>
              <a:latin typeface="Calibri"/>
              <a:ea typeface="Calibri"/>
              <a:cs typeface="Calibri"/>
              <a:sym typeface="Calibri"/>
            </a:endParaRPr>
          </a:p>
        </p:txBody>
      </p:sp>
      <p:sp>
        <p:nvSpPr>
          <p:cNvPr id="185" name="Shape 185"/>
          <p:cNvSpPr/>
          <p:nvPr/>
        </p:nvSpPr>
        <p:spPr>
          <a:xfrm>
            <a:off x="6680885" y="2999064"/>
            <a:ext cx="529279" cy="3722411"/>
          </a:xfrm>
          <a:prstGeom prst="rightBrace">
            <a:avLst>
              <a:gd name="adj1" fmla="val 8333"/>
              <a:gd name="adj2" fmla="val 50000"/>
            </a:avLst>
          </a:prstGeom>
          <a:noFill/>
          <a:ln w="1905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dk1"/>
              </a:solidFill>
              <a:latin typeface="Calibri"/>
              <a:ea typeface="Calibri"/>
              <a:cs typeface="Calibri"/>
              <a:sym typeface="Calibri"/>
            </a:endParaRPr>
          </a:p>
        </p:txBody>
      </p:sp>
      <p:sp>
        <p:nvSpPr>
          <p:cNvPr id="186" name="Shape 186"/>
          <p:cNvSpPr txBox="1"/>
          <p:nvPr/>
        </p:nvSpPr>
        <p:spPr>
          <a:xfrm>
            <a:off x="7142204" y="1792615"/>
            <a:ext cx="1665587" cy="33855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600" dirty="0">
                <a:solidFill>
                  <a:schemeClr val="dk1"/>
                </a:solidFill>
                <a:latin typeface="Calibri"/>
                <a:ea typeface="Calibri"/>
                <a:cs typeface="Calibri"/>
                <a:sym typeface="Calibri"/>
              </a:rPr>
              <a:t>Can be taught </a:t>
            </a:r>
          </a:p>
        </p:txBody>
      </p:sp>
      <p:sp>
        <p:nvSpPr>
          <p:cNvPr id="187" name="Shape 187"/>
          <p:cNvSpPr txBox="1"/>
          <p:nvPr/>
        </p:nvSpPr>
        <p:spPr>
          <a:xfrm>
            <a:off x="7210165" y="4690992"/>
            <a:ext cx="1863813" cy="33855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600" dirty="0">
                <a:solidFill>
                  <a:schemeClr val="dk1"/>
                </a:solidFill>
                <a:latin typeface="Calibri"/>
                <a:ea typeface="Calibri"/>
                <a:cs typeface="Calibri"/>
                <a:sym typeface="Calibri"/>
              </a:rPr>
              <a:t>Difficult to change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16645</TotalTime>
  <Words>2833</Words>
  <Application>Microsoft Office PowerPoint</Application>
  <PresentationFormat>On-screen Show (4:3)</PresentationFormat>
  <Paragraphs>477</Paragraphs>
  <Slides>23</Slides>
  <Notes>23</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Noto Sans Symbols</vt:lpstr>
      <vt:lpstr>Wingdings</vt:lpstr>
      <vt:lpstr>Office Theme</vt:lpstr>
      <vt:lpstr>PowerPoint Presentation</vt:lpstr>
      <vt:lpstr>Agenda</vt:lpstr>
      <vt:lpstr>Expectations Vs. Reality</vt:lpstr>
      <vt:lpstr>Expectations Vs. Reality</vt:lpstr>
      <vt:lpstr>Cost of a Bad Hire</vt:lpstr>
      <vt:lpstr>Cost of a Bad Hire</vt:lpstr>
      <vt:lpstr>Who is Really Winning?</vt:lpstr>
      <vt:lpstr>Interviewing Methodologies</vt:lpstr>
      <vt:lpstr>Iceberg Model</vt:lpstr>
      <vt:lpstr>Mindset Matters</vt:lpstr>
      <vt:lpstr>Mindset Matters</vt:lpstr>
      <vt:lpstr>Determining Competencies</vt:lpstr>
      <vt:lpstr>Behavioral Based Questions</vt:lpstr>
      <vt:lpstr>Motivation Based Questions</vt:lpstr>
      <vt:lpstr>Exercise</vt:lpstr>
      <vt:lpstr>What To Look For</vt:lpstr>
      <vt:lpstr>Interview Process </vt:lpstr>
      <vt:lpstr>Tips for Interviewing</vt:lpstr>
      <vt:lpstr>Avoiding Interviewing Errors</vt:lpstr>
      <vt:lpstr>Avoiding Interviewing Errors</vt:lpstr>
      <vt:lpstr>Avoiding Interviewing Errors</vt:lpstr>
      <vt:lpstr>Resources and Contact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Elliana Lopera</dc:creator>
  <cp:lastModifiedBy>Maria Pineda</cp:lastModifiedBy>
  <cp:revision>148</cp:revision>
  <cp:lastPrinted>2017-06-14T19:08:59Z</cp:lastPrinted>
  <dcterms:modified xsi:type="dcterms:W3CDTF">2017-11-22T21:16:34Z</dcterms:modified>
</cp:coreProperties>
</file>